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59" r:id="rId5"/>
    <p:sldId id="257" r:id="rId6"/>
    <p:sldId id="267" r:id="rId7"/>
    <p:sldId id="265" r:id="rId8"/>
    <p:sldId id="268" r:id="rId9"/>
    <p:sldId id="266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256" autoAdjust="0"/>
    <p:restoredTop sz="94660"/>
  </p:normalViewPr>
  <p:slideViewPr>
    <p:cSldViewPr>
      <p:cViewPr>
        <p:scale>
          <a:sx n="91" d="100"/>
          <a:sy n="91" d="100"/>
        </p:scale>
        <p:origin x="-25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52C5E-AD26-49C3-A4AB-8B526F448BD4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ACE4B-5914-4007-8842-963BA8B097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65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ACE4B-5914-4007-8842-963BA8B0976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9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7460-BF81-45F7-B8E8-344851493876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8BCC-C231-4C09-8E39-5A0EB2D94F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9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8E3B-08C5-425D-8FAE-7B8474370555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8BCC-C231-4C09-8E39-5A0EB2D94F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5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AADC-9752-41A3-8CD5-829C22C92842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8BCC-C231-4C09-8E39-5A0EB2D94F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7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378A-666E-44C9-B2FF-34FF4191FB55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8BCC-C231-4C09-8E39-5A0EB2D94F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1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8556-2EA4-4862-B916-922E4D49153C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8BCC-C231-4C09-8E39-5A0EB2D94F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0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1C26-5474-4E9E-A7C6-D5B32FE4DBB5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8BCC-C231-4C09-8E39-5A0EB2D94F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576E-82F8-4F53-92AA-982DDA224630}" type="datetime1">
              <a:rPr lang="en-US" smtClean="0"/>
              <a:t>2/12/2019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8BCC-C231-4C09-8E39-5A0EB2D94F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0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3629-72FE-4C1B-8296-950C310BF461}" type="datetime1">
              <a:rPr lang="en-US" smtClean="0"/>
              <a:t>2/12/2019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8BCC-C231-4C09-8E39-5A0EB2D94F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9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AE66-98FF-4B30-B4A6-14467577A025}" type="datetime1">
              <a:rPr lang="en-US" smtClean="0"/>
              <a:t>2/12/2019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8BCC-C231-4C09-8E39-5A0EB2D94F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0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8ACC-7549-44B1-AE93-C392F703373E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8BCC-C231-4C09-8E39-5A0EB2D94F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4C3-21E3-43D9-8041-6A2AB5722E5E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8BCC-C231-4C09-8E39-5A0EB2D94F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546C-7BEB-4C53-9B5A-7943F5DB8A04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Réalisé par GDE CASA      v1.0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28BCC-C231-4C09-8E39-5A0EB2D94F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4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SOLUTION DE CENTRALISATION DES LOGS </a:t>
            </a:r>
            <a:r>
              <a:rPr lang="fr-FR" b="1" dirty="0" smtClean="0"/>
              <a:t>PROD</a:t>
            </a:r>
            <a:br>
              <a:rPr lang="fr-FR" b="1" dirty="0" smtClean="0"/>
            </a:br>
            <a:r>
              <a:rPr lang="fr-FR" b="1" dirty="0"/>
              <a:t/>
            </a:r>
            <a:br>
              <a:rPr lang="fr-FR" b="1" dirty="0"/>
            </a:b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</a:rPr>
              <a:t>PROPOSITION v2 </a:t>
            </a:r>
            <a:endParaRPr lang="en-US" sz="20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1143000"/>
          </a:xfrm>
        </p:spPr>
        <p:txBody>
          <a:bodyPr/>
          <a:lstStyle/>
          <a:p>
            <a:r>
              <a:rPr lang="fr-FR" sz="3200" b="1" dirty="0">
                <a:solidFill>
                  <a:srgbClr val="F79646">
                    <a:lumMod val="75000"/>
                  </a:srgbClr>
                </a:solidFill>
              </a:rPr>
              <a:t>Scénario III: Messages stockés en BD + </a:t>
            </a:r>
            <a:r>
              <a:rPr lang="fr-FR" sz="3200" b="1" dirty="0" err="1">
                <a:solidFill>
                  <a:srgbClr val="F79646">
                    <a:lumMod val="75000"/>
                  </a:srgbClr>
                </a:solidFill>
              </a:rPr>
              <a:t>LogAnalyzer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Tous les mécanismes de l’injection, le traitement et l’envoie des messages, discutés auparavant </a:t>
            </a:r>
            <a:r>
              <a:rPr lang="fr-FR" dirty="0" smtClean="0"/>
              <a:t>sur les deux  scénarios précédents, </a:t>
            </a:r>
            <a:r>
              <a:rPr lang="fr-FR" dirty="0"/>
              <a:t>restent </a:t>
            </a:r>
            <a:r>
              <a:rPr lang="fr-FR" dirty="0" smtClean="0"/>
              <a:t>toujours valides </a:t>
            </a:r>
            <a:r>
              <a:rPr lang="fr-FR" dirty="0"/>
              <a:t>pour ce </a:t>
            </a:r>
            <a:r>
              <a:rPr lang="fr-FR" dirty="0" smtClean="0"/>
              <a:t>scénario,</a:t>
            </a:r>
          </a:p>
          <a:p>
            <a:r>
              <a:rPr lang="fr-FR" dirty="0" smtClean="0"/>
              <a:t>Au lieu de stocker les messages sur des fichiers plats, on peut impliquer une </a:t>
            </a:r>
            <a:r>
              <a:rPr lang="fr-FR" b="1" dirty="0" smtClean="0"/>
              <a:t>base de données MySQL </a:t>
            </a:r>
            <a:r>
              <a:rPr lang="fr-FR" dirty="0" smtClean="0"/>
              <a:t>pour ce besoin</a:t>
            </a:r>
          </a:p>
          <a:p>
            <a:r>
              <a:rPr lang="fr-FR" dirty="0" smtClean="0"/>
              <a:t>pour afficher les messages stockés sur la BD, une interface simple basée sur </a:t>
            </a:r>
            <a:r>
              <a:rPr lang="fr-FR" b="1" dirty="0" smtClean="0"/>
              <a:t>PHP</a:t>
            </a:r>
            <a:r>
              <a:rPr lang="fr-FR" dirty="0" smtClean="0"/>
              <a:t> est installée « </a:t>
            </a:r>
            <a:r>
              <a:rPr lang="fr-FR" b="1" dirty="0" smtClean="0"/>
              <a:t>Log Analyzer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Les packages suivants doivent être installés sur le serveur </a:t>
            </a:r>
            <a:r>
              <a:rPr lang="fr-FR" dirty="0"/>
              <a:t>de logs: </a:t>
            </a:r>
            <a:r>
              <a:rPr lang="fr-FR" b="1" dirty="0" err="1"/>
              <a:t>php</a:t>
            </a:r>
            <a:r>
              <a:rPr lang="fr-FR" b="1" dirty="0"/>
              <a:t> </a:t>
            </a:r>
            <a:r>
              <a:rPr lang="fr-FR" b="1" dirty="0" err="1"/>
              <a:t>php-mysql</a:t>
            </a:r>
            <a:r>
              <a:rPr lang="fr-FR" b="1" dirty="0"/>
              <a:t> </a:t>
            </a:r>
            <a:r>
              <a:rPr lang="fr-FR" b="1" dirty="0" err="1"/>
              <a:t>mysql</a:t>
            </a:r>
            <a:r>
              <a:rPr lang="fr-FR" b="1" dirty="0"/>
              <a:t>-server </a:t>
            </a:r>
            <a:r>
              <a:rPr lang="fr-FR" b="1" dirty="0" err="1" smtClean="0"/>
              <a:t>httpd</a:t>
            </a:r>
            <a:r>
              <a:rPr lang="fr-FR" b="1" dirty="0" smtClean="0"/>
              <a:t> </a:t>
            </a:r>
          </a:p>
          <a:p>
            <a:r>
              <a:rPr lang="fr-FR" dirty="0" smtClean="0"/>
              <a:t>La création de la base de données est effectuée à l’aide d’un script </a:t>
            </a:r>
            <a:r>
              <a:rPr lang="fr-FR" b="1" dirty="0" smtClean="0"/>
              <a:t>.</a:t>
            </a:r>
            <a:r>
              <a:rPr lang="fr-FR" b="1" dirty="0" err="1" smtClean="0"/>
              <a:t>sql</a:t>
            </a:r>
            <a:r>
              <a:rPr lang="fr-FR" b="1" dirty="0" smtClean="0"/>
              <a:t> </a:t>
            </a:r>
            <a:r>
              <a:rPr lang="fr-FR" dirty="0" smtClean="0"/>
              <a:t>fourni avec le package </a:t>
            </a:r>
            <a:r>
              <a:rPr lang="fr-FR" b="1" dirty="0" err="1" smtClean="0"/>
              <a:t>Rsyslog</a:t>
            </a:r>
            <a:r>
              <a:rPr lang="fr-FR" b="1" dirty="0" smtClean="0"/>
              <a:t>  </a:t>
            </a:r>
          </a:p>
          <a:p>
            <a:r>
              <a:rPr lang="fr-FR" b="1" dirty="0" smtClean="0"/>
              <a:t>Log Analyzer </a:t>
            </a:r>
            <a:r>
              <a:rPr lang="fr-FR" dirty="0" smtClean="0"/>
              <a:t>est livré sous format code source, il doit être compilé avant l’installé</a:t>
            </a:r>
          </a:p>
          <a:p>
            <a:r>
              <a:rPr lang="fr-FR" dirty="0" smtClean="0"/>
              <a:t>Lors de la configuration, il demande des informations de connexion à la base de données MySQL</a:t>
            </a:r>
          </a:p>
          <a:p>
            <a:r>
              <a:rPr lang="fr-FR" dirty="0" smtClean="0"/>
              <a:t>Le format final est une interface intuitive qui présente des messages stockés sur une BD MySQL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fr-FR" sz="3200" b="1" dirty="0" err="1">
                <a:solidFill>
                  <a:schemeClr val="accent6">
                    <a:lumMod val="75000"/>
                  </a:schemeClr>
                </a:solidFill>
              </a:rPr>
              <a:t>Logrotate</a:t>
            </a:r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: 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La rotation des logs est un aspect important qui rentre dans le cadre de la </a:t>
            </a:r>
            <a:r>
              <a:rPr lang="fr-FR" b="1" dirty="0" smtClean="0"/>
              <a:t>maintenance</a:t>
            </a:r>
            <a:r>
              <a:rPr lang="fr-FR" dirty="0" smtClean="0"/>
              <a:t> des fichiers de logs</a:t>
            </a:r>
          </a:p>
          <a:p>
            <a:r>
              <a:rPr lang="fr-FR" dirty="0" smtClean="0"/>
              <a:t>La rotation gère la </a:t>
            </a:r>
            <a:r>
              <a:rPr lang="fr-FR" b="1" dirty="0" smtClean="0"/>
              <a:t>rétention</a:t>
            </a:r>
            <a:r>
              <a:rPr lang="fr-FR" dirty="0" smtClean="0"/>
              <a:t> et </a:t>
            </a:r>
            <a:r>
              <a:rPr lang="fr-FR" b="1" dirty="0" smtClean="0"/>
              <a:t>l’archivage</a:t>
            </a:r>
            <a:r>
              <a:rPr lang="fr-FR" dirty="0" smtClean="0"/>
              <a:t> des données pour mieux exploiter </a:t>
            </a:r>
            <a:r>
              <a:rPr lang="fr-FR" b="1" dirty="0" smtClean="0"/>
              <a:t>l’espace</a:t>
            </a:r>
            <a:r>
              <a:rPr lang="fr-FR" dirty="0" smtClean="0"/>
              <a:t> ou les fichiers de logs sont stockés</a:t>
            </a:r>
          </a:p>
          <a:p>
            <a:r>
              <a:rPr lang="fr-FR" b="1" dirty="0" err="1" smtClean="0"/>
              <a:t>Logrotate</a:t>
            </a:r>
            <a:r>
              <a:rPr lang="fr-FR" dirty="0" smtClean="0"/>
              <a:t> est un outil natif dans les </a:t>
            </a:r>
            <a:r>
              <a:rPr lang="fr-FR" dirty="0" err="1" smtClean="0"/>
              <a:t>distros</a:t>
            </a:r>
            <a:r>
              <a:rPr lang="fr-FR" dirty="0" smtClean="0"/>
              <a:t> Linux qui automatise la </a:t>
            </a:r>
            <a:r>
              <a:rPr lang="fr-FR" b="1" dirty="0" smtClean="0"/>
              <a:t>rotation</a:t>
            </a:r>
            <a:r>
              <a:rPr lang="fr-FR" dirty="0" smtClean="0"/>
              <a:t>, la </a:t>
            </a:r>
            <a:r>
              <a:rPr lang="fr-FR" sz="3100" b="1" dirty="0"/>
              <a:t>compression</a:t>
            </a:r>
            <a:r>
              <a:rPr lang="fr-FR" dirty="0" smtClean="0"/>
              <a:t>, la </a:t>
            </a:r>
            <a:r>
              <a:rPr lang="fr-FR" sz="3100" b="1" dirty="0"/>
              <a:t>suppression</a:t>
            </a:r>
            <a:r>
              <a:rPr lang="fr-FR" dirty="0" smtClean="0"/>
              <a:t> et l’</a:t>
            </a:r>
            <a:r>
              <a:rPr lang="fr-FR" sz="3100" b="1" dirty="0"/>
              <a:t>envoie</a:t>
            </a:r>
            <a:r>
              <a:rPr lang="fr-FR" dirty="0" smtClean="0"/>
              <a:t> par mail des anciens logs</a:t>
            </a:r>
          </a:p>
          <a:p>
            <a:r>
              <a:rPr lang="fr-FR" b="1" dirty="0" smtClean="0"/>
              <a:t>/</a:t>
            </a:r>
            <a:r>
              <a:rPr lang="fr-FR" b="1" dirty="0" err="1" smtClean="0"/>
              <a:t>etc</a:t>
            </a:r>
            <a:r>
              <a:rPr lang="fr-FR" b="1" dirty="0" smtClean="0"/>
              <a:t>/</a:t>
            </a:r>
            <a:r>
              <a:rPr lang="fr-FR" b="1" dirty="0" err="1" smtClean="0"/>
              <a:t>logrotate.conf</a:t>
            </a:r>
            <a:r>
              <a:rPr lang="fr-FR" b="1" dirty="0" smtClean="0"/>
              <a:t> </a:t>
            </a:r>
            <a:r>
              <a:rPr lang="fr-FR" dirty="0" smtClean="0"/>
              <a:t>est le fichier de config principal de </a:t>
            </a:r>
            <a:r>
              <a:rPr lang="fr-FR" dirty="0" err="1" smtClean="0"/>
              <a:t>logrotate</a:t>
            </a:r>
            <a:r>
              <a:rPr lang="fr-FR" dirty="0"/>
              <a:t> </a:t>
            </a:r>
            <a:r>
              <a:rPr lang="fr-FR" dirty="0" smtClean="0"/>
              <a:t>plus des fichiers supplémentaires sous </a:t>
            </a:r>
            <a:r>
              <a:rPr lang="fr-FR" b="1" dirty="0" smtClean="0"/>
              <a:t>/</a:t>
            </a:r>
            <a:r>
              <a:rPr lang="fr-FR" b="1" dirty="0" err="1" smtClean="0"/>
              <a:t>etc</a:t>
            </a:r>
            <a:r>
              <a:rPr lang="fr-FR" b="1" dirty="0" smtClean="0"/>
              <a:t>/</a:t>
            </a:r>
            <a:r>
              <a:rPr lang="fr-FR" b="1" dirty="0" err="1" smtClean="0"/>
              <a:t>logrotate.d</a:t>
            </a:r>
            <a:r>
              <a:rPr lang="fr-FR" b="1" dirty="0" smtClean="0"/>
              <a:t>/ </a:t>
            </a:r>
          </a:p>
          <a:p>
            <a:r>
              <a:rPr lang="fr-FR" b="1" dirty="0" err="1" smtClean="0"/>
              <a:t>Logrotate</a:t>
            </a:r>
            <a:r>
              <a:rPr lang="fr-FR" b="1" dirty="0" smtClean="0"/>
              <a:t> </a:t>
            </a:r>
            <a:r>
              <a:rPr lang="fr-FR" dirty="0" smtClean="0"/>
              <a:t>utilise une syntaxe simple pour définir </a:t>
            </a:r>
            <a:r>
              <a:rPr lang="fr-FR" dirty="0"/>
              <a:t>c</a:t>
            </a:r>
            <a:r>
              <a:rPr lang="fr-FR" dirty="0" smtClean="0"/>
              <a:t>es instructions: nombre de rotation, fréquence d’</a:t>
            </a:r>
            <a:r>
              <a:rPr lang="fr-FR" dirty="0" err="1" smtClean="0"/>
              <a:t>éxecution</a:t>
            </a:r>
            <a:r>
              <a:rPr lang="fr-FR" dirty="0" smtClean="0"/>
              <a:t>, taille maximum du fichier de log, format final des anciens fichiers,….</a:t>
            </a:r>
          </a:p>
          <a:p>
            <a:endParaRPr lang="fr-FR" dirty="0" smtClean="0"/>
          </a:p>
          <a:p>
            <a:r>
              <a:rPr lang="fr-FR" dirty="0" smtClean="0"/>
              <a:t>=&gt; une gestion automatisée des logs reçus par le serveur de logs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Objectif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fr-FR" dirty="0"/>
              <a:t>Centraliser </a:t>
            </a:r>
            <a:r>
              <a:rPr lang="fr-FR" dirty="0" smtClean="0"/>
              <a:t>les </a:t>
            </a:r>
            <a:r>
              <a:rPr lang="fr-FR" dirty="0"/>
              <a:t>logs des serveurs de </a:t>
            </a:r>
            <a:r>
              <a:rPr lang="fr-FR" dirty="0" err="1" smtClean="0"/>
              <a:t>Prod</a:t>
            </a:r>
            <a:r>
              <a:rPr lang="fr-FR" dirty="0" smtClean="0"/>
              <a:t> sur un point central</a:t>
            </a:r>
          </a:p>
          <a:p>
            <a:r>
              <a:rPr lang="fr-FR" dirty="0" smtClean="0"/>
              <a:t>Suivre des messages logués</a:t>
            </a:r>
          </a:p>
          <a:p>
            <a:r>
              <a:rPr lang="fr-FR" dirty="0" smtClean="0"/>
              <a:t>Exposer les logs pour les postes de l’équipe Progiciel</a:t>
            </a:r>
          </a:p>
          <a:p>
            <a:r>
              <a:rPr lang="fr-FR" dirty="0" smtClean="0"/>
              <a:t>Gérer la rotation et l’archivage des anciens messages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Solution(s)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/>
              <a:t>Pour ce besoin, On propose une solution autour de l’outil </a:t>
            </a:r>
            <a:r>
              <a:rPr lang="fr-FR" sz="2400" b="1" dirty="0" smtClean="0"/>
              <a:t>RSYSLOG</a:t>
            </a:r>
            <a:r>
              <a:rPr lang="fr-FR" sz="2400" dirty="0" smtClean="0"/>
              <a:t> en plusieurs scénarios: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Scénario 1</a:t>
            </a:r>
            <a:r>
              <a:rPr lang="fr-FR" sz="2400" dirty="0" smtClean="0"/>
              <a:t>: Déploiement de </a:t>
            </a:r>
            <a:r>
              <a:rPr lang="fr-FR" sz="2400" b="1" dirty="0" err="1" smtClean="0"/>
              <a:t>rsyslog</a:t>
            </a:r>
            <a:r>
              <a:rPr lang="fr-FR" sz="2400" dirty="0" smtClean="0"/>
              <a:t> avec une communication client/serveur en </a:t>
            </a:r>
            <a:r>
              <a:rPr lang="fr-FR" sz="2400" b="1" dirty="0" smtClean="0"/>
              <a:t>clair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Scénario 2</a:t>
            </a:r>
            <a:r>
              <a:rPr lang="fr-FR" sz="2400" dirty="0" smtClean="0"/>
              <a:t>: Déploiement de </a:t>
            </a:r>
            <a:r>
              <a:rPr lang="fr-FR" sz="2400" b="1" dirty="0" err="1" smtClean="0"/>
              <a:t>rsyslog</a:t>
            </a:r>
            <a:r>
              <a:rPr lang="fr-FR" sz="2400" dirty="0" smtClean="0"/>
              <a:t> avec une  </a:t>
            </a:r>
            <a:r>
              <a:rPr lang="fr-FR" sz="2400" dirty="0"/>
              <a:t>communication client/serveur </a:t>
            </a:r>
            <a:r>
              <a:rPr lang="fr-FR" sz="2400" b="1" dirty="0" smtClean="0"/>
              <a:t>cryptée 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Scénario 3</a:t>
            </a:r>
            <a:r>
              <a:rPr lang="fr-FR" sz="1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800" b="1" dirty="0" smtClean="0">
                <a:solidFill>
                  <a:schemeClr val="accent1">
                    <a:lumMod val="75000"/>
                  </a:schemeClr>
                </a:solidFill>
              </a:rPr>
              <a:t>Bonus</a:t>
            </a:r>
            <a:r>
              <a:rPr lang="fr-FR" sz="1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fr-FR" sz="2400" dirty="0" smtClean="0"/>
              <a:t>: Centralisation des logs sur une base de données </a:t>
            </a:r>
            <a:r>
              <a:rPr lang="fr-FR" sz="2400" b="1" dirty="0" smtClean="0"/>
              <a:t>MySQL</a:t>
            </a:r>
            <a:r>
              <a:rPr lang="fr-FR" sz="2400" dirty="0" smtClean="0"/>
              <a:t> + </a:t>
            </a:r>
            <a:r>
              <a:rPr lang="fr-FR" sz="2400" b="1" dirty="0" smtClean="0"/>
              <a:t>Dashboard</a:t>
            </a:r>
            <a:r>
              <a:rPr lang="fr-FR" sz="2400" dirty="0" smtClean="0"/>
              <a:t> en PHP (</a:t>
            </a:r>
            <a:r>
              <a:rPr lang="fr-FR" sz="2400" b="1" dirty="0" smtClean="0"/>
              <a:t>LOG ANALYZER</a:t>
            </a:r>
            <a:r>
              <a:rPr lang="fr-FR" sz="2400" dirty="0" smtClean="0"/>
              <a:t>)</a:t>
            </a:r>
            <a:endParaRPr lang="fr-FR" sz="2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2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</a:rPr>
              <a:t>’est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 quoi RSYSLOG?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54563"/>
          </a:xfrm>
        </p:spPr>
        <p:txBody>
          <a:bodyPr>
            <a:normAutofit fontScale="85000" lnSpcReduction="10000"/>
          </a:bodyPr>
          <a:lstStyle/>
          <a:p>
            <a:r>
              <a:rPr lang="fr-FR" sz="2400" b="1" dirty="0" err="1" smtClean="0"/>
              <a:t>Rsyslog</a:t>
            </a:r>
            <a:r>
              <a:rPr lang="fr-FR" sz="2400" dirty="0" smtClean="0"/>
              <a:t> est un outil open-source du traitement et centralisation des messages système et applicatif  basé sur une architecture </a:t>
            </a:r>
            <a:r>
              <a:rPr lang="fr-FR" sz="2400" b="1" dirty="0" smtClean="0"/>
              <a:t>client/serveur</a:t>
            </a:r>
          </a:p>
          <a:p>
            <a:r>
              <a:rPr lang="fr-FR" sz="2400" dirty="0" smtClean="0"/>
              <a:t>Le workflow du traitement des messages </a:t>
            </a:r>
            <a:r>
              <a:rPr lang="fr-FR" sz="2400" b="1" dirty="0" err="1" smtClean="0"/>
              <a:t>rsyslog</a:t>
            </a:r>
            <a:r>
              <a:rPr lang="fr-FR" sz="2400" dirty="0" smtClean="0"/>
              <a:t> est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/>
              <a:t>Les messages rentrent au </a:t>
            </a:r>
            <a:r>
              <a:rPr lang="fr-FR" sz="2000" dirty="0" err="1" smtClean="0"/>
              <a:t>rsyslog</a:t>
            </a:r>
            <a:r>
              <a:rPr lang="fr-FR" sz="2000" dirty="0" smtClean="0"/>
              <a:t> à l’aide des modules « </a:t>
            </a:r>
            <a:r>
              <a:rPr lang="fr-FR" sz="2000" b="1" dirty="0" smtClean="0"/>
              <a:t>Input</a:t>
            </a:r>
            <a:r>
              <a:rPr lang="fr-FR" sz="2000" dirty="0" smtClean="0"/>
              <a:t> »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/>
              <a:t> un traitement est effectué par des « </a:t>
            </a:r>
            <a:r>
              <a:rPr lang="fr-FR" sz="2000" b="1" dirty="0" err="1" smtClean="0"/>
              <a:t>RuleSets</a:t>
            </a:r>
            <a:r>
              <a:rPr lang="fr-FR" sz="2000" dirty="0" smtClean="0"/>
              <a:t> » qui consistent d’un ensemble de </a:t>
            </a:r>
            <a:r>
              <a:rPr lang="fr-FR" sz="2000" b="1" dirty="0" err="1" smtClean="0"/>
              <a:t>Rules</a:t>
            </a:r>
            <a:r>
              <a:rPr lang="fr-FR" sz="2000" dirty="0" smtClean="0"/>
              <a:t>, ces </a:t>
            </a:r>
            <a:r>
              <a:rPr lang="fr-FR" sz="2000" dirty="0" err="1" smtClean="0"/>
              <a:t>régles</a:t>
            </a:r>
            <a:r>
              <a:rPr lang="fr-FR" sz="2000" dirty="0" smtClean="0"/>
              <a:t> appliquent des filtres sur les messages reçus pour construire un format final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/>
              <a:t>Les « </a:t>
            </a:r>
            <a:r>
              <a:rPr lang="fr-FR" sz="2000" b="1" dirty="0" smtClean="0"/>
              <a:t>Actions</a:t>
            </a:r>
            <a:r>
              <a:rPr lang="fr-FR" sz="2000" dirty="0" smtClean="0"/>
              <a:t> » agissent sur les messages filtrés: écriture sur un fichier local, envoie vers un serveur distant,…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/>
              <a:t>Un transfert vers la destination: fichier, BD ou une machine distante</a:t>
            </a:r>
          </a:p>
          <a:p>
            <a:r>
              <a:rPr lang="fr-FR" sz="2400" b="1" dirty="0" err="1"/>
              <a:t>Rsyslog</a:t>
            </a:r>
            <a:r>
              <a:rPr lang="fr-FR" sz="2400" dirty="0"/>
              <a:t> supporte </a:t>
            </a:r>
            <a:r>
              <a:rPr lang="fr-FR" sz="2400" dirty="0" smtClean="0"/>
              <a:t>l’envoie des logs via les protocoles </a:t>
            </a:r>
            <a:r>
              <a:rPr lang="fr-FR" sz="2400" b="1" dirty="0" smtClean="0"/>
              <a:t>TCP</a:t>
            </a:r>
            <a:r>
              <a:rPr lang="fr-FR" sz="2400" dirty="0" smtClean="0"/>
              <a:t>, </a:t>
            </a:r>
            <a:r>
              <a:rPr lang="fr-FR" sz="2400" b="1" dirty="0" smtClean="0"/>
              <a:t>UDP</a:t>
            </a:r>
            <a:r>
              <a:rPr lang="fr-FR" sz="2400" dirty="0" smtClean="0"/>
              <a:t> et </a:t>
            </a:r>
            <a:r>
              <a:rPr lang="fr-FR" sz="2400" b="1" dirty="0" smtClean="0"/>
              <a:t>RELP</a:t>
            </a:r>
          </a:p>
          <a:p>
            <a:r>
              <a:rPr lang="fr-FR" sz="2400" b="1" dirty="0"/>
              <a:t>/</a:t>
            </a:r>
            <a:r>
              <a:rPr lang="fr-FR" sz="2400" b="1" dirty="0" err="1"/>
              <a:t>etc</a:t>
            </a:r>
            <a:r>
              <a:rPr lang="fr-FR" sz="2400" b="1" dirty="0"/>
              <a:t>/</a:t>
            </a:r>
            <a:r>
              <a:rPr lang="fr-FR" sz="2400" b="1" dirty="0" err="1"/>
              <a:t>rsyslog.conf</a:t>
            </a:r>
            <a:r>
              <a:rPr lang="fr-FR" sz="2400" b="1" dirty="0"/>
              <a:t> </a:t>
            </a:r>
            <a:r>
              <a:rPr lang="fr-FR" sz="2400" dirty="0"/>
              <a:t>est le fichier principal de configuration, </a:t>
            </a:r>
            <a:r>
              <a:rPr lang="fr-FR" sz="2400" dirty="0" smtClean="0"/>
              <a:t>pour la séparation/organisation des </a:t>
            </a:r>
            <a:r>
              <a:rPr lang="fr-FR" sz="2400" dirty="0" err="1" smtClean="0"/>
              <a:t>configs</a:t>
            </a:r>
            <a:r>
              <a:rPr lang="fr-FR" sz="2400" dirty="0" smtClean="0"/>
              <a:t>,  plusieurs fichiers sous </a:t>
            </a:r>
            <a:r>
              <a:rPr lang="fr-FR" sz="2400" b="1" dirty="0" smtClean="0"/>
              <a:t>/</a:t>
            </a:r>
            <a:r>
              <a:rPr lang="fr-FR" sz="2400" b="1" dirty="0" err="1" smtClean="0"/>
              <a:t>etc</a:t>
            </a:r>
            <a:r>
              <a:rPr lang="fr-FR" sz="2400" b="1" dirty="0" smtClean="0"/>
              <a:t>/</a:t>
            </a:r>
            <a:r>
              <a:rPr lang="fr-FR" sz="2400" b="1" dirty="0" err="1" smtClean="0"/>
              <a:t>rsyslog.d</a:t>
            </a:r>
            <a:r>
              <a:rPr lang="fr-FR" sz="2400" dirty="0" smtClean="0"/>
              <a:t>/ peuvent être créés,</a:t>
            </a:r>
          </a:p>
          <a:p>
            <a:r>
              <a:rPr lang="fr-FR" sz="2400" dirty="0" smtClean="0"/>
              <a:t>Les logs sont envoyés, soit directement via des messages </a:t>
            </a:r>
            <a:r>
              <a:rPr lang="fr-FR" sz="2400" b="1" dirty="0" err="1" smtClean="0"/>
              <a:t>syslog</a:t>
            </a:r>
            <a:r>
              <a:rPr lang="fr-FR" sz="2400" dirty="0" smtClean="0"/>
              <a:t> de la machine ou depuis un fichier de log </a:t>
            </a:r>
            <a:endParaRPr lang="fr-FR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682514" cy="99060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6">
                    <a:lumMod val="75000"/>
                  </a:schemeClr>
                </a:solidFill>
              </a:rPr>
              <a:t>Scénario I: Envoie des messages en clair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48426"/>
            <a:ext cx="7543800" cy="5737947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639762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Scénario I: Envoie des messages en clair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fr-FR" sz="2000" dirty="0" smtClean="0"/>
              <a:t>Le package «</a:t>
            </a:r>
            <a:r>
              <a:rPr lang="fr-FR" sz="2000" b="1" dirty="0" err="1" smtClean="0"/>
              <a:t>rsyslog</a:t>
            </a:r>
            <a:r>
              <a:rPr lang="fr-FR" sz="2000" dirty="0" smtClean="0"/>
              <a:t>» doit être installé sur les machines clients (serveur de </a:t>
            </a:r>
            <a:r>
              <a:rPr lang="fr-FR" sz="2000" dirty="0" err="1" smtClean="0"/>
              <a:t>Prod</a:t>
            </a:r>
            <a:r>
              <a:rPr lang="fr-FR" sz="2000" dirty="0" smtClean="0"/>
              <a:t>) et le serveur de logs</a:t>
            </a:r>
          </a:p>
          <a:p>
            <a:r>
              <a:rPr lang="fr-FR" sz="2000" dirty="0" smtClean="0"/>
              <a:t>Sur les machines client, on désigne les fichiers de log à envoyer et  le serveur </a:t>
            </a:r>
            <a:r>
              <a:rPr lang="fr-FR" sz="2000" dirty="0" err="1" smtClean="0"/>
              <a:t>target</a:t>
            </a:r>
            <a:r>
              <a:rPr lang="fr-FR" sz="2000" dirty="0" smtClean="0"/>
              <a:t>, </a:t>
            </a:r>
          </a:p>
          <a:p>
            <a:r>
              <a:rPr lang="fr-FR" sz="2000" dirty="0" smtClean="0"/>
              <a:t>Sur les machines client, des </a:t>
            </a:r>
            <a:r>
              <a:rPr lang="fr-FR" sz="2000" b="1" dirty="0" err="1" smtClean="0"/>
              <a:t>RuleSets</a:t>
            </a:r>
            <a:r>
              <a:rPr lang="fr-FR" sz="2000" dirty="0" smtClean="0"/>
              <a:t> et des </a:t>
            </a:r>
            <a:r>
              <a:rPr lang="fr-FR" sz="2000" b="1" dirty="0" smtClean="0"/>
              <a:t>Actions </a:t>
            </a:r>
            <a:r>
              <a:rPr lang="fr-FR" sz="2000" dirty="0"/>
              <a:t>sont appliqués </a:t>
            </a:r>
            <a:r>
              <a:rPr lang="fr-FR" sz="2000" dirty="0" smtClean="0"/>
              <a:t>pour contrôler le </a:t>
            </a:r>
            <a:r>
              <a:rPr lang="fr-FR" sz="2000" b="1" dirty="0" smtClean="0"/>
              <a:t>type</a:t>
            </a:r>
            <a:r>
              <a:rPr lang="fr-FR" sz="2000" dirty="0" smtClean="0"/>
              <a:t>, le </a:t>
            </a:r>
            <a:r>
              <a:rPr lang="fr-FR" sz="2000" b="1" dirty="0" smtClean="0"/>
              <a:t>format</a:t>
            </a:r>
            <a:r>
              <a:rPr lang="fr-FR" sz="2000" dirty="0" smtClean="0"/>
              <a:t> et le  fichier de </a:t>
            </a:r>
            <a:r>
              <a:rPr lang="fr-FR" sz="2000" b="1" dirty="0" smtClean="0"/>
              <a:t>destination</a:t>
            </a:r>
            <a:r>
              <a:rPr lang="fr-FR" sz="2000" dirty="0" smtClean="0"/>
              <a:t> des messages l’objet de l’envoie</a:t>
            </a:r>
          </a:p>
          <a:p>
            <a:r>
              <a:rPr lang="fr-FR" sz="2000" dirty="0" err="1" smtClean="0"/>
              <a:t>Rsyslog</a:t>
            </a:r>
            <a:r>
              <a:rPr lang="fr-FR" sz="2000" dirty="0"/>
              <a:t> </a:t>
            </a:r>
            <a:r>
              <a:rPr lang="fr-FR" sz="2000" dirty="0" smtClean="0"/>
              <a:t>utilise, par défaut, le port </a:t>
            </a:r>
            <a:r>
              <a:rPr lang="fr-FR" sz="2000" b="1" dirty="0" smtClean="0"/>
              <a:t>514</a:t>
            </a:r>
            <a:r>
              <a:rPr lang="fr-FR" sz="2000" dirty="0" smtClean="0"/>
              <a:t> en TCP (</a:t>
            </a:r>
            <a:r>
              <a:rPr lang="fr-FR" sz="2000" b="1" dirty="0" smtClean="0"/>
              <a:t>fiable</a:t>
            </a:r>
            <a:r>
              <a:rPr lang="fr-FR" sz="2000" dirty="0" smtClean="0"/>
              <a:t>) ou UDP (</a:t>
            </a:r>
            <a:r>
              <a:rPr lang="fr-FR" sz="2000" b="1" dirty="0" smtClean="0"/>
              <a:t>rapide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À l’aide des </a:t>
            </a:r>
            <a:r>
              <a:rPr lang="fr-FR" sz="2000" dirty="0" err="1" smtClean="0"/>
              <a:t>RuleSets</a:t>
            </a:r>
            <a:r>
              <a:rPr lang="fr-FR" sz="2000" dirty="0" smtClean="0"/>
              <a:t>, les Actions et les </a:t>
            </a:r>
            <a:r>
              <a:rPr lang="fr-FR" sz="2000" b="1" dirty="0" err="1" smtClean="0"/>
              <a:t>templates</a:t>
            </a:r>
            <a:r>
              <a:rPr lang="fr-FR" sz="2000" dirty="0" smtClean="0"/>
              <a:t>, on peut classer les messages arrivés sous forme des certaines nomenclatures, ex: </a:t>
            </a:r>
            <a:r>
              <a:rPr lang="fr-FR" sz="2000" b="1" dirty="0" smtClean="0"/>
              <a:t>par</a:t>
            </a:r>
            <a:r>
              <a:rPr lang="fr-FR" sz="2000" dirty="0" smtClean="0"/>
              <a:t> </a:t>
            </a:r>
            <a:r>
              <a:rPr lang="fr-FR" sz="2000" b="1" dirty="0" smtClean="0"/>
              <a:t>serveur</a:t>
            </a:r>
            <a:r>
              <a:rPr lang="fr-FR" sz="2000" dirty="0" smtClean="0"/>
              <a:t>, </a:t>
            </a:r>
            <a:r>
              <a:rPr lang="fr-FR" sz="2000" b="1" dirty="0" smtClean="0"/>
              <a:t>par</a:t>
            </a:r>
            <a:r>
              <a:rPr lang="fr-FR" sz="2000" dirty="0" smtClean="0"/>
              <a:t> </a:t>
            </a:r>
            <a:r>
              <a:rPr lang="fr-FR" sz="2000" b="1" dirty="0" smtClean="0"/>
              <a:t>application:</a:t>
            </a:r>
          </a:p>
          <a:p>
            <a:pPr lvl="1"/>
            <a:r>
              <a:rPr lang="fr-FR" sz="1600" dirty="0" smtClean="0"/>
              <a:t>/var/log/</a:t>
            </a:r>
            <a:r>
              <a:rPr lang="fr-FR" sz="1600" dirty="0" err="1" smtClean="0"/>
              <a:t>prod</a:t>
            </a:r>
            <a:r>
              <a:rPr lang="fr-FR" sz="1600" dirty="0" smtClean="0"/>
              <a:t>/s00vlxxxx/ws.log</a:t>
            </a:r>
          </a:p>
          <a:p>
            <a:pPr lvl="1"/>
            <a:r>
              <a:rPr lang="fr-FR" sz="1600" dirty="0"/>
              <a:t>/</a:t>
            </a:r>
            <a:r>
              <a:rPr lang="fr-FR" sz="1600" dirty="0" smtClean="0"/>
              <a:t>var/log/</a:t>
            </a:r>
            <a:r>
              <a:rPr lang="fr-FR" sz="1600" dirty="0" err="1" smtClean="0"/>
              <a:t>prod</a:t>
            </a:r>
            <a:r>
              <a:rPr lang="fr-FR" sz="1600" dirty="0" smtClean="0"/>
              <a:t>/s00vlyyy/app.log</a:t>
            </a:r>
          </a:p>
          <a:p>
            <a:r>
              <a:rPr lang="fr-FR" sz="2100" dirty="0"/>
              <a:t>Le format final des messages sur le serveur de logs est un ensemble de fichiers texte classés selon le Template </a:t>
            </a:r>
            <a:r>
              <a:rPr lang="fr-FR" sz="2100" dirty="0" smtClean="0"/>
              <a:t>choisi</a:t>
            </a:r>
          </a:p>
          <a:p>
            <a:pPr marL="0" indent="0">
              <a:buNone/>
            </a:pPr>
            <a:endParaRPr lang="fr-FR" sz="2100" dirty="0"/>
          </a:p>
          <a:p>
            <a:pPr marL="0" lvl="1" indent="0">
              <a:buNone/>
            </a:pPr>
            <a:r>
              <a:rPr lang="fr-FR" sz="2000" dirty="0" smtClean="0"/>
              <a:t>	</a:t>
            </a:r>
            <a:r>
              <a:rPr lang="fr-FR" sz="2000" b="1" dirty="0" smtClean="0">
                <a:solidFill>
                  <a:srgbClr val="FF0000"/>
                </a:solidFill>
              </a:rPr>
              <a:t>L’envoie </a:t>
            </a:r>
            <a:r>
              <a:rPr lang="fr-FR" sz="2000" b="1" dirty="0">
                <a:solidFill>
                  <a:srgbClr val="FF0000"/>
                </a:solidFill>
              </a:rPr>
              <a:t>des logs se fait en plain-</a:t>
            </a:r>
            <a:r>
              <a:rPr lang="fr-FR" sz="2000" b="1" dirty="0" err="1">
                <a:solidFill>
                  <a:srgbClr val="FF0000"/>
                </a:solidFill>
              </a:rPr>
              <a:t>text</a:t>
            </a:r>
            <a:r>
              <a:rPr lang="fr-FR" sz="2000" b="1" dirty="0">
                <a:solidFill>
                  <a:srgbClr val="FF0000"/>
                </a:solidFill>
              </a:rPr>
              <a:t>, </a:t>
            </a:r>
            <a:r>
              <a:rPr lang="fr-FR" sz="2000" b="1" dirty="0" smtClean="0">
                <a:solidFill>
                  <a:srgbClr val="FF0000"/>
                </a:solidFill>
              </a:rPr>
              <a:t>par conséquent, le </a:t>
            </a:r>
            <a:r>
              <a:rPr lang="fr-FR" sz="2000" b="1" dirty="0">
                <a:solidFill>
                  <a:srgbClr val="FF0000"/>
                </a:solidFill>
              </a:rPr>
              <a:t>contenu des messages peut être </a:t>
            </a:r>
            <a:r>
              <a:rPr lang="fr-FR" sz="2000" b="1" dirty="0" smtClean="0">
                <a:solidFill>
                  <a:srgbClr val="FF0000"/>
                </a:solidFill>
              </a:rPr>
              <a:t>capturés par </a:t>
            </a:r>
            <a:r>
              <a:rPr lang="fr-FR" sz="2000" b="1" dirty="0">
                <a:solidFill>
                  <a:srgbClr val="FF0000"/>
                </a:solidFill>
              </a:rPr>
              <a:t>un analyseur réseau </a:t>
            </a:r>
          </a:p>
          <a:p>
            <a:pPr marL="0" indent="0">
              <a:buNone/>
            </a:pPr>
            <a:r>
              <a:rPr lang="fr-FR" sz="2000" dirty="0" smtClean="0"/>
              <a:t>=&gt; </a:t>
            </a:r>
            <a:r>
              <a:rPr lang="fr-FR" sz="2000" b="1" dirty="0" smtClean="0">
                <a:solidFill>
                  <a:srgbClr val="00B050"/>
                </a:solidFill>
              </a:rPr>
              <a:t>La solution de cette problématique est le sujet du scénario II</a:t>
            </a:r>
            <a:endParaRPr lang="fr-FR" sz="2000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04" y="5085295"/>
            <a:ext cx="385761" cy="35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808038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Scénario </a:t>
            </a:r>
            <a:r>
              <a:rPr lang="fr-FR" sz="3200" b="1" dirty="0" smtClean="0">
                <a:solidFill>
                  <a:schemeClr val="accent6">
                    <a:lumMod val="75000"/>
                  </a:schemeClr>
                </a:solidFill>
              </a:rPr>
              <a:t>II: </a:t>
            </a:r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Envoie des messages </a:t>
            </a:r>
            <a:r>
              <a:rPr lang="fr-FR" sz="3200" b="1" dirty="0" smtClean="0">
                <a:solidFill>
                  <a:schemeClr val="accent6">
                    <a:lumMod val="75000"/>
                  </a:schemeClr>
                </a:solidFill>
              </a:rPr>
              <a:t>cryptés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7495568" cy="5562600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fr-FR" sz="3200" b="1" dirty="0">
                <a:solidFill>
                  <a:srgbClr val="F79646">
                    <a:lumMod val="75000"/>
                  </a:srgbClr>
                </a:solidFill>
              </a:rPr>
              <a:t>Scénario II: Envoie des messages cryptés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Tous les mécanismes de l’injection, le traitement et l’envoie des messages, discutés auparavant sur scénario I, restent valides pour ce scénario,</a:t>
            </a:r>
          </a:p>
          <a:p>
            <a:r>
              <a:rPr lang="fr-FR" dirty="0" smtClean="0"/>
              <a:t>Pour éviter l’envoie clair des messages sur le réseau, l’intégration du </a:t>
            </a:r>
            <a:r>
              <a:rPr lang="fr-FR" b="1" dirty="0" smtClean="0"/>
              <a:t>SSL-TLS</a:t>
            </a:r>
            <a:r>
              <a:rPr lang="fr-FR" dirty="0" smtClean="0"/>
              <a:t> est la solution pour crypter les communications entre les machines client et le serveur de logs</a:t>
            </a:r>
          </a:p>
          <a:p>
            <a:r>
              <a:rPr lang="fr-FR" dirty="0" smtClean="0"/>
              <a:t>Le package </a:t>
            </a:r>
            <a:r>
              <a:rPr lang="fr-FR" b="1" dirty="0" err="1" smtClean="0"/>
              <a:t>Rsyslog-gnutls</a:t>
            </a:r>
            <a:r>
              <a:rPr lang="fr-FR" dirty="0" smtClean="0"/>
              <a:t> doit être installé sur le serveur qui fournit les </a:t>
            </a:r>
            <a:r>
              <a:rPr lang="fr-FR" b="1" dirty="0" smtClean="0"/>
              <a:t>plugins</a:t>
            </a:r>
            <a:r>
              <a:rPr lang="fr-FR" dirty="0" smtClean="0"/>
              <a:t> nécessaires du </a:t>
            </a:r>
            <a:r>
              <a:rPr lang="fr-FR" b="1" dirty="0" smtClean="0"/>
              <a:t>TLS</a:t>
            </a:r>
            <a:r>
              <a:rPr lang="fr-FR" dirty="0" smtClean="0"/>
              <a:t> au </a:t>
            </a:r>
            <a:r>
              <a:rPr lang="fr-FR" b="1" dirty="0" err="1" smtClean="0"/>
              <a:t>Rsyslog</a:t>
            </a:r>
            <a:endParaRPr lang="fr-FR" b="1" dirty="0" smtClean="0"/>
          </a:p>
          <a:p>
            <a:r>
              <a:rPr lang="fr-FR" dirty="0" smtClean="0"/>
              <a:t>TLS utilise </a:t>
            </a:r>
            <a:r>
              <a:rPr lang="fr-FR" b="1" dirty="0" smtClean="0"/>
              <a:t>un certificat signé</a:t>
            </a:r>
            <a:r>
              <a:rPr lang="fr-FR" dirty="0" smtClean="0"/>
              <a:t> par une autorité de certificat pour garantir l’identité de la machine</a:t>
            </a:r>
          </a:p>
          <a:p>
            <a:r>
              <a:rPr lang="fr-FR" dirty="0" smtClean="0"/>
              <a:t>Le serveur de logs doit avoir un certificat signé relatif à son </a:t>
            </a:r>
            <a:r>
              <a:rPr lang="fr-FR" b="1" dirty="0" smtClean="0"/>
              <a:t>FQDN</a:t>
            </a:r>
            <a:r>
              <a:rPr lang="fr-FR" dirty="0" smtClean="0"/>
              <a:t>, clé privé et un certificat host</a:t>
            </a:r>
          </a:p>
          <a:p>
            <a:r>
              <a:rPr lang="fr-FR" dirty="0" smtClean="0"/>
              <a:t>Le serveur et les machines client doivent partager le même </a:t>
            </a:r>
            <a:r>
              <a:rPr lang="fr-FR" b="1" dirty="0" smtClean="0"/>
              <a:t>fichier CA </a:t>
            </a:r>
          </a:p>
          <a:p>
            <a:r>
              <a:rPr lang="fr-FR" sz="3100" dirty="0"/>
              <a:t>Pour renforcer la sécurité, un port TCP différent est utilisé, ex: 8514 </a:t>
            </a:r>
            <a:endParaRPr lang="fr-FR" sz="3100" dirty="0" smtClean="0"/>
          </a:p>
          <a:p>
            <a:pPr marL="0" indent="0">
              <a:buNone/>
            </a:pPr>
            <a:endParaRPr lang="fr-FR" sz="3100" dirty="0"/>
          </a:p>
          <a:p>
            <a:pPr marL="0" indent="0">
              <a:buNone/>
            </a:pPr>
            <a:r>
              <a:rPr lang="fr-FR" sz="3100" dirty="0" smtClean="0"/>
              <a:t>=&gt; </a:t>
            </a:r>
            <a:r>
              <a:rPr lang="fr-FR" sz="3000" b="1" dirty="0">
                <a:solidFill>
                  <a:srgbClr val="00B050"/>
                </a:solidFill>
              </a:rPr>
              <a:t>l’envoie des </a:t>
            </a:r>
            <a:r>
              <a:rPr lang="fr-FR" sz="3000" b="1" dirty="0" smtClean="0">
                <a:solidFill>
                  <a:srgbClr val="00B050"/>
                </a:solidFill>
              </a:rPr>
              <a:t>messages </a:t>
            </a:r>
            <a:r>
              <a:rPr lang="fr-FR" sz="3000" b="1" dirty="0">
                <a:solidFill>
                  <a:srgbClr val="00B050"/>
                </a:solidFill>
              </a:rPr>
              <a:t>est fiable et sécurisé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029200"/>
            <a:ext cx="47470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1143000"/>
          </a:xfrm>
        </p:spPr>
        <p:txBody>
          <a:bodyPr>
            <a:noAutofit/>
          </a:bodyPr>
          <a:lstStyle/>
          <a:p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Scénario </a:t>
            </a:r>
            <a:r>
              <a:rPr lang="fr-FR" sz="3200" b="1" dirty="0" smtClean="0">
                <a:solidFill>
                  <a:schemeClr val="accent6">
                    <a:lumMod val="75000"/>
                  </a:schemeClr>
                </a:solidFill>
              </a:rPr>
              <a:t>III</a:t>
            </a:r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fr-FR" sz="3200" b="1" dirty="0" smtClean="0">
                <a:solidFill>
                  <a:schemeClr val="accent6">
                    <a:lumMod val="75000"/>
                  </a:schemeClr>
                </a:solidFill>
              </a:rPr>
              <a:t>Messages stockés en BD + </a:t>
            </a:r>
            <a:r>
              <a:rPr lang="fr-FR" sz="3200" b="1" dirty="0" err="1" smtClean="0">
                <a:solidFill>
                  <a:schemeClr val="accent6">
                    <a:lumMod val="75000"/>
                  </a:schemeClr>
                </a:solidFill>
              </a:rPr>
              <a:t>LogAnalyzer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0" y="838200"/>
            <a:ext cx="7881340" cy="5967732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Réalisé par GDE CASA      v1.0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121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733</Words>
  <Application>Microsoft Office PowerPoint</Application>
  <PresentationFormat>Affichage à l'écran (4:3)</PresentationFormat>
  <Paragraphs>77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SOLUTION DE CENTRALISATION DES LOGS PROD  PROPOSITION v2 </vt:lpstr>
      <vt:lpstr>Objectif</vt:lpstr>
      <vt:lpstr>Solution(s)</vt:lpstr>
      <vt:lpstr> C’est quoi RSYSLOG?</vt:lpstr>
      <vt:lpstr>Scénario I: Envoie des messages en clair</vt:lpstr>
      <vt:lpstr>Scénario I: Envoie des messages en clair</vt:lpstr>
      <vt:lpstr>Scénario II: Envoie des messages cryptés</vt:lpstr>
      <vt:lpstr>Scénario II: Envoie des messages cryptés</vt:lpstr>
      <vt:lpstr>Scénario III: Messages stockés en BD + LogAnalyzer</vt:lpstr>
      <vt:lpstr>Scénario III: Messages stockés en BD + LogAnalyzer</vt:lpstr>
      <vt:lpstr>Logrotate: Gestion des logs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DE CENTRALISATION DES LOGS PROD</dc:title>
  <dc:creator>user</dc:creator>
  <cp:lastModifiedBy>Hamza ZINEDDINE</cp:lastModifiedBy>
  <cp:revision>42</cp:revision>
  <dcterms:created xsi:type="dcterms:W3CDTF">2019-01-31T13:52:10Z</dcterms:created>
  <dcterms:modified xsi:type="dcterms:W3CDTF">2019-02-12T21:54:15Z</dcterms:modified>
</cp:coreProperties>
</file>