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6"/>
  </p:notesMasterIdLst>
  <p:sldIdLst>
    <p:sldId id="256" r:id="rId2"/>
    <p:sldId id="257" r:id="rId3"/>
    <p:sldId id="258" r:id="rId4"/>
    <p:sldId id="273" r:id="rId5"/>
    <p:sldId id="274" r:id="rId6"/>
    <p:sldId id="275" r:id="rId7"/>
    <p:sldId id="278" r:id="rId8"/>
    <p:sldId id="279" r:id="rId9"/>
    <p:sldId id="280" r:id="rId10"/>
    <p:sldId id="281" r:id="rId11"/>
    <p:sldId id="262" r:id="rId12"/>
    <p:sldId id="276" r:id="rId13"/>
    <p:sldId id="264" r:id="rId14"/>
    <p:sldId id="282" r:id="rId15"/>
    <p:sldId id="283" r:id="rId16"/>
    <p:sldId id="284" r:id="rId17"/>
    <p:sldId id="285" r:id="rId18"/>
    <p:sldId id="286" r:id="rId19"/>
    <p:sldId id="287" r:id="rId20"/>
    <p:sldId id="288" r:id="rId21"/>
    <p:sldId id="289" r:id="rId22"/>
    <p:sldId id="290" r:id="rId23"/>
    <p:sldId id="291" r:id="rId24"/>
    <p:sldId id="268"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
      <p:font typeface="Garamond" panose="02020404030301010803" pitchFamily="18" charset="0"/>
      <p:regular r:id="rId31"/>
      <p:bold r:id="rId32"/>
      <p:italic r:id="rId33"/>
    </p:embeddedFont>
    <p:embeddedFont>
      <p:font typeface="Georgia" panose="02040502050405020303" pitchFamily="18" charset="0"/>
      <p:regular r:id="rId34"/>
      <p:bold r:id="rId35"/>
      <p:italic r:id="rId36"/>
      <p:boldItalic r:id="rId37"/>
    </p:embeddedFont>
    <p:embeddedFont>
      <p:font typeface="Imprint MT Shadow" panose="04020605060303030202" pitchFamily="82" charset="0"/>
      <p:regular r:id="rId38"/>
    </p:embeddedFont>
    <p:embeddedFont>
      <p:font typeface="Sitka Display Semibold" pitchFamily="2" charset="0"/>
      <p:bold r:id="rId39"/>
      <p:boldItalic r:id="rId40"/>
    </p:embeddedFont>
    <p:embeddedFont>
      <p:font typeface="Sitka Small" panose="02000505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47" autoAdjust="0"/>
  </p:normalViewPr>
  <p:slideViewPr>
    <p:cSldViewPr snapToGrid="0">
      <p:cViewPr varScale="1">
        <p:scale>
          <a:sx n="79" d="100"/>
          <a:sy n="79" d="100"/>
        </p:scale>
        <p:origin x="821"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ED6ED1"/>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D6ED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D6ED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ED6ED1"/>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D6ED1"/>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D6ED1"/>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3" name="Google Shape;53;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ED6ED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0" name="Google Shape;60;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5" name="Google Shape;75;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6" name="Google Shape;76;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7" name="Google Shape;77;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8" name="Google Shape;78;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ED6ED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ED6ED1"/>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ED6ED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F6F6F6"/>
            </a:gs>
          </a:gsLst>
          <a:lin ang="540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1" y="157"/>
            <a:ext cx="2356674" cy="6853096"/>
            <a:chOff x="6627813" y="195610"/>
            <a:chExt cx="1952625" cy="5678141"/>
          </a:xfrm>
        </p:grpSpPr>
        <p:sp>
          <p:nvSpPr>
            <p:cNvPr id="20" name="Google Shape;20;p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ED6ED1"/>
              </a:buClr>
              <a:buSzPts val="3600"/>
              <a:buFont typeface="Century Gothic"/>
              <a:buNone/>
              <a:defRPr sz="3600" b="0" i="0" u="none" strike="noStrike" cap="none">
                <a:solidFill>
                  <a:srgbClr val="ED6ED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222090" y="481240"/>
            <a:ext cx="8004261" cy="1249237"/>
          </a:xfrm>
          <a:prstGeom prst="rect">
            <a:avLst/>
          </a:prstGeom>
          <a:noFill/>
          <a:ln>
            <a:noFill/>
          </a:ln>
        </p:spPr>
        <p:txBody>
          <a:bodyPr spcFirstLastPara="1" wrap="square" lIns="91425" tIns="45700" rIns="91425" bIns="45700" anchor="b" anchorCtr="0">
            <a:normAutofit/>
          </a:bodyPr>
          <a:lstStyle/>
          <a:p>
            <a:pPr algn="ctr">
              <a:buClr>
                <a:schemeClr val="dk1"/>
              </a:buClr>
              <a:buSzPts val="4800"/>
            </a:pPr>
            <a:r>
              <a:rPr lang="en-IN" sz="4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Real OR Fake News Analysis </a:t>
            </a:r>
            <a:br>
              <a:rPr lang="en-US" sz="4000" b="1" dirty="0">
                <a:solidFill>
                  <a:schemeClr val="accent1">
                    <a:lumMod val="25000"/>
                  </a:schemeClr>
                </a:solidFill>
                <a:latin typeface="Garamond" panose="02020404030301010803" pitchFamily="18" charset="0"/>
                <a:ea typeface="Times New Roman"/>
                <a:cs typeface="Times New Roman"/>
                <a:sym typeface="Times New Roman"/>
              </a:rPr>
            </a:br>
            <a:r>
              <a:rPr lang="en-US" sz="2700" b="1" i="0" u="none" strike="noStrike" cap="none" dirty="0">
                <a:solidFill>
                  <a:srgbClr val="FF0000"/>
                </a:solidFill>
                <a:latin typeface="Times New Roman"/>
                <a:ea typeface="Times New Roman"/>
                <a:cs typeface="Times New Roman"/>
                <a:sym typeface="Times New Roman"/>
              </a:rPr>
              <a:t>GROUP -2</a:t>
            </a:r>
            <a:endParaRPr lang="en-US" sz="4000" b="1" dirty="0">
              <a:solidFill>
                <a:schemeClr val="accent1">
                  <a:lumMod val="25000"/>
                </a:schemeClr>
              </a:solidFill>
              <a:latin typeface="Garamond" panose="02020404030301010803" pitchFamily="18" charset="0"/>
              <a:ea typeface="Times New Roman"/>
              <a:cs typeface="Times New Roman"/>
              <a:sym typeface="Times New Roman"/>
            </a:endParaRPr>
          </a:p>
        </p:txBody>
      </p:sp>
      <p:sp>
        <p:nvSpPr>
          <p:cNvPr id="165" name="Google Shape;165;p18"/>
          <p:cNvSpPr txBox="1"/>
          <p:nvPr/>
        </p:nvSpPr>
        <p:spPr>
          <a:xfrm>
            <a:off x="77956" y="1893613"/>
            <a:ext cx="1187786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002060"/>
                </a:solidFill>
                <a:latin typeface="Sitka Display Semibold" pitchFamily="2" charset="0"/>
                <a:ea typeface="Times New Roman"/>
                <a:cs typeface="Times New Roman"/>
                <a:sym typeface="Times New Roman"/>
              </a:rPr>
              <a:t>Mentor Name : </a:t>
            </a:r>
            <a:r>
              <a:rPr lang="en-US" sz="1800" b="1" dirty="0">
                <a:solidFill>
                  <a:srgbClr val="002060"/>
                </a:solidFill>
                <a:latin typeface="Sitka Display Semibold" pitchFamily="2" charset="0"/>
                <a:ea typeface="Times New Roman"/>
                <a:cs typeface="Times New Roman"/>
                <a:sym typeface="Times New Roman"/>
              </a:rPr>
              <a:t>Hareesh</a:t>
            </a:r>
          </a:p>
          <a:p>
            <a:pPr marL="0" marR="0" lvl="0" indent="0" algn="ctr" rtl="0">
              <a:spcBef>
                <a:spcPts val="0"/>
              </a:spcBef>
              <a:spcAft>
                <a:spcPts val="0"/>
              </a:spcAft>
              <a:buNone/>
            </a:pPr>
            <a:r>
              <a:rPr lang="en-US" sz="1800" b="1" i="0" u="none" strike="noStrike" cap="none" dirty="0">
                <a:solidFill>
                  <a:srgbClr val="002060"/>
                </a:solidFill>
                <a:latin typeface="Sitka Display Semibold" pitchFamily="2" charset="0"/>
                <a:ea typeface="Times New Roman"/>
                <a:cs typeface="Times New Roman"/>
                <a:sym typeface="Times New Roman"/>
              </a:rPr>
              <a:t>Trainer Name : </a:t>
            </a:r>
            <a:r>
              <a:rPr lang="en-US" sz="1800" b="1" dirty="0">
                <a:solidFill>
                  <a:srgbClr val="002060"/>
                </a:solidFill>
                <a:latin typeface="Sitka Display Semibold" pitchFamily="2" charset="0"/>
                <a:ea typeface="Times New Roman"/>
                <a:cs typeface="Times New Roman"/>
                <a:sym typeface="Times New Roman"/>
              </a:rPr>
              <a:t>Neha Gupta</a:t>
            </a:r>
            <a:r>
              <a:rPr lang="en-US" sz="1800" b="0" i="0" u="none" strike="noStrike" cap="none" dirty="0">
                <a:solidFill>
                  <a:srgbClr val="002060"/>
                </a:solidFill>
                <a:latin typeface="Sitka Display Semibold" pitchFamily="2" charset="0"/>
                <a:ea typeface="Times New Roman"/>
                <a:cs typeface="Times New Roman"/>
                <a:sym typeface="Times New Roman"/>
              </a:rPr>
              <a:t>                            </a:t>
            </a:r>
            <a:endParaRPr lang="en-US" dirty="0">
              <a:latin typeface="Sitka Display Semibold" pitchFamily="2" charset="0"/>
            </a:endParaRPr>
          </a:p>
        </p:txBody>
      </p:sp>
      <p:sp>
        <p:nvSpPr>
          <p:cNvPr id="166" name="Google Shape;166;p18"/>
          <p:cNvSpPr txBox="1"/>
          <p:nvPr/>
        </p:nvSpPr>
        <p:spPr>
          <a:xfrm>
            <a:off x="1917291" y="3056233"/>
            <a:ext cx="3529780" cy="196973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800" b="1" i="0" u="none" strike="noStrike" cap="none" dirty="0">
                <a:solidFill>
                  <a:srgbClr val="FF0000"/>
                </a:solidFill>
                <a:latin typeface="Times New Roman"/>
                <a:ea typeface="Times New Roman"/>
                <a:cs typeface="Times New Roman"/>
                <a:sym typeface="Times New Roman"/>
              </a:rPr>
              <a:t>Group Members : </a:t>
            </a:r>
          </a:p>
          <a:p>
            <a:pPr marL="0" marR="0" lvl="0" indent="0" rtl="0">
              <a:spcBef>
                <a:spcPts val="0"/>
              </a:spcBef>
              <a:spcAft>
                <a:spcPts val="0"/>
              </a:spcAft>
              <a:buNone/>
            </a:pPr>
            <a:endParaRPr b="1" dirty="0"/>
          </a:p>
          <a:p>
            <a:pPr algn="just"/>
            <a:r>
              <a:rPr lang="en-US" sz="1800" b="0" i="0" u="none" strike="noStrike" cap="none" dirty="0">
                <a:solidFill>
                  <a:srgbClr val="002060"/>
                </a:solidFill>
                <a:latin typeface="Times New Roman"/>
                <a:ea typeface="Times New Roman"/>
                <a:cs typeface="Times New Roman"/>
                <a:sym typeface="Times New Roman"/>
              </a:rPr>
              <a:t>      Mr. Yash Dhoble</a:t>
            </a:r>
            <a:endParaRPr dirty="0"/>
          </a:p>
          <a:p>
            <a:pPr algn="just"/>
            <a:r>
              <a:rPr lang="en-US" sz="1800" dirty="0">
                <a:solidFill>
                  <a:srgbClr val="002060"/>
                </a:solidFill>
                <a:latin typeface="Times New Roman"/>
                <a:ea typeface="Times New Roman"/>
                <a:cs typeface="Times New Roman"/>
                <a:sym typeface="Times New Roman"/>
              </a:rPr>
              <a:t>      </a:t>
            </a:r>
            <a:r>
              <a:rPr lang="en-US" sz="1800" b="0" i="0" u="none" strike="noStrike" cap="none" dirty="0">
                <a:solidFill>
                  <a:srgbClr val="002060"/>
                </a:solidFill>
                <a:latin typeface="Times New Roman"/>
                <a:ea typeface="Times New Roman"/>
                <a:cs typeface="Times New Roman"/>
                <a:sym typeface="Times New Roman"/>
              </a:rPr>
              <a:t>Miss. </a:t>
            </a:r>
            <a:r>
              <a:rPr lang="en-US" sz="1800" dirty="0">
                <a:solidFill>
                  <a:srgbClr val="002060"/>
                </a:solidFill>
                <a:latin typeface="Times New Roman"/>
                <a:ea typeface="Times New Roman"/>
                <a:cs typeface="Times New Roman"/>
                <a:sym typeface="Times New Roman"/>
              </a:rPr>
              <a:t>Pallavi Jadhav</a:t>
            </a:r>
            <a:endParaRPr dirty="0"/>
          </a:p>
          <a:p>
            <a:pPr algn="just"/>
            <a:r>
              <a:rPr lang="en-US" sz="1800" dirty="0">
                <a:solidFill>
                  <a:srgbClr val="002060"/>
                </a:solidFill>
                <a:latin typeface="Times New Roman"/>
                <a:ea typeface="Times New Roman"/>
                <a:cs typeface="Times New Roman"/>
                <a:sym typeface="Times New Roman"/>
              </a:rPr>
              <a:t>      </a:t>
            </a:r>
            <a:r>
              <a:rPr lang="en-US" sz="1800" b="0" i="0" u="none" strike="noStrike" cap="none" dirty="0">
                <a:solidFill>
                  <a:srgbClr val="002060"/>
                </a:solidFill>
                <a:latin typeface="Times New Roman"/>
                <a:ea typeface="Times New Roman"/>
                <a:cs typeface="Times New Roman"/>
                <a:sym typeface="Times New Roman"/>
              </a:rPr>
              <a:t>Miss. </a:t>
            </a:r>
            <a:r>
              <a:rPr lang="en-US" sz="1800" dirty="0">
                <a:solidFill>
                  <a:srgbClr val="002060"/>
                </a:solidFill>
                <a:latin typeface="Times New Roman"/>
                <a:ea typeface="Times New Roman"/>
                <a:cs typeface="Times New Roman"/>
                <a:sym typeface="Times New Roman"/>
              </a:rPr>
              <a:t>Tejasvita Nale</a:t>
            </a:r>
            <a:endParaRPr dirty="0"/>
          </a:p>
          <a:p>
            <a:pPr algn="just"/>
            <a:r>
              <a:rPr lang="en-US" sz="1800" dirty="0">
                <a:solidFill>
                  <a:srgbClr val="002060"/>
                </a:solidFill>
                <a:latin typeface="Times New Roman"/>
                <a:ea typeface="Times New Roman"/>
                <a:cs typeface="Times New Roman"/>
                <a:sym typeface="Times New Roman"/>
              </a:rPr>
              <a:t>      </a:t>
            </a:r>
            <a:r>
              <a:rPr lang="en-US" sz="1800" b="0" i="0" u="none" strike="noStrike" cap="none" dirty="0">
                <a:solidFill>
                  <a:srgbClr val="002060"/>
                </a:solidFill>
                <a:latin typeface="Times New Roman"/>
                <a:ea typeface="Times New Roman"/>
                <a:cs typeface="Times New Roman"/>
                <a:sym typeface="Times New Roman"/>
              </a:rPr>
              <a:t>Mr. </a:t>
            </a:r>
            <a:r>
              <a:rPr lang="en-US" sz="1800" dirty="0">
                <a:solidFill>
                  <a:srgbClr val="002060"/>
                </a:solidFill>
                <a:latin typeface="Times New Roman"/>
                <a:ea typeface="Times New Roman"/>
                <a:cs typeface="Times New Roman"/>
                <a:sym typeface="Times New Roman"/>
              </a:rPr>
              <a:t>Amol Gite</a:t>
            </a:r>
            <a:endParaRPr dirty="0"/>
          </a:p>
          <a:p>
            <a:pPr algn="just"/>
            <a:r>
              <a:rPr lang="en-US" sz="1800" dirty="0">
                <a:solidFill>
                  <a:srgbClr val="002060"/>
                </a:solidFill>
                <a:latin typeface="Times New Roman"/>
                <a:ea typeface="Times New Roman"/>
                <a:cs typeface="Times New Roman"/>
                <a:sym typeface="Times New Roman"/>
              </a:rPr>
              <a:t>      </a:t>
            </a:r>
            <a:r>
              <a:rPr lang="en-US" sz="1800" b="0" i="0" u="none" strike="noStrike" cap="none" dirty="0">
                <a:solidFill>
                  <a:srgbClr val="002060"/>
                </a:solidFill>
                <a:latin typeface="Times New Roman"/>
                <a:ea typeface="Times New Roman"/>
                <a:cs typeface="Times New Roman"/>
                <a:sym typeface="Times New Roman"/>
              </a:rPr>
              <a:t>Miss. Kajal Raut</a:t>
            </a:r>
            <a:endParaRPr dirty="0"/>
          </a:p>
        </p:txBody>
      </p:sp>
      <p:pic>
        <p:nvPicPr>
          <p:cNvPr id="4" name="Picture 3">
            <a:extLst>
              <a:ext uri="{FF2B5EF4-FFF2-40B4-BE49-F238E27FC236}">
                <a16:creationId xmlns:a16="http://schemas.microsoft.com/office/drawing/2014/main" id="{1C15271B-19C2-9833-1D61-E2A0D466DBF7}"/>
              </a:ext>
            </a:extLst>
          </p:cNvPr>
          <p:cNvPicPr>
            <a:picLocks noChangeAspect="1"/>
          </p:cNvPicPr>
          <p:nvPr/>
        </p:nvPicPr>
        <p:blipFill>
          <a:blip r:embed="rId3"/>
          <a:stretch>
            <a:fillRect/>
          </a:stretch>
        </p:blipFill>
        <p:spPr>
          <a:xfrm>
            <a:off x="4883285" y="2879387"/>
            <a:ext cx="6131161" cy="2710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46B26-4849-AA17-133C-4835229C685F}"/>
              </a:ext>
            </a:extLst>
          </p:cNvPr>
          <p:cNvSpPr txBox="1"/>
          <p:nvPr/>
        </p:nvSpPr>
        <p:spPr>
          <a:xfrm>
            <a:off x="1584419" y="333130"/>
            <a:ext cx="4339726" cy="523220"/>
          </a:xfrm>
          <a:prstGeom prst="rect">
            <a:avLst/>
          </a:prstGeom>
          <a:noFill/>
        </p:spPr>
        <p:txBody>
          <a:bodyPr wrap="square" rtlCol="0">
            <a:spAutoFit/>
          </a:bodyPr>
          <a:lstStyle/>
          <a:p>
            <a:r>
              <a:rPr lang="en-IN" b="0" i="0" dirty="0">
                <a:solidFill>
                  <a:srgbClr val="000000"/>
                </a:solidFill>
                <a:effectLst/>
                <a:latin typeface="Helvetica Neue"/>
              </a:rPr>
              <a:t> </a:t>
            </a:r>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Reuters word analysis:</a:t>
            </a:r>
            <a:endParaRPr lang="en-IN" b="1" dirty="0">
              <a:solidFill>
                <a:schemeClr val="accent1">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C49A4A-F156-B733-24AA-6A7B4AE1DE02}"/>
              </a:ext>
            </a:extLst>
          </p:cNvPr>
          <p:cNvPicPr>
            <a:picLocks noChangeAspect="1"/>
          </p:cNvPicPr>
          <p:nvPr/>
        </p:nvPicPr>
        <p:blipFill>
          <a:blip r:embed="rId2"/>
          <a:stretch>
            <a:fillRect/>
          </a:stretch>
        </p:blipFill>
        <p:spPr>
          <a:xfrm>
            <a:off x="1642099" y="987116"/>
            <a:ext cx="3985605" cy="1577477"/>
          </a:xfrm>
          <a:prstGeom prst="rect">
            <a:avLst/>
          </a:prstGeom>
        </p:spPr>
      </p:pic>
      <p:sp>
        <p:nvSpPr>
          <p:cNvPr id="5" name="TextBox 4">
            <a:extLst>
              <a:ext uri="{FF2B5EF4-FFF2-40B4-BE49-F238E27FC236}">
                <a16:creationId xmlns:a16="http://schemas.microsoft.com/office/drawing/2014/main" id="{2D9A9CFC-D5BC-1692-9611-3E11D8A14FAB}"/>
              </a:ext>
            </a:extLst>
          </p:cNvPr>
          <p:cNvSpPr txBox="1"/>
          <p:nvPr/>
        </p:nvSpPr>
        <p:spPr>
          <a:xfrm>
            <a:off x="6096000" y="920375"/>
            <a:ext cx="5214025" cy="1323439"/>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r>
              <a:rPr lang="en-US" sz="1600" b="0" i="0" dirty="0">
                <a:solidFill>
                  <a:srgbClr val="000000"/>
                </a:solidFill>
                <a:effectLst/>
                <a:latin typeface="Times New Roman" panose="02020603050405020304" pitchFamily="18" charset="0"/>
                <a:cs typeface="Times New Roman" panose="02020603050405020304" pitchFamily="18" charset="0"/>
              </a:rPr>
              <a:t>The word "Reuters," which is a well-known US news agency, is commonly found in the real news dataset, appearing in 21,171 out of 21,210 rows. In contrast, it appears only 308 times out of 23,447 rows in the fake news dataset.</a:t>
            </a:r>
          </a:p>
        </p:txBody>
      </p:sp>
      <p:sp>
        <p:nvSpPr>
          <p:cNvPr id="6" name="TextBox 5">
            <a:extLst>
              <a:ext uri="{FF2B5EF4-FFF2-40B4-BE49-F238E27FC236}">
                <a16:creationId xmlns:a16="http://schemas.microsoft.com/office/drawing/2014/main" id="{3259B4F9-033A-D9DE-8F76-36323A5E369B}"/>
              </a:ext>
            </a:extLst>
          </p:cNvPr>
          <p:cNvSpPr txBox="1"/>
          <p:nvPr/>
        </p:nvSpPr>
        <p:spPr>
          <a:xfrm>
            <a:off x="1642099" y="3136612"/>
            <a:ext cx="5556369" cy="584775"/>
          </a:xfrm>
          <a:prstGeom prst="rect">
            <a:avLst/>
          </a:prstGeom>
          <a:noFill/>
        </p:spPr>
        <p:txBody>
          <a:bodyPr wrap="square" rtlCol="0">
            <a:spAutoFit/>
          </a:bodyPr>
          <a:lstStyle/>
          <a:p>
            <a:r>
              <a:rPr lang="en-US" sz="1600" b="1" i="0" dirty="0">
                <a:solidFill>
                  <a:schemeClr val="accent1">
                    <a:lumMod val="25000"/>
                  </a:schemeClr>
                </a:solidFill>
                <a:effectLst/>
                <a:latin typeface="Times New Roman" panose="02020603050405020304" pitchFamily="18" charset="0"/>
                <a:cs typeface="Times New Roman" panose="02020603050405020304" pitchFamily="18" charset="0"/>
              </a:rPr>
              <a:t>This is important feature for identifying real and fake news.</a:t>
            </a:r>
          </a:p>
          <a:p>
            <a:r>
              <a:rPr lang="en-IN" sz="1600" b="1" dirty="0">
                <a:solidFill>
                  <a:schemeClr val="accent1">
                    <a:lumMod val="25000"/>
                  </a:schemeClr>
                </a:solidFill>
                <a:latin typeface="Times New Roman" panose="02020603050405020304" pitchFamily="18" charset="0"/>
                <a:cs typeface="Times New Roman" panose="02020603050405020304" pitchFamily="18" charset="0"/>
              </a:rPr>
              <a:t>URL</a:t>
            </a:r>
          </a:p>
        </p:txBody>
      </p:sp>
      <p:pic>
        <p:nvPicPr>
          <p:cNvPr id="8" name="Picture 7">
            <a:extLst>
              <a:ext uri="{FF2B5EF4-FFF2-40B4-BE49-F238E27FC236}">
                <a16:creationId xmlns:a16="http://schemas.microsoft.com/office/drawing/2014/main" id="{B405CFA5-D55E-5CA8-C3EA-5C500BED3F8A}"/>
              </a:ext>
            </a:extLst>
          </p:cNvPr>
          <p:cNvPicPr>
            <a:picLocks noChangeAspect="1"/>
          </p:cNvPicPr>
          <p:nvPr/>
        </p:nvPicPr>
        <p:blipFill>
          <a:blip r:embed="rId3"/>
          <a:stretch>
            <a:fillRect/>
          </a:stretch>
        </p:blipFill>
        <p:spPr>
          <a:xfrm>
            <a:off x="1748601" y="3982892"/>
            <a:ext cx="3231961" cy="1542268"/>
          </a:xfrm>
          <a:prstGeom prst="rect">
            <a:avLst/>
          </a:prstGeom>
        </p:spPr>
      </p:pic>
      <p:sp>
        <p:nvSpPr>
          <p:cNvPr id="9" name="TextBox 8">
            <a:extLst>
              <a:ext uri="{FF2B5EF4-FFF2-40B4-BE49-F238E27FC236}">
                <a16:creationId xmlns:a16="http://schemas.microsoft.com/office/drawing/2014/main" id="{6FFE8025-29F5-FBD1-D2AC-D931C54B72A2}"/>
              </a:ext>
            </a:extLst>
          </p:cNvPr>
          <p:cNvSpPr txBox="1"/>
          <p:nvPr/>
        </p:nvSpPr>
        <p:spPr>
          <a:xfrm>
            <a:off x="6001966" y="3852153"/>
            <a:ext cx="5214025" cy="1292662"/>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r>
              <a:rPr lang="en-US" sz="1600" i="0" dirty="0">
                <a:solidFill>
                  <a:srgbClr val="000000"/>
                </a:solidFill>
                <a:effectLst/>
                <a:latin typeface="Times New Roman" panose="02020603050405020304" pitchFamily="18" charset="0"/>
                <a:cs typeface="Times New Roman" panose="02020603050405020304" pitchFamily="18" charset="0"/>
              </a:rPr>
              <a:t>As % of URL present in fake dataset is 20% &amp; in real news it is zero ,so it will be important feature to identify real and fake news.</a:t>
            </a:r>
          </a:p>
          <a:p>
            <a:endParaRPr lang="en-IN" dirty="0"/>
          </a:p>
        </p:txBody>
      </p:sp>
    </p:spTree>
    <p:extLst>
      <p:ext uri="{BB962C8B-B14F-4D97-AF65-F5344CB8AC3E}">
        <p14:creationId xmlns:p14="http://schemas.microsoft.com/office/powerpoint/2010/main" val="317991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p:nvPr/>
        </p:nvSpPr>
        <p:spPr>
          <a:xfrm>
            <a:off x="334651" y="57693"/>
            <a:ext cx="11725500" cy="9942681"/>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2400" b="1" dirty="0">
                <a:solidFill>
                  <a:schemeClr val="accent5">
                    <a:lumMod val="50000"/>
                  </a:schemeClr>
                </a:solidFill>
                <a:latin typeface="Times New Roman" panose="02020603050405020304" pitchFamily="18" charset="0"/>
                <a:cs typeface="Times New Roman" panose="02020603050405020304" pitchFamily="18" charset="0"/>
              </a:rPr>
              <a:t>Data-Preprocessing :</a:t>
            </a:r>
            <a:endParaRPr sz="2400" b="1" dirty="0">
              <a:solidFill>
                <a:schemeClr val="accent5">
                  <a:lumMod val="50000"/>
                </a:schemeClr>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r>
              <a:rPr lang="en-US" sz="1600" dirty="0">
                <a:solidFill>
                  <a:srgbClr val="002060"/>
                </a:solidFill>
                <a:latin typeface="Times New Roman" panose="02020603050405020304" pitchFamily="18" charset="0"/>
                <a:cs typeface="Times New Roman" panose="02020603050405020304" pitchFamily="18" charset="0"/>
              </a:rPr>
              <a:t>Clean and preprocess the text data to remove noise, irrelevant information, and formatting inconsistencies.</a:t>
            </a:r>
          </a:p>
          <a:p>
            <a:pPr marL="0" lvl="0" indent="0" algn="just" rtl="0">
              <a:lnSpc>
                <a:spcPct val="115000"/>
              </a:lnSpc>
              <a:spcBef>
                <a:spcPts val="0"/>
              </a:spcBef>
              <a:spcAft>
                <a:spcPts val="0"/>
              </a:spcAft>
              <a:buClr>
                <a:schemeClr val="dk1"/>
              </a:buClr>
              <a:buSzPts val="1100"/>
              <a:buFont typeface="Arial"/>
              <a:buNone/>
            </a:pPr>
            <a:r>
              <a:rPr lang="en-US" sz="1600" b="1" dirty="0">
                <a:solidFill>
                  <a:schemeClr val="dk1"/>
                </a:solidFill>
                <a:latin typeface="Times New Roman" panose="02020603050405020304" pitchFamily="18" charset="0"/>
                <a:cs typeface="Times New Roman" panose="02020603050405020304" pitchFamily="18" charset="0"/>
              </a:rPr>
              <a:t>•</a:t>
            </a:r>
            <a:r>
              <a:rPr lang="en-US" sz="1600" b="1" dirty="0">
                <a:solidFill>
                  <a:srgbClr val="002060"/>
                </a:solidFill>
                <a:latin typeface="Times New Roman" panose="02020603050405020304" pitchFamily="18" charset="0"/>
                <a:cs typeface="Times New Roman" panose="02020603050405020304" pitchFamily="18" charset="0"/>
              </a:rPr>
              <a:t>Tokenization</a:t>
            </a:r>
            <a:r>
              <a:rPr lang="en-US" sz="1600" dirty="0">
                <a:solidFill>
                  <a:srgbClr val="002060"/>
                </a:solidFill>
                <a:latin typeface="Times New Roman" panose="02020603050405020304" pitchFamily="18" charset="0"/>
                <a:cs typeface="Times New Roman" panose="02020603050405020304" pitchFamily="18" charset="0"/>
              </a:rPr>
              <a:t>	: The tokenization stage involves converting a sentence into a stream of words.</a:t>
            </a:r>
            <a:endParaRPr sz="16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r>
              <a:rPr lang="en-US" sz="1600" b="1" dirty="0">
                <a:solidFill>
                  <a:schemeClr val="dk1"/>
                </a:solidFill>
                <a:latin typeface="Times New Roman" panose="02020603050405020304" pitchFamily="18" charset="0"/>
                <a:cs typeface="Times New Roman" panose="02020603050405020304" pitchFamily="18" charset="0"/>
              </a:rPr>
              <a:t>•</a:t>
            </a:r>
            <a:r>
              <a:rPr lang="en-US" sz="1600" b="1" dirty="0">
                <a:solidFill>
                  <a:srgbClr val="002060"/>
                </a:solidFill>
                <a:latin typeface="Times New Roman" panose="02020603050405020304" pitchFamily="18" charset="0"/>
                <a:cs typeface="Times New Roman" panose="02020603050405020304" pitchFamily="18" charset="0"/>
              </a:rPr>
              <a:t>Stop-Words</a:t>
            </a:r>
            <a:r>
              <a:rPr lang="en-US" sz="1600" dirty="0">
                <a:solidFill>
                  <a:srgbClr val="002060"/>
                </a:solidFill>
                <a:latin typeface="Times New Roman" panose="02020603050405020304" pitchFamily="18" charset="0"/>
                <a:cs typeface="Times New Roman" panose="02020603050405020304" pitchFamily="18" charset="0"/>
              </a:rPr>
              <a:t>	: Stopwords are frequently occurring words used to construct sentences.</a:t>
            </a:r>
            <a:endParaRPr sz="16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r>
              <a:rPr lang="en-US" sz="1600" b="1" dirty="0">
                <a:solidFill>
                  <a:schemeClr val="dk1"/>
                </a:solidFill>
                <a:latin typeface="Times New Roman" panose="02020603050405020304" pitchFamily="18" charset="0"/>
                <a:cs typeface="Times New Roman" panose="02020603050405020304" pitchFamily="18" charset="0"/>
              </a:rPr>
              <a:t>•</a:t>
            </a:r>
            <a:r>
              <a:rPr lang="en-US" sz="1600" b="1" dirty="0">
                <a:solidFill>
                  <a:srgbClr val="002060"/>
                </a:solidFill>
                <a:latin typeface="Times New Roman" panose="02020603050405020304" pitchFamily="18" charset="0"/>
                <a:cs typeface="Times New Roman" panose="02020603050405020304" pitchFamily="18" charset="0"/>
              </a:rPr>
              <a:t>Stemming</a:t>
            </a:r>
            <a:r>
              <a:rPr lang="en-US" sz="1600" dirty="0">
                <a:solidFill>
                  <a:srgbClr val="002060"/>
                </a:solidFill>
                <a:latin typeface="Times New Roman" panose="02020603050405020304" pitchFamily="18" charset="0"/>
                <a:cs typeface="Times New Roman" panose="02020603050405020304" pitchFamily="18" charset="0"/>
              </a:rPr>
              <a:t>	: Stemming is the process of converting all words to their base form, or stem.</a:t>
            </a:r>
            <a:endParaRPr sz="16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100"/>
              <a:buNone/>
            </a:pPr>
            <a:r>
              <a:rPr lang="en-US" sz="1600" b="1" dirty="0">
                <a:solidFill>
                  <a:schemeClr val="dk1"/>
                </a:solidFill>
                <a:latin typeface="Times New Roman" panose="02020603050405020304" pitchFamily="18" charset="0"/>
                <a:cs typeface="Times New Roman" panose="02020603050405020304" pitchFamily="18" charset="0"/>
              </a:rPr>
              <a:t>•</a:t>
            </a:r>
            <a:r>
              <a:rPr lang="en-US" sz="1600" b="1" dirty="0">
                <a:solidFill>
                  <a:srgbClr val="002060"/>
                </a:solidFill>
                <a:latin typeface="Times New Roman" panose="02020603050405020304" pitchFamily="18" charset="0"/>
                <a:cs typeface="Times New Roman" panose="02020603050405020304" pitchFamily="18" charset="0"/>
              </a:rPr>
              <a:t>Lemmatization</a:t>
            </a:r>
            <a:r>
              <a:rPr lang="en-US" sz="1600" dirty="0">
                <a:solidFill>
                  <a:srgbClr val="002060"/>
                </a:solidFill>
                <a:latin typeface="Times New Roman" panose="02020603050405020304" pitchFamily="18" charset="0"/>
                <a:cs typeface="Times New Roman" panose="02020603050405020304" pitchFamily="18" charset="0"/>
              </a:rPr>
              <a:t>	: Lemmatization is a more advanced form of stemming and involves converting all words to their 			  corresponding root form.</a:t>
            </a:r>
          </a:p>
          <a:p>
            <a:pPr marL="0" lvl="0" indent="0" algn="l" rtl="0">
              <a:lnSpc>
                <a:spcPct val="115000"/>
              </a:lnSpc>
              <a:spcBef>
                <a:spcPts val="0"/>
              </a:spcBef>
              <a:spcAft>
                <a:spcPts val="0"/>
              </a:spcAft>
              <a:buSzPts val="1100"/>
              <a:buNone/>
            </a:pPr>
            <a:endParaRPr sz="1600" dirty="0">
              <a:solidFill>
                <a:srgbClr val="00206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100"/>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Final Fake Dataset :</a:t>
            </a:r>
            <a:endParaRPr sz="2000" b="1" dirty="0">
              <a:solidFill>
                <a:schemeClr val="accent5">
                  <a:lumMod val="50000"/>
                </a:schemeClr>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endParaRPr sz="1800" b="1" dirty="0">
              <a:solidFill>
                <a:srgbClr val="FF0000"/>
              </a:solidFill>
            </a:endParaRPr>
          </a:p>
          <a:p>
            <a:pPr marL="0" marR="0" lvl="0" indent="0" algn="l" rtl="0">
              <a:spcBef>
                <a:spcPts val="0"/>
              </a:spcBef>
              <a:spcAft>
                <a:spcPts val="0"/>
              </a:spcAft>
              <a:buNone/>
            </a:pPr>
            <a:r>
              <a:rPr lang="en-US" sz="1600" b="1" dirty="0">
                <a:solidFill>
                  <a:srgbClr val="00B050"/>
                </a:solidFill>
              </a:rPr>
              <a:t> </a:t>
            </a: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rgbClr val="002060"/>
                </a:solidFill>
                <a:latin typeface="Century Gothic"/>
                <a:ea typeface="Century Gothic"/>
                <a:cs typeface="Century Gothic"/>
                <a:sym typeface="Century Gothic"/>
              </a:rPr>
              <a:t> </a:t>
            </a:r>
            <a:endParaRPr dirty="0"/>
          </a:p>
          <a:p>
            <a:pPr marL="0" marR="0" lvl="0" indent="0" algn="l" rtl="0">
              <a:spcBef>
                <a:spcPts val="0"/>
              </a:spcBef>
              <a:spcAft>
                <a:spcPts val="0"/>
              </a:spcAft>
              <a:buNone/>
            </a:pPr>
            <a:r>
              <a:rPr lang="en-US" sz="1800" dirty="0">
                <a:solidFill>
                  <a:srgbClr val="002060"/>
                </a:solidFill>
                <a:latin typeface="Century Gothic"/>
                <a:ea typeface="Century Gothic"/>
                <a:cs typeface="Century Gothic"/>
                <a:sym typeface="Century Gothic"/>
              </a:rPr>
              <a:t> </a:t>
            </a:r>
            <a:endParaRPr dirty="0"/>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2000" b="1" dirty="0">
              <a:solidFill>
                <a:srgbClr val="00B050"/>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54F19C66-CC1C-D009-9B50-3CECE8CEDDBA}"/>
              </a:ext>
            </a:extLst>
          </p:cNvPr>
          <p:cNvPicPr>
            <a:picLocks noChangeAspect="1"/>
          </p:cNvPicPr>
          <p:nvPr/>
        </p:nvPicPr>
        <p:blipFill>
          <a:blip r:embed="rId3"/>
          <a:stretch>
            <a:fillRect/>
          </a:stretch>
        </p:blipFill>
        <p:spPr>
          <a:xfrm>
            <a:off x="2266546" y="3017934"/>
            <a:ext cx="9454616" cy="3489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F36E5F-0DBD-5D51-E2E3-296E01616E6A}"/>
              </a:ext>
            </a:extLst>
          </p:cNvPr>
          <p:cNvSpPr txBox="1"/>
          <p:nvPr/>
        </p:nvSpPr>
        <p:spPr>
          <a:xfrm>
            <a:off x="418289" y="1342416"/>
            <a:ext cx="4056434" cy="400110"/>
          </a:xfrm>
          <a:prstGeom prst="rect">
            <a:avLst/>
          </a:prstGeom>
          <a:noFill/>
        </p:spPr>
        <p:txBody>
          <a:bodyPr wrap="square" rtlCol="0">
            <a:spAutoFit/>
          </a:bodyPr>
          <a:lstStyle/>
          <a:p>
            <a:r>
              <a:rPr lang="en-US" sz="2000" b="1" dirty="0">
                <a:solidFill>
                  <a:schemeClr val="accent5">
                    <a:lumMod val="50000"/>
                  </a:schemeClr>
                </a:solidFill>
                <a:latin typeface="Times New Roman" panose="02020603050405020304" pitchFamily="18" charset="0"/>
                <a:cs typeface="Times New Roman" panose="02020603050405020304" pitchFamily="18" charset="0"/>
              </a:rPr>
              <a:t>Final Real Dataset :</a:t>
            </a:r>
          </a:p>
        </p:txBody>
      </p:sp>
      <p:pic>
        <p:nvPicPr>
          <p:cNvPr id="4" name="Picture 3">
            <a:extLst>
              <a:ext uri="{FF2B5EF4-FFF2-40B4-BE49-F238E27FC236}">
                <a16:creationId xmlns:a16="http://schemas.microsoft.com/office/drawing/2014/main" id="{E4242F73-FCD9-78D4-158A-98A9723689FC}"/>
              </a:ext>
            </a:extLst>
          </p:cNvPr>
          <p:cNvPicPr>
            <a:picLocks noChangeAspect="1"/>
          </p:cNvPicPr>
          <p:nvPr/>
        </p:nvPicPr>
        <p:blipFill>
          <a:blip r:embed="rId2"/>
          <a:stretch>
            <a:fillRect/>
          </a:stretch>
        </p:blipFill>
        <p:spPr>
          <a:xfrm>
            <a:off x="1877438" y="1960916"/>
            <a:ext cx="9834664" cy="3758948"/>
          </a:xfrm>
          <a:prstGeom prst="rect">
            <a:avLst/>
          </a:prstGeom>
        </p:spPr>
      </p:pic>
      <p:sp>
        <p:nvSpPr>
          <p:cNvPr id="5" name="TextBox 4">
            <a:extLst>
              <a:ext uri="{FF2B5EF4-FFF2-40B4-BE49-F238E27FC236}">
                <a16:creationId xmlns:a16="http://schemas.microsoft.com/office/drawing/2014/main" id="{2CF732B5-2442-F456-780D-B4CE4B2E3A77}"/>
              </a:ext>
            </a:extLst>
          </p:cNvPr>
          <p:cNvSpPr txBox="1"/>
          <p:nvPr/>
        </p:nvSpPr>
        <p:spPr>
          <a:xfrm>
            <a:off x="418289" y="138818"/>
            <a:ext cx="2918298" cy="461665"/>
          </a:xfrm>
          <a:prstGeom prst="rect">
            <a:avLst/>
          </a:prstGeom>
          <a:noFill/>
        </p:spPr>
        <p:txBody>
          <a:bodyPr wrap="square" rtlCol="0">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Data-Preprocessing :</a:t>
            </a:r>
          </a:p>
        </p:txBody>
      </p:sp>
    </p:spTree>
    <p:extLst>
      <p:ext uri="{BB962C8B-B14F-4D97-AF65-F5344CB8AC3E}">
        <p14:creationId xmlns:p14="http://schemas.microsoft.com/office/powerpoint/2010/main" val="2644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p:nvPr/>
        </p:nvSpPr>
        <p:spPr>
          <a:xfrm>
            <a:off x="443204" y="267856"/>
            <a:ext cx="11516648"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accent1">
                    <a:lumMod val="50000"/>
                  </a:schemeClr>
                </a:solidFill>
                <a:latin typeface="Times New Roman"/>
                <a:ea typeface="Times New Roman"/>
                <a:cs typeface="Times New Roman"/>
                <a:sym typeface="Times New Roman"/>
              </a:rPr>
              <a:t>Word Cloud</a:t>
            </a:r>
            <a:endParaRPr sz="3600" b="1" dirty="0">
              <a:solidFill>
                <a:schemeClr val="accent1">
                  <a:lumMod val="50000"/>
                </a:schemeClr>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592E1C2-3935-DE10-7D9E-C2A84348FFE6}"/>
              </a:ext>
            </a:extLst>
          </p:cNvPr>
          <p:cNvSpPr txBox="1"/>
          <p:nvPr/>
        </p:nvSpPr>
        <p:spPr>
          <a:xfrm>
            <a:off x="1648983" y="998936"/>
            <a:ext cx="4552545"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Word Cloud For Fake Dataset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E27AE6-EC5D-8C7F-8632-174DC4E35D4E}"/>
              </a:ext>
            </a:extLst>
          </p:cNvPr>
          <p:cNvSpPr txBox="1"/>
          <p:nvPr/>
        </p:nvSpPr>
        <p:spPr>
          <a:xfrm>
            <a:off x="6794916" y="998936"/>
            <a:ext cx="4796433"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Word Cloud For Real Dataset</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58EECB-C6EC-9C44-5DF9-6B5D8FD6A9C0}"/>
              </a:ext>
            </a:extLst>
          </p:cNvPr>
          <p:cNvPicPr>
            <a:picLocks noChangeAspect="1"/>
          </p:cNvPicPr>
          <p:nvPr/>
        </p:nvPicPr>
        <p:blipFill>
          <a:blip r:embed="rId3"/>
          <a:stretch>
            <a:fillRect/>
          </a:stretch>
        </p:blipFill>
        <p:spPr>
          <a:xfrm>
            <a:off x="1648983" y="1460601"/>
            <a:ext cx="3967735" cy="3211645"/>
          </a:xfrm>
          <a:prstGeom prst="rect">
            <a:avLst/>
          </a:prstGeom>
        </p:spPr>
      </p:pic>
      <p:pic>
        <p:nvPicPr>
          <p:cNvPr id="7" name="Picture 6">
            <a:extLst>
              <a:ext uri="{FF2B5EF4-FFF2-40B4-BE49-F238E27FC236}">
                <a16:creationId xmlns:a16="http://schemas.microsoft.com/office/drawing/2014/main" id="{7136BB6E-06E3-7F0B-FEE8-B5E15DE48108}"/>
              </a:ext>
            </a:extLst>
          </p:cNvPr>
          <p:cNvPicPr>
            <a:picLocks noChangeAspect="1"/>
          </p:cNvPicPr>
          <p:nvPr/>
        </p:nvPicPr>
        <p:blipFill>
          <a:blip r:embed="rId4"/>
          <a:stretch>
            <a:fillRect/>
          </a:stretch>
        </p:blipFill>
        <p:spPr>
          <a:xfrm>
            <a:off x="6794916" y="1460601"/>
            <a:ext cx="3967735" cy="3162882"/>
          </a:xfrm>
          <a:prstGeom prst="rect">
            <a:avLst/>
          </a:prstGeom>
        </p:spPr>
      </p:pic>
      <p:sp>
        <p:nvSpPr>
          <p:cNvPr id="8" name="TextBox 7">
            <a:extLst>
              <a:ext uri="{FF2B5EF4-FFF2-40B4-BE49-F238E27FC236}">
                <a16:creationId xmlns:a16="http://schemas.microsoft.com/office/drawing/2014/main" id="{C3F51BC3-E20A-61CC-B02C-E077D46881F0}"/>
              </a:ext>
            </a:extLst>
          </p:cNvPr>
          <p:cNvSpPr txBox="1"/>
          <p:nvPr/>
        </p:nvSpPr>
        <p:spPr>
          <a:xfrm>
            <a:off x="1318243" y="4672246"/>
            <a:ext cx="4372438" cy="2277547"/>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word cloud for fake news reveals mentions of prominent figures like Donald Trump, Hillary Clinton, and Barack Obama. Political party names like the Republican Party and terms like "said" (indicating statements) are also prevalent. Additionally, the word "Twitter" indicates a common source for spreading fake news.</a:t>
            </a:r>
          </a:p>
          <a:p>
            <a:endParaRPr lang="en-IN" dirty="0"/>
          </a:p>
        </p:txBody>
      </p:sp>
      <p:sp>
        <p:nvSpPr>
          <p:cNvPr id="9" name="TextBox 8">
            <a:extLst>
              <a:ext uri="{FF2B5EF4-FFF2-40B4-BE49-F238E27FC236}">
                <a16:creationId xmlns:a16="http://schemas.microsoft.com/office/drawing/2014/main" id="{9C374A24-EE15-70A4-8F74-40AB123524ED}"/>
              </a:ext>
            </a:extLst>
          </p:cNvPr>
          <p:cNvSpPr txBox="1"/>
          <p:nvPr/>
        </p:nvSpPr>
        <p:spPr>
          <a:xfrm>
            <a:off x="6531118" y="4672245"/>
            <a:ext cx="4986268" cy="2277547"/>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word cloud for real news depicts mentions of weekdays, months, and social issues like racism and the Islamic State. The news agency "Reuters," White House, and Donald Trump are also commonly referenced in true news articles.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If we observe there are some words in the real which are not in fake like there are many fake news about Cliton.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BC68D-89A6-63E3-26F2-F3B3B5D1B114}"/>
              </a:ext>
            </a:extLst>
          </p:cNvPr>
          <p:cNvSpPr txBox="1"/>
          <p:nvPr/>
        </p:nvSpPr>
        <p:spPr>
          <a:xfrm>
            <a:off x="457198" y="0"/>
            <a:ext cx="4620639" cy="1384995"/>
          </a:xfrm>
          <a:prstGeom prst="rect">
            <a:avLst/>
          </a:prstGeom>
          <a:noFill/>
        </p:spPr>
        <p:txBody>
          <a:bodyPr wrap="square" rtlCol="0">
            <a:spAutoFit/>
          </a:bodyPr>
          <a:lstStyle/>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Top 30 N-gram Analysis</a:t>
            </a:r>
          </a:p>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 </a:t>
            </a:r>
          </a:p>
          <a:p>
            <a:r>
              <a:rPr lang="en-IN" sz="2800" b="1" dirty="0">
                <a:solidFill>
                  <a:schemeClr val="accent1">
                    <a:lumMod val="25000"/>
                  </a:schemeClr>
                </a:solidFill>
                <a:latin typeface="Times New Roman" panose="02020603050405020304" pitchFamily="18" charset="0"/>
                <a:cs typeface="Times New Roman" panose="02020603050405020304" pitchFamily="18" charset="0"/>
              </a:rPr>
              <a:t>		Unigrams :</a:t>
            </a:r>
            <a:endParaRPr lang="en-IN" sz="2800" b="1" i="0" dirty="0">
              <a:solidFill>
                <a:schemeClr val="accent1">
                  <a:lumMod val="25000"/>
                </a:schemeClr>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0E983A-9F33-45E6-1B20-F4A5443DB6D2}"/>
              </a:ext>
            </a:extLst>
          </p:cNvPr>
          <p:cNvPicPr>
            <a:picLocks noChangeAspect="1"/>
          </p:cNvPicPr>
          <p:nvPr/>
        </p:nvPicPr>
        <p:blipFill>
          <a:blip r:embed="rId2"/>
          <a:stretch>
            <a:fillRect/>
          </a:stretch>
        </p:blipFill>
        <p:spPr>
          <a:xfrm>
            <a:off x="1882301" y="1558658"/>
            <a:ext cx="9858613" cy="4949146"/>
          </a:xfrm>
          <a:prstGeom prst="rect">
            <a:avLst/>
          </a:prstGeom>
        </p:spPr>
      </p:pic>
    </p:spTree>
    <p:extLst>
      <p:ext uri="{BB962C8B-B14F-4D97-AF65-F5344CB8AC3E}">
        <p14:creationId xmlns:p14="http://schemas.microsoft.com/office/powerpoint/2010/main" val="148088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CA89C6-15B4-5C5F-0698-A2DB76107FCE}"/>
              </a:ext>
            </a:extLst>
          </p:cNvPr>
          <p:cNvPicPr>
            <a:picLocks noChangeAspect="1"/>
          </p:cNvPicPr>
          <p:nvPr/>
        </p:nvPicPr>
        <p:blipFill>
          <a:blip r:embed="rId2"/>
          <a:stretch>
            <a:fillRect/>
          </a:stretch>
        </p:blipFill>
        <p:spPr>
          <a:xfrm>
            <a:off x="1687746" y="1506191"/>
            <a:ext cx="10131359" cy="5040523"/>
          </a:xfrm>
          <a:prstGeom prst="rect">
            <a:avLst/>
          </a:prstGeom>
        </p:spPr>
      </p:pic>
      <p:sp>
        <p:nvSpPr>
          <p:cNvPr id="3" name="TextBox 2">
            <a:extLst>
              <a:ext uri="{FF2B5EF4-FFF2-40B4-BE49-F238E27FC236}">
                <a16:creationId xmlns:a16="http://schemas.microsoft.com/office/drawing/2014/main" id="{348CB206-4B51-19D6-E998-A31F4FFCDF77}"/>
              </a:ext>
            </a:extLst>
          </p:cNvPr>
          <p:cNvSpPr txBox="1"/>
          <p:nvPr/>
        </p:nvSpPr>
        <p:spPr>
          <a:xfrm>
            <a:off x="457199" y="0"/>
            <a:ext cx="4153712" cy="1384995"/>
          </a:xfrm>
          <a:prstGeom prst="rect">
            <a:avLst/>
          </a:prstGeom>
          <a:noFill/>
        </p:spPr>
        <p:txBody>
          <a:bodyPr wrap="square" rtlCol="0">
            <a:spAutoFit/>
          </a:bodyPr>
          <a:lstStyle/>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Top 30 N-gram Analysis</a:t>
            </a:r>
          </a:p>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 </a:t>
            </a:r>
          </a:p>
          <a:p>
            <a:r>
              <a:rPr lang="en-IN" sz="2800" b="1" dirty="0">
                <a:solidFill>
                  <a:schemeClr val="accent1">
                    <a:lumMod val="25000"/>
                  </a:schemeClr>
                </a:solidFill>
                <a:latin typeface="Times New Roman" panose="02020603050405020304" pitchFamily="18" charset="0"/>
                <a:cs typeface="Times New Roman" panose="02020603050405020304" pitchFamily="18" charset="0"/>
              </a:rPr>
              <a:t>		Bigrams :</a:t>
            </a:r>
            <a:endParaRPr lang="en-IN" sz="2800" b="1" i="0" dirty="0">
              <a:solidFill>
                <a:schemeClr val="accent1">
                  <a:lumMod val="2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56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CC1E2-892F-3CEE-B14F-C42E79EF7956}"/>
              </a:ext>
            </a:extLst>
          </p:cNvPr>
          <p:cNvSpPr txBox="1"/>
          <p:nvPr/>
        </p:nvSpPr>
        <p:spPr>
          <a:xfrm>
            <a:off x="457198" y="0"/>
            <a:ext cx="4289899" cy="1384995"/>
          </a:xfrm>
          <a:prstGeom prst="rect">
            <a:avLst/>
          </a:prstGeom>
          <a:noFill/>
        </p:spPr>
        <p:txBody>
          <a:bodyPr wrap="square" rtlCol="0">
            <a:spAutoFit/>
          </a:bodyPr>
          <a:lstStyle/>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Top 30 N-gram Analysis</a:t>
            </a:r>
          </a:p>
          <a:p>
            <a:r>
              <a:rPr lang="en-IN" sz="2800" b="1" i="0" dirty="0">
                <a:solidFill>
                  <a:schemeClr val="accent1">
                    <a:lumMod val="25000"/>
                  </a:schemeClr>
                </a:solidFill>
                <a:effectLst/>
                <a:latin typeface="Times New Roman" panose="02020603050405020304" pitchFamily="18" charset="0"/>
                <a:cs typeface="Times New Roman" panose="02020603050405020304" pitchFamily="18" charset="0"/>
              </a:rPr>
              <a:t> </a:t>
            </a:r>
          </a:p>
          <a:p>
            <a:r>
              <a:rPr lang="en-IN" sz="2800" b="1" dirty="0">
                <a:solidFill>
                  <a:schemeClr val="accent1">
                    <a:lumMod val="25000"/>
                  </a:schemeClr>
                </a:solidFill>
                <a:latin typeface="Times New Roman" panose="02020603050405020304" pitchFamily="18" charset="0"/>
                <a:cs typeface="Times New Roman" panose="02020603050405020304" pitchFamily="18" charset="0"/>
              </a:rPr>
              <a:t>		Trigrams :</a:t>
            </a:r>
            <a:endParaRPr lang="en-IN" sz="2800" b="1" i="0" dirty="0">
              <a:solidFill>
                <a:schemeClr val="accent1">
                  <a:lumMod val="25000"/>
                </a:schemeClr>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825120-94E0-2D82-5263-C89E5A10B45C}"/>
              </a:ext>
            </a:extLst>
          </p:cNvPr>
          <p:cNvPicPr>
            <a:picLocks noChangeAspect="1"/>
          </p:cNvPicPr>
          <p:nvPr/>
        </p:nvPicPr>
        <p:blipFill>
          <a:blip r:embed="rId2"/>
          <a:stretch>
            <a:fillRect/>
          </a:stretch>
        </p:blipFill>
        <p:spPr>
          <a:xfrm>
            <a:off x="1322739" y="1477883"/>
            <a:ext cx="10613099" cy="4738091"/>
          </a:xfrm>
          <a:prstGeom prst="rect">
            <a:avLst/>
          </a:prstGeom>
        </p:spPr>
      </p:pic>
    </p:spTree>
    <p:extLst>
      <p:ext uri="{BB962C8B-B14F-4D97-AF65-F5344CB8AC3E}">
        <p14:creationId xmlns:p14="http://schemas.microsoft.com/office/powerpoint/2010/main" val="394326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1ECD36-170F-9C30-816C-CA94457966CB}"/>
              </a:ext>
            </a:extLst>
          </p:cNvPr>
          <p:cNvSpPr txBox="1"/>
          <p:nvPr/>
        </p:nvSpPr>
        <p:spPr>
          <a:xfrm>
            <a:off x="1682886" y="194553"/>
            <a:ext cx="9961123" cy="2185214"/>
          </a:xfrm>
          <a:prstGeom prst="rect">
            <a:avLst/>
          </a:prstGeom>
          <a:noFill/>
        </p:spPr>
        <p:txBody>
          <a:bodyPr wrap="square" rtlCol="0">
            <a:spAutoFit/>
          </a:bodyPr>
          <a:lstStyle/>
          <a:p>
            <a:r>
              <a:rPr lang="en-IN" sz="2400" b="1" dirty="0">
                <a:solidFill>
                  <a:schemeClr val="accent1">
                    <a:lumMod val="25000"/>
                  </a:schemeClr>
                </a:solidFill>
                <a:latin typeface="Times New Roman" panose="02020603050405020304" pitchFamily="18" charset="0"/>
                <a:cs typeface="Times New Roman" panose="02020603050405020304" pitchFamily="18" charset="0"/>
              </a:rPr>
              <a:t>Observations of Unique words :</a:t>
            </a:r>
          </a:p>
          <a:p>
            <a:r>
              <a:rPr lang="en-IN" sz="1600" dirty="0">
                <a:latin typeface="Times New Roman" panose="02020603050405020304" pitchFamily="18" charset="0"/>
                <a:cs typeface="Times New Roman" panose="02020603050405020304" pitchFamily="18" charset="0"/>
              </a:rPr>
              <a:t>Top unique words in Trigrams for Fake News:</a:t>
            </a:r>
          </a:p>
          <a:p>
            <a:r>
              <a:rPr lang="en-IN" sz="1600" dirty="0">
                <a:latin typeface="Times New Roman" panose="02020603050405020304" pitchFamily="18" charset="0"/>
                <a:cs typeface="Times New Roman" panose="02020603050405020304" pitchFamily="18" charset="0"/>
              </a:rPr>
              <a:t>'black live matter', '</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unit state', 'new </a:t>
            </a:r>
            <a:r>
              <a:rPr lang="en-IN" sz="1600" dirty="0" err="1">
                <a:latin typeface="Times New Roman" panose="02020603050405020304" pitchFamily="18" charset="0"/>
                <a:cs typeface="Times New Roman" panose="02020603050405020304" pitchFamily="18" charset="0"/>
              </a:rPr>
              <a:t>york</a:t>
            </a:r>
            <a:r>
              <a:rPr lang="en-IN" sz="1600" dirty="0">
                <a:latin typeface="Times New Roman" panose="02020603050405020304" pitchFamily="18" charset="0"/>
                <a:cs typeface="Times New Roman" panose="02020603050405020304" pitchFamily="18" charset="0"/>
              </a:rPr>
              <a:t> time', '</a:t>
            </a:r>
            <a:r>
              <a:rPr lang="en-IN" sz="1600" dirty="0" err="1">
                <a:latin typeface="Times New Roman" panose="02020603050405020304" pitchFamily="18" charset="0"/>
                <a:cs typeface="Times New Roman" panose="02020603050405020304" pitchFamily="18" charset="0"/>
              </a:rPr>
              <a:t>paul</a:t>
            </a:r>
            <a:r>
              <a:rPr lang="en-IN" sz="1600" dirty="0">
                <a:latin typeface="Times New Roman" panose="02020603050405020304" pitchFamily="18" charset="0"/>
                <a:cs typeface="Times New Roman" panose="02020603050405020304" pitchFamily="18" charset="0"/>
              </a:rPr>
              <a:t> joseph </a:t>
            </a:r>
            <a:r>
              <a:rPr lang="en-IN" sz="1600" dirty="0" err="1">
                <a:latin typeface="Times New Roman" panose="02020603050405020304" pitchFamily="18" charset="0"/>
                <a:cs typeface="Times New Roman" panose="02020603050405020304" pitchFamily="18" charset="0"/>
              </a:rPr>
              <a:t>watson</a:t>
            </a:r>
            <a:r>
              <a:rPr lang="en-IN" sz="1600" dirty="0">
                <a:latin typeface="Times New Roman" panose="02020603050405020304" pitchFamily="18" charset="0"/>
                <a:cs typeface="Times New Roman" panose="02020603050405020304" pitchFamily="18" charset="0"/>
              </a:rPr>
              <a:t>', 'fox news host', 'support </a:t>
            </a:r>
            <a:r>
              <a:rPr lang="en-IN" sz="1600" dirty="0" err="1">
                <a:latin typeface="Times New Roman" panose="02020603050405020304" pitchFamily="18" charset="0"/>
                <a:cs typeface="Times New Roman" panose="02020603050405020304" pitchFamily="18" charset="0"/>
              </a:rPr>
              <a:t>donald</a:t>
            </a:r>
            <a:r>
              <a:rPr lang="en-IN" sz="1600" dirty="0">
                <a:latin typeface="Times New Roman" panose="02020603050405020304" pitchFamily="18" charset="0"/>
                <a:cs typeface="Times New Roman" panose="02020603050405020304" pitchFamily="18" charset="0"/>
              </a:rPr>
              <a:t> trump', 'white </a:t>
            </a:r>
            <a:r>
              <a:rPr lang="en-IN" sz="1600" dirty="0" err="1">
                <a:latin typeface="Times New Roman" panose="02020603050405020304" pitchFamily="18" charset="0"/>
                <a:cs typeface="Times New Roman" panose="02020603050405020304" pitchFamily="18" charset="0"/>
              </a:rPr>
              <a:t>hous</a:t>
            </a:r>
            <a:r>
              <a:rPr lang="en-IN" sz="1600" dirty="0">
                <a:latin typeface="Times New Roman" panose="02020603050405020304" pitchFamily="18" charset="0"/>
                <a:cs typeface="Times New Roman" panose="02020603050405020304" pitchFamily="18" charset="0"/>
              </a:rPr>
              <a:t> press' etc</a:t>
            </a:r>
          </a:p>
          <a:p>
            <a:r>
              <a:rPr lang="en-IN" sz="1600" dirty="0">
                <a:latin typeface="Times New Roman" panose="02020603050405020304" pitchFamily="18" charset="0"/>
                <a:cs typeface="Times New Roman" panose="02020603050405020304" pitchFamily="18" charset="0"/>
              </a:rPr>
              <a:t>Top unique words in Trigrams for Real News:</a:t>
            </a:r>
          </a:p>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donald</a:t>
            </a:r>
            <a:r>
              <a:rPr lang="en-IN" sz="1600" dirty="0">
                <a:latin typeface="Times New Roman" panose="02020603050405020304" pitchFamily="18" charset="0"/>
                <a:cs typeface="Times New Roman" panose="02020603050405020304" pitchFamily="18" charset="0"/>
              </a:rPr>
              <a:t> trump', '</a:t>
            </a:r>
            <a:r>
              <a:rPr lang="en-IN" sz="1600" dirty="0" err="1">
                <a:latin typeface="Times New Roman" panose="02020603050405020304" pitchFamily="18" charset="0"/>
                <a:cs typeface="Times New Roman" panose="02020603050405020304" pitchFamily="18" charset="0"/>
              </a:rPr>
              <a:t>reuter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donald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barack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obama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washington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reuter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senat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vladimir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putin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presid</a:t>
            </a:r>
            <a:r>
              <a:rPr lang="en-IN" sz="1600" dirty="0">
                <a:latin typeface="Times New Roman" panose="02020603050405020304" pitchFamily="18" charset="0"/>
                <a:cs typeface="Times New Roman" panose="02020603050405020304" pitchFamily="18" charset="0"/>
              </a:rPr>
              <a:t> elect </a:t>
            </a:r>
            <a:r>
              <a:rPr lang="en-IN" sz="1600" dirty="0" err="1">
                <a:latin typeface="Times New Roman" panose="02020603050405020304" pitchFamily="18" charset="0"/>
                <a:cs typeface="Times New Roman" panose="02020603050405020304" pitchFamily="18" charset="0"/>
              </a:rPr>
              <a:t>donald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secretari</a:t>
            </a:r>
            <a:r>
              <a:rPr lang="en-IN" sz="1600" dirty="0">
                <a:latin typeface="Times New Roman" panose="02020603050405020304" pitchFamily="18" charset="0"/>
                <a:cs typeface="Times New Roman" panose="02020603050405020304" pitchFamily="18" charset="0"/>
              </a:rPr>
              <a:t> state rex' etc</a:t>
            </a:r>
          </a:p>
          <a:p>
            <a:r>
              <a:rPr lang="en-IN" sz="1600" dirty="0">
                <a:latin typeface="Times New Roman" panose="02020603050405020304" pitchFamily="18" charset="0"/>
                <a:cs typeface="Times New Roman" panose="02020603050405020304" pitchFamily="18" charset="0"/>
              </a:rPr>
              <a:t>From Uni ,Bi and trigram we can clearly observed that trigram gives more meaningful information about text.</a:t>
            </a:r>
          </a:p>
        </p:txBody>
      </p:sp>
      <p:sp>
        <p:nvSpPr>
          <p:cNvPr id="10" name="TextBox 9">
            <a:extLst>
              <a:ext uri="{FF2B5EF4-FFF2-40B4-BE49-F238E27FC236}">
                <a16:creationId xmlns:a16="http://schemas.microsoft.com/office/drawing/2014/main" id="{F4F2112A-FD2D-89B0-D6EB-9236ACC199B7}"/>
              </a:ext>
            </a:extLst>
          </p:cNvPr>
          <p:cNvSpPr txBox="1"/>
          <p:nvPr/>
        </p:nvSpPr>
        <p:spPr>
          <a:xfrm>
            <a:off x="1682886" y="2500009"/>
            <a:ext cx="4260715" cy="461665"/>
          </a:xfrm>
          <a:prstGeom prst="rect">
            <a:avLst/>
          </a:prstGeom>
          <a:noFill/>
        </p:spPr>
        <p:txBody>
          <a:bodyPr wrap="square" rtlCol="0">
            <a:spAutoFit/>
          </a:bodyPr>
          <a:lstStyle/>
          <a:p>
            <a:r>
              <a:rPr lang="en-IN" sz="2400" b="1" i="0" dirty="0">
                <a:solidFill>
                  <a:schemeClr val="accent1">
                    <a:lumMod val="25000"/>
                  </a:schemeClr>
                </a:solidFill>
                <a:effectLst/>
                <a:latin typeface="Times New Roman" panose="02020603050405020304" pitchFamily="18" charset="0"/>
                <a:cs typeface="Times New Roman" panose="02020603050405020304" pitchFamily="18" charset="0"/>
              </a:rPr>
              <a:t>Sentiment analysis:</a:t>
            </a:r>
          </a:p>
        </p:txBody>
      </p:sp>
      <p:pic>
        <p:nvPicPr>
          <p:cNvPr id="11" name="Picture 10">
            <a:extLst>
              <a:ext uri="{FF2B5EF4-FFF2-40B4-BE49-F238E27FC236}">
                <a16:creationId xmlns:a16="http://schemas.microsoft.com/office/drawing/2014/main" id="{58C69642-B149-14B6-15AF-529A0ACCD5D2}"/>
              </a:ext>
            </a:extLst>
          </p:cNvPr>
          <p:cNvPicPr>
            <a:picLocks noChangeAspect="1"/>
          </p:cNvPicPr>
          <p:nvPr/>
        </p:nvPicPr>
        <p:blipFill>
          <a:blip r:embed="rId2"/>
          <a:stretch>
            <a:fillRect/>
          </a:stretch>
        </p:blipFill>
        <p:spPr>
          <a:xfrm>
            <a:off x="1682886" y="3081917"/>
            <a:ext cx="7924412" cy="3036782"/>
          </a:xfrm>
          <a:prstGeom prst="rect">
            <a:avLst/>
          </a:prstGeom>
        </p:spPr>
      </p:pic>
    </p:spTree>
    <p:extLst>
      <p:ext uri="{BB962C8B-B14F-4D97-AF65-F5344CB8AC3E}">
        <p14:creationId xmlns:p14="http://schemas.microsoft.com/office/powerpoint/2010/main" val="159762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6F575-3089-37C0-9F67-4FDF70EC9D96}"/>
              </a:ext>
            </a:extLst>
          </p:cNvPr>
          <p:cNvSpPr txBox="1"/>
          <p:nvPr/>
        </p:nvSpPr>
        <p:spPr>
          <a:xfrm>
            <a:off x="1887166" y="252919"/>
            <a:ext cx="8044774" cy="892552"/>
          </a:xfrm>
          <a:prstGeom prst="rect">
            <a:avLst/>
          </a:prstGeom>
          <a:noFill/>
        </p:spPr>
        <p:txBody>
          <a:bodyPr wrap="square" rtlCol="0">
            <a:spAutoFit/>
          </a:bodyPr>
          <a:lstStyle/>
          <a:p>
            <a:pPr algn="l" rtl="0"/>
            <a:r>
              <a:rPr lang="en-US" sz="2400" b="1" i="0" dirty="0">
                <a:solidFill>
                  <a:schemeClr val="accent1">
                    <a:lumMod val="25000"/>
                  </a:schemeClr>
                </a:solidFill>
                <a:effectLst/>
                <a:latin typeface="Times New Roman" panose="02020603050405020304" pitchFamily="18" charset="0"/>
                <a:cs typeface="Times New Roman" panose="02020603050405020304" pitchFamily="18" charset="0"/>
              </a:rPr>
              <a:t>Feature Engineering :</a:t>
            </a:r>
          </a:p>
          <a:p>
            <a:pPr algn="l" rtl="0"/>
            <a:r>
              <a:rPr lang="en-US" i="0" dirty="0">
                <a:solidFill>
                  <a:srgbClr val="000000"/>
                </a:solidFill>
                <a:effectLst/>
                <a:latin typeface="Times New Roman" panose="02020603050405020304" pitchFamily="18" charset="0"/>
                <a:cs typeface="Times New Roman" panose="02020603050405020304" pitchFamily="18" charset="0"/>
              </a:rPr>
              <a:t>Based on the insights and findings from the EDA and plots we are going to derive some important features so that it becomes an important feature for model building</a:t>
            </a:r>
          </a:p>
        </p:txBody>
      </p:sp>
      <p:pic>
        <p:nvPicPr>
          <p:cNvPr id="6" name="Picture 5">
            <a:extLst>
              <a:ext uri="{FF2B5EF4-FFF2-40B4-BE49-F238E27FC236}">
                <a16:creationId xmlns:a16="http://schemas.microsoft.com/office/drawing/2014/main" id="{A73C654B-4620-4CA9-FA37-9FF2A51DFAD3}"/>
              </a:ext>
            </a:extLst>
          </p:cNvPr>
          <p:cNvPicPr>
            <a:picLocks noChangeAspect="1"/>
          </p:cNvPicPr>
          <p:nvPr/>
        </p:nvPicPr>
        <p:blipFill>
          <a:blip r:embed="rId2"/>
          <a:stretch>
            <a:fillRect/>
          </a:stretch>
        </p:blipFill>
        <p:spPr>
          <a:xfrm>
            <a:off x="1070041" y="1145471"/>
            <a:ext cx="10710153" cy="2424581"/>
          </a:xfrm>
          <a:prstGeom prst="rect">
            <a:avLst/>
          </a:prstGeom>
        </p:spPr>
      </p:pic>
      <p:pic>
        <p:nvPicPr>
          <p:cNvPr id="8" name="Picture 7">
            <a:extLst>
              <a:ext uri="{FF2B5EF4-FFF2-40B4-BE49-F238E27FC236}">
                <a16:creationId xmlns:a16="http://schemas.microsoft.com/office/drawing/2014/main" id="{D9326D57-C6F9-27F0-5130-6199AB60EFEC}"/>
              </a:ext>
            </a:extLst>
          </p:cNvPr>
          <p:cNvPicPr>
            <a:picLocks noChangeAspect="1"/>
          </p:cNvPicPr>
          <p:nvPr/>
        </p:nvPicPr>
        <p:blipFill>
          <a:blip r:embed="rId3"/>
          <a:stretch>
            <a:fillRect/>
          </a:stretch>
        </p:blipFill>
        <p:spPr>
          <a:xfrm>
            <a:off x="2211431" y="3673244"/>
            <a:ext cx="8625181" cy="2785923"/>
          </a:xfrm>
          <a:prstGeom prst="rect">
            <a:avLst/>
          </a:prstGeom>
        </p:spPr>
      </p:pic>
    </p:spTree>
    <p:extLst>
      <p:ext uri="{BB962C8B-B14F-4D97-AF65-F5344CB8AC3E}">
        <p14:creationId xmlns:p14="http://schemas.microsoft.com/office/powerpoint/2010/main" val="17861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A0945-C3C2-5348-B5F0-B3DDD1147615}"/>
              </a:ext>
            </a:extLst>
          </p:cNvPr>
          <p:cNvSpPr txBox="1"/>
          <p:nvPr/>
        </p:nvSpPr>
        <p:spPr>
          <a:xfrm>
            <a:off x="2101174" y="223736"/>
            <a:ext cx="5058383" cy="461665"/>
          </a:xfrm>
          <a:prstGeom prst="rect">
            <a:avLst/>
          </a:prstGeom>
          <a:noFill/>
        </p:spPr>
        <p:txBody>
          <a:bodyPr wrap="square" rtlCol="0">
            <a:spAutoFit/>
          </a:bodyPr>
          <a:lstStyle/>
          <a:p>
            <a:r>
              <a:rPr lang="en-US" sz="2400" b="1" dirty="0">
                <a:solidFill>
                  <a:schemeClr val="accent1">
                    <a:lumMod val="25000"/>
                  </a:schemeClr>
                </a:solidFill>
                <a:latin typeface="Times New Roman" panose="02020603050405020304" pitchFamily="18" charset="0"/>
                <a:cs typeface="Times New Roman" panose="02020603050405020304" pitchFamily="18" charset="0"/>
              </a:rPr>
              <a:t>Label Encoding And Scaler :</a:t>
            </a:r>
            <a:endParaRPr lang="en-IN" sz="2400" b="1" dirty="0">
              <a:solidFill>
                <a:schemeClr val="accent1">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AE984E-3936-29CD-BAB3-9751BFC3B168}"/>
              </a:ext>
            </a:extLst>
          </p:cNvPr>
          <p:cNvPicPr>
            <a:picLocks noChangeAspect="1"/>
          </p:cNvPicPr>
          <p:nvPr/>
        </p:nvPicPr>
        <p:blipFill>
          <a:blip r:embed="rId2"/>
          <a:stretch>
            <a:fillRect/>
          </a:stretch>
        </p:blipFill>
        <p:spPr>
          <a:xfrm>
            <a:off x="3477466" y="2831369"/>
            <a:ext cx="7727350" cy="2537680"/>
          </a:xfrm>
          <a:prstGeom prst="rect">
            <a:avLst/>
          </a:prstGeom>
        </p:spPr>
      </p:pic>
      <p:pic>
        <p:nvPicPr>
          <p:cNvPr id="6" name="Picture 5">
            <a:extLst>
              <a:ext uri="{FF2B5EF4-FFF2-40B4-BE49-F238E27FC236}">
                <a16:creationId xmlns:a16="http://schemas.microsoft.com/office/drawing/2014/main" id="{38CB562B-8CB1-F29B-C0C4-93DC60FD264E}"/>
              </a:ext>
            </a:extLst>
          </p:cNvPr>
          <p:cNvPicPr>
            <a:picLocks noChangeAspect="1"/>
          </p:cNvPicPr>
          <p:nvPr/>
        </p:nvPicPr>
        <p:blipFill>
          <a:blip r:embed="rId3"/>
          <a:stretch>
            <a:fillRect/>
          </a:stretch>
        </p:blipFill>
        <p:spPr>
          <a:xfrm>
            <a:off x="1847827" y="844830"/>
            <a:ext cx="6142252" cy="1463167"/>
          </a:xfrm>
          <a:prstGeom prst="rect">
            <a:avLst/>
          </a:prstGeom>
        </p:spPr>
      </p:pic>
    </p:spTree>
    <p:extLst>
      <p:ext uri="{BB962C8B-B14F-4D97-AF65-F5344CB8AC3E}">
        <p14:creationId xmlns:p14="http://schemas.microsoft.com/office/powerpoint/2010/main" val="173378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1280544" y="612859"/>
            <a:ext cx="10451013" cy="5355282"/>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Font typeface="Arial"/>
              <a:buNone/>
            </a:pPr>
            <a:r>
              <a:rPr lang="en-US" sz="3600" b="1" dirty="0">
                <a:solidFill>
                  <a:schemeClr val="accent5">
                    <a:lumMod val="50000"/>
                  </a:schemeClr>
                </a:solidFill>
                <a:latin typeface="Garamond" panose="02020404030301010803" pitchFamily="18" charset="0"/>
                <a:ea typeface="Times New Roman"/>
                <a:cs typeface="Times New Roman"/>
                <a:sym typeface="Times New Roman"/>
              </a:rPr>
              <a:t>Problem Statement:</a:t>
            </a:r>
            <a:endParaRPr sz="1800" dirty="0">
              <a:solidFill>
                <a:schemeClr val="dk1"/>
              </a:solidFill>
              <a:latin typeface="Times New Roman"/>
              <a:ea typeface="Times New Roman"/>
              <a:cs typeface="Times New Roman"/>
              <a:sym typeface="Times New Roman"/>
            </a:endParaRPr>
          </a:p>
          <a:p>
            <a:pPr marL="457200" lvl="0" indent="-393700" algn="just" rtl="0">
              <a:spcBef>
                <a:spcPts val="0"/>
              </a:spcBef>
              <a:spcAft>
                <a:spcPts val="0"/>
              </a:spcAft>
              <a:buClr>
                <a:srgbClr val="002060"/>
              </a:buClr>
              <a:buSzPts val="2600"/>
              <a:buFont typeface="Times New Roman"/>
              <a:buChar char="●"/>
            </a:pPr>
            <a:r>
              <a:rPr lang="en-US" sz="2000" dirty="0">
                <a:solidFill>
                  <a:srgbClr val="002060"/>
                </a:solidFill>
                <a:latin typeface="Times New Roman"/>
                <a:ea typeface="Times New Roman"/>
                <a:cs typeface="Times New Roman"/>
                <a:sym typeface="Times New Roman"/>
              </a:rPr>
              <a:t>The problem at hand is to develop an effective and reliable system for detecting real or fake news using Natural Language Processing (NLP) techniques. Given the exponential growth of online content and the increasing spread of misinformation, it has become crucial to distinguish between trustworthy and deceptive news sources. This problem statement aims to address the challenge of accurately identifying and classifying news articles or information as genuine or fabricated, utilizing advanced NLP algorithms and methodologies.</a:t>
            </a:r>
          </a:p>
          <a:p>
            <a:pPr marL="457200" lvl="0" indent="-393700" algn="just" rtl="0">
              <a:spcBef>
                <a:spcPts val="0"/>
              </a:spcBef>
              <a:spcAft>
                <a:spcPts val="0"/>
              </a:spcAft>
              <a:buClr>
                <a:srgbClr val="002060"/>
              </a:buClr>
              <a:buSzPts val="2600"/>
              <a:buFont typeface="Times New Roman"/>
              <a:buChar char="●"/>
            </a:pPr>
            <a:r>
              <a:rPr lang="en-US" sz="2000" dirty="0">
                <a:solidFill>
                  <a:srgbClr val="002060"/>
                </a:solidFill>
                <a:latin typeface="Times New Roman"/>
                <a:ea typeface="Times New Roman"/>
                <a:cs typeface="Times New Roman"/>
                <a:sym typeface="Times New Roman"/>
              </a:rPr>
              <a:t>The proposed system should be capable of analyzing the textual content of news articles, considering various linguistic and contextual features, and assessing their credibility and authenticity. It should be able to differentiate between accurate, fact-based reporting and deceptive, misleading information by leveraging techniques such as text classification, sentiment analysis, semantic understanding, and linguistic pattern recognition.</a:t>
            </a:r>
          </a:p>
          <a:p>
            <a:pPr marL="457200" lvl="0" indent="-393700" algn="just" rtl="0">
              <a:spcBef>
                <a:spcPts val="0"/>
              </a:spcBef>
              <a:spcAft>
                <a:spcPts val="0"/>
              </a:spcAft>
              <a:buClr>
                <a:srgbClr val="002060"/>
              </a:buClr>
              <a:buSzPts val="2600"/>
              <a:buFont typeface="Times New Roman"/>
              <a:buChar char="●"/>
            </a:pPr>
            <a:r>
              <a:rPr lang="en-US" sz="2000" dirty="0">
                <a:solidFill>
                  <a:srgbClr val="002060"/>
                </a:solidFill>
                <a:latin typeface="Times New Roman"/>
                <a:ea typeface="Times New Roman"/>
                <a:cs typeface="Times New Roman"/>
                <a:sym typeface="Times New Roman"/>
              </a:rPr>
              <a:t>Ultimately, the goal is to develop an NLP-based solution that aids users, media organizations, and fact-checkers in distinguishing between genuine and fabricated news, contributing to the fight against misinformation and promoting trustworthy sources of information in the digital landscape.</a:t>
            </a:r>
            <a:endParaRPr lang="en-US" sz="2000" dirty="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E0386-F0AD-2316-4A28-963126D0C93D}"/>
              </a:ext>
            </a:extLst>
          </p:cNvPr>
          <p:cNvSpPr txBox="1"/>
          <p:nvPr/>
        </p:nvSpPr>
        <p:spPr>
          <a:xfrm>
            <a:off x="1964987" y="379379"/>
            <a:ext cx="8677073" cy="2431435"/>
          </a:xfrm>
          <a:prstGeom prst="rect">
            <a:avLst/>
          </a:prstGeom>
          <a:noFill/>
        </p:spPr>
        <p:txBody>
          <a:bodyPr wrap="square" rtlCol="0">
            <a:spAutoFit/>
          </a:bodyPr>
          <a:lstStyle/>
          <a:p>
            <a:r>
              <a:rPr lang="en-US" sz="2400" b="1" dirty="0">
                <a:solidFill>
                  <a:schemeClr val="accent1">
                    <a:lumMod val="25000"/>
                  </a:schemeClr>
                </a:solidFill>
                <a:latin typeface="Times New Roman" panose="02020603050405020304" pitchFamily="18" charset="0"/>
                <a:cs typeface="Times New Roman" panose="02020603050405020304" pitchFamily="18" charset="0"/>
              </a:rPr>
              <a:t>Word Embedding/Vectorization: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-Word embeddings is a technique where individual words are transformed into a numerical representation of the word (a vector). Where each word is mapped to one </a:t>
            </a:r>
            <a:r>
              <a:rPr lang="en-US" sz="1600" dirty="0" err="1">
                <a:latin typeface="Times New Roman" panose="02020603050405020304" pitchFamily="18" charset="0"/>
                <a:cs typeface="Times New Roman" panose="02020603050405020304" pitchFamily="18" charset="0"/>
              </a:rPr>
              <a:t>vector.there</a:t>
            </a:r>
            <a:r>
              <a:rPr lang="en-US" sz="1600" dirty="0">
                <a:latin typeface="Times New Roman" panose="02020603050405020304" pitchFamily="18" charset="0"/>
                <a:cs typeface="Times New Roman" panose="02020603050405020304" pitchFamily="18" charset="0"/>
              </a:rPr>
              <a:t> are 2 type of WE,</a:t>
            </a:r>
          </a:p>
          <a:p>
            <a:r>
              <a:rPr lang="en-US" sz="1600" dirty="0">
                <a:latin typeface="Times New Roman" panose="02020603050405020304" pitchFamily="18" charset="0"/>
                <a:cs typeface="Times New Roman" panose="02020603050405020304" pitchFamily="18" charset="0"/>
              </a:rPr>
              <a:t>1.Frequncy Based Embedding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CV</a:t>
            </a:r>
          </a:p>
          <a:p>
            <a:r>
              <a:rPr lang="en-US" sz="1600" dirty="0">
                <a:latin typeface="Times New Roman" panose="02020603050405020304" pitchFamily="18" charset="0"/>
                <a:cs typeface="Times New Roman" panose="02020603050405020304" pitchFamily="18" charset="0"/>
              </a:rPr>
              <a:t>  ii) TF-IDF</a:t>
            </a:r>
          </a:p>
          <a:p>
            <a:r>
              <a:rPr lang="en-US" sz="1600" dirty="0">
                <a:latin typeface="Times New Roman" panose="02020603050405020304" pitchFamily="18" charset="0"/>
                <a:cs typeface="Times New Roman" panose="02020603050405020304" pitchFamily="18" charset="0"/>
              </a:rPr>
              <a:t>2.Prediction based embedding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Word2Vec</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9607CE-C7F8-FF62-E131-0D553A5C6FC1}"/>
              </a:ext>
            </a:extLst>
          </p:cNvPr>
          <p:cNvPicPr>
            <a:picLocks noChangeAspect="1"/>
          </p:cNvPicPr>
          <p:nvPr/>
        </p:nvPicPr>
        <p:blipFill>
          <a:blip r:embed="rId2"/>
          <a:stretch>
            <a:fillRect/>
          </a:stretch>
        </p:blipFill>
        <p:spPr>
          <a:xfrm>
            <a:off x="1781328" y="2723745"/>
            <a:ext cx="10028052" cy="3900791"/>
          </a:xfrm>
          <a:prstGeom prst="rect">
            <a:avLst/>
          </a:prstGeom>
        </p:spPr>
      </p:pic>
    </p:spTree>
    <p:extLst>
      <p:ext uri="{BB962C8B-B14F-4D97-AF65-F5344CB8AC3E}">
        <p14:creationId xmlns:p14="http://schemas.microsoft.com/office/powerpoint/2010/main" val="108944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CF8EA-0A15-A90E-6C0A-F325D2D3F8AC}"/>
              </a:ext>
            </a:extLst>
          </p:cNvPr>
          <p:cNvSpPr txBox="1"/>
          <p:nvPr/>
        </p:nvSpPr>
        <p:spPr>
          <a:xfrm>
            <a:off x="1721797" y="940499"/>
            <a:ext cx="4669276" cy="400110"/>
          </a:xfrm>
          <a:prstGeom prst="rect">
            <a:avLst/>
          </a:prstGeom>
          <a:noFill/>
        </p:spPr>
        <p:txBody>
          <a:bodyPr wrap="square" rtlCol="0">
            <a:spAutoFit/>
          </a:bodyPr>
          <a:lstStyle/>
          <a:p>
            <a:r>
              <a:rPr lang="en-IN" sz="2000" b="1" i="0" dirty="0">
                <a:solidFill>
                  <a:schemeClr val="accent1">
                    <a:lumMod val="25000"/>
                  </a:schemeClr>
                </a:solidFill>
                <a:effectLst/>
                <a:latin typeface="Times New Roman" panose="02020603050405020304" pitchFamily="18" charset="0"/>
                <a:cs typeface="Times New Roman" panose="02020603050405020304" pitchFamily="18" charset="0"/>
              </a:rPr>
              <a:t>Model building for TF-IDF</a:t>
            </a:r>
          </a:p>
        </p:txBody>
      </p:sp>
      <p:sp>
        <p:nvSpPr>
          <p:cNvPr id="3" name="TextBox 2">
            <a:extLst>
              <a:ext uri="{FF2B5EF4-FFF2-40B4-BE49-F238E27FC236}">
                <a16:creationId xmlns:a16="http://schemas.microsoft.com/office/drawing/2014/main" id="{0F8E65DE-8124-8202-3EF7-DE7DA1C57A65}"/>
              </a:ext>
            </a:extLst>
          </p:cNvPr>
          <p:cNvSpPr txBox="1"/>
          <p:nvPr/>
        </p:nvSpPr>
        <p:spPr>
          <a:xfrm>
            <a:off x="5940358" y="940499"/>
            <a:ext cx="4669276" cy="400110"/>
          </a:xfrm>
          <a:prstGeom prst="rect">
            <a:avLst/>
          </a:prstGeom>
          <a:noFill/>
        </p:spPr>
        <p:txBody>
          <a:bodyPr wrap="square" rtlCol="0">
            <a:spAutoFit/>
          </a:bodyPr>
          <a:lstStyle/>
          <a:p>
            <a:r>
              <a:rPr lang="en-IN" sz="2000" b="1" i="0" dirty="0">
                <a:solidFill>
                  <a:schemeClr val="accent1">
                    <a:lumMod val="25000"/>
                  </a:schemeClr>
                </a:solidFill>
                <a:effectLst/>
                <a:latin typeface="Times New Roman" panose="02020603050405020304" pitchFamily="18" charset="0"/>
                <a:cs typeface="Times New Roman" panose="02020603050405020304" pitchFamily="18" charset="0"/>
              </a:rPr>
              <a:t>Model building with Word2Vec</a:t>
            </a:r>
          </a:p>
        </p:txBody>
      </p:sp>
      <p:pic>
        <p:nvPicPr>
          <p:cNvPr id="5" name="Picture 4">
            <a:extLst>
              <a:ext uri="{FF2B5EF4-FFF2-40B4-BE49-F238E27FC236}">
                <a16:creationId xmlns:a16="http://schemas.microsoft.com/office/drawing/2014/main" id="{BE6E3E75-6F7B-9B7A-69B9-B1E59E8E3A1B}"/>
              </a:ext>
            </a:extLst>
          </p:cNvPr>
          <p:cNvPicPr>
            <a:picLocks noChangeAspect="1"/>
          </p:cNvPicPr>
          <p:nvPr/>
        </p:nvPicPr>
        <p:blipFill>
          <a:blip r:embed="rId2"/>
          <a:stretch>
            <a:fillRect/>
          </a:stretch>
        </p:blipFill>
        <p:spPr>
          <a:xfrm>
            <a:off x="1721797" y="2546095"/>
            <a:ext cx="1943268" cy="1188823"/>
          </a:xfrm>
          <a:prstGeom prst="rect">
            <a:avLst/>
          </a:prstGeom>
        </p:spPr>
      </p:pic>
      <p:sp>
        <p:nvSpPr>
          <p:cNvPr id="6" name="TextBox 5">
            <a:extLst>
              <a:ext uri="{FF2B5EF4-FFF2-40B4-BE49-F238E27FC236}">
                <a16:creationId xmlns:a16="http://schemas.microsoft.com/office/drawing/2014/main" id="{3C72646B-B455-0A6D-EDB2-AC091851F931}"/>
              </a:ext>
            </a:extLst>
          </p:cNvPr>
          <p:cNvSpPr txBox="1"/>
          <p:nvPr/>
        </p:nvSpPr>
        <p:spPr>
          <a:xfrm>
            <a:off x="1721797" y="1468877"/>
            <a:ext cx="2937752"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Table for TF-IDF </a:t>
            </a:r>
          </a:p>
          <a:p>
            <a:r>
              <a:rPr lang="en-US" sz="1600" dirty="0">
                <a:latin typeface="Times New Roman" panose="02020603050405020304" pitchFamily="18" charset="0"/>
                <a:cs typeface="Times New Roman" panose="02020603050405020304" pitchFamily="18" charset="0"/>
              </a:rPr>
              <a:t>Using </a:t>
            </a:r>
            <a:r>
              <a:rPr lang="en-US" sz="1600" dirty="0" err="1">
                <a:latin typeface="Times New Roman" panose="02020603050405020304" pitchFamily="18" charset="0"/>
                <a:cs typeface="Times New Roman" panose="02020603050405020304" pitchFamily="18" charset="0"/>
              </a:rPr>
              <a:t>LogisticReg</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SVM,</a:t>
            </a:r>
          </a:p>
          <a:p>
            <a:r>
              <a:rPr lang="en-US" sz="1600" dirty="0" err="1">
                <a:latin typeface="Times New Roman" panose="02020603050405020304" pitchFamily="18" charset="0"/>
                <a:cs typeface="Times New Roman" panose="02020603050405020304" pitchFamily="18" charset="0"/>
              </a:rPr>
              <a:t>NaiveBayes</a:t>
            </a:r>
            <a:r>
              <a:rPr lang="en-US" sz="1600" dirty="0">
                <a:latin typeface="Times New Roman" panose="02020603050405020304" pitchFamily="18" charset="0"/>
                <a:cs typeface="Times New Roman" panose="02020603050405020304" pitchFamily="18" charset="0"/>
              </a:rPr>
              <a:t> models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B5DF82A-A98A-BFE0-0F7B-969C25AB1BA9}"/>
              </a:ext>
            </a:extLst>
          </p:cNvPr>
          <p:cNvSpPr txBox="1"/>
          <p:nvPr/>
        </p:nvSpPr>
        <p:spPr>
          <a:xfrm>
            <a:off x="5958192" y="1468877"/>
            <a:ext cx="2937752"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Accuracy Table for TF-IDF </a:t>
            </a:r>
          </a:p>
          <a:p>
            <a:r>
              <a:rPr lang="en-US" sz="1600" dirty="0">
                <a:latin typeface="Times New Roman" panose="02020603050405020304" pitchFamily="18" charset="0"/>
                <a:cs typeface="Times New Roman" panose="02020603050405020304" pitchFamily="18" charset="0"/>
              </a:rPr>
              <a:t>Using </a:t>
            </a:r>
            <a:r>
              <a:rPr lang="en-US" sz="1600" dirty="0" err="1">
                <a:latin typeface="Times New Roman" panose="02020603050405020304" pitchFamily="18" charset="0"/>
                <a:cs typeface="Times New Roman" panose="02020603050405020304" pitchFamily="18" charset="0"/>
              </a:rPr>
              <a:t>LogisticReg</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SVM</a:t>
            </a:r>
          </a:p>
        </p:txBody>
      </p:sp>
      <p:pic>
        <p:nvPicPr>
          <p:cNvPr id="9" name="Picture 8">
            <a:extLst>
              <a:ext uri="{FF2B5EF4-FFF2-40B4-BE49-F238E27FC236}">
                <a16:creationId xmlns:a16="http://schemas.microsoft.com/office/drawing/2014/main" id="{7D96545B-B8EE-F9C2-E1E9-4B9C311DC1CD}"/>
              </a:ext>
            </a:extLst>
          </p:cNvPr>
          <p:cNvPicPr>
            <a:picLocks noChangeAspect="1"/>
          </p:cNvPicPr>
          <p:nvPr/>
        </p:nvPicPr>
        <p:blipFill>
          <a:blip r:embed="rId3"/>
          <a:stretch>
            <a:fillRect/>
          </a:stretch>
        </p:blipFill>
        <p:spPr>
          <a:xfrm>
            <a:off x="5958192" y="2546095"/>
            <a:ext cx="2034716" cy="937341"/>
          </a:xfrm>
          <a:prstGeom prst="rect">
            <a:avLst/>
          </a:prstGeom>
        </p:spPr>
      </p:pic>
      <p:sp>
        <p:nvSpPr>
          <p:cNvPr id="10" name="TextBox 9">
            <a:extLst>
              <a:ext uri="{FF2B5EF4-FFF2-40B4-BE49-F238E27FC236}">
                <a16:creationId xmlns:a16="http://schemas.microsoft.com/office/drawing/2014/main" id="{9004A176-4630-EB52-4C7D-D7988590F492}"/>
              </a:ext>
            </a:extLst>
          </p:cNvPr>
          <p:cNvSpPr txBox="1"/>
          <p:nvPr/>
        </p:nvSpPr>
        <p:spPr>
          <a:xfrm>
            <a:off x="3166353" y="280054"/>
            <a:ext cx="4260715" cy="584775"/>
          </a:xfrm>
          <a:prstGeom prst="rect">
            <a:avLst/>
          </a:prstGeom>
          <a:noFill/>
        </p:spPr>
        <p:txBody>
          <a:bodyPr wrap="square" rtlCol="0">
            <a:spAutoFit/>
          </a:bodyPr>
          <a:lstStyle/>
          <a:p>
            <a:pPr algn="ctr"/>
            <a:r>
              <a:rPr lang="en-US" sz="3200" b="1" dirty="0">
                <a:solidFill>
                  <a:schemeClr val="accent1">
                    <a:lumMod val="25000"/>
                  </a:schemeClr>
                </a:solidFill>
                <a:latin typeface="Times New Roman" panose="02020603050405020304" pitchFamily="18" charset="0"/>
                <a:cs typeface="Times New Roman" panose="02020603050405020304" pitchFamily="18" charset="0"/>
              </a:rPr>
              <a:t>Model Building</a:t>
            </a:r>
            <a:endParaRPr lang="en-IN" sz="3200" b="1"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4153991-F403-9867-B863-57615CA23891}"/>
              </a:ext>
            </a:extLst>
          </p:cNvPr>
          <p:cNvSpPr txBox="1"/>
          <p:nvPr/>
        </p:nvSpPr>
        <p:spPr>
          <a:xfrm>
            <a:off x="1293779" y="3870299"/>
            <a:ext cx="3550596" cy="400110"/>
          </a:xfrm>
          <a:prstGeom prst="rect">
            <a:avLst/>
          </a:prstGeom>
          <a:noFill/>
        </p:spPr>
        <p:txBody>
          <a:bodyPr wrap="square" rtlCol="0">
            <a:spAutoFit/>
          </a:bodyPr>
          <a:lstStyle/>
          <a:p>
            <a:pPr algn="ctr"/>
            <a:r>
              <a:rPr lang="en-US" sz="2000" b="1" dirty="0">
                <a:solidFill>
                  <a:schemeClr val="accent1">
                    <a:lumMod val="25000"/>
                  </a:schemeClr>
                </a:solidFill>
                <a:latin typeface="Times New Roman" panose="02020603050405020304" pitchFamily="18" charset="0"/>
                <a:cs typeface="Times New Roman" panose="02020603050405020304" pitchFamily="18" charset="0"/>
              </a:rPr>
              <a:t>Model Comparison</a:t>
            </a:r>
            <a:endParaRPr lang="en-IN" sz="2000" b="1" dirty="0">
              <a:solidFill>
                <a:schemeClr val="accent1">
                  <a:lumMod val="25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B80B56E-12FE-FA94-B9ED-F6CE222F9D7C}"/>
              </a:ext>
            </a:extLst>
          </p:cNvPr>
          <p:cNvPicPr>
            <a:picLocks noChangeAspect="1"/>
          </p:cNvPicPr>
          <p:nvPr/>
        </p:nvPicPr>
        <p:blipFill>
          <a:blip r:embed="rId4"/>
          <a:stretch>
            <a:fillRect/>
          </a:stretch>
        </p:blipFill>
        <p:spPr>
          <a:xfrm>
            <a:off x="1870387" y="4514597"/>
            <a:ext cx="2789162" cy="1478408"/>
          </a:xfrm>
          <a:prstGeom prst="rect">
            <a:avLst/>
          </a:prstGeom>
        </p:spPr>
      </p:pic>
      <p:sp>
        <p:nvSpPr>
          <p:cNvPr id="14" name="TextBox 13">
            <a:extLst>
              <a:ext uri="{FF2B5EF4-FFF2-40B4-BE49-F238E27FC236}">
                <a16:creationId xmlns:a16="http://schemas.microsoft.com/office/drawing/2014/main" id="{6FD06F54-7375-1C0B-C039-0F3A45965B92}"/>
              </a:ext>
            </a:extLst>
          </p:cNvPr>
          <p:cNvSpPr txBox="1"/>
          <p:nvPr/>
        </p:nvSpPr>
        <p:spPr>
          <a:xfrm>
            <a:off x="5126477" y="3870299"/>
            <a:ext cx="6673174" cy="2308324"/>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All three models performed exceptionally well in classifying news articles as real or fake.</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Support Vector Machine (SVM) achieved the highest accuracy of 99.81%, indicating its effectiveness for this particular task.</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Logistic Regression also performed impressively with an accuracy of 99.74%.</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Naive Bayes achieved a respectable accuracy of 98.64%.</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Based on accuracy alone, the Support Vector Machine is the best-performing model for this real/fake news classification task.</a:t>
            </a:r>
          </a:p>
        </p:txBody>
      </p:sp>
    </p:spTree>
    <p:extLst>
      <p:ext uri="{BB962C8B-B14F-4D97-AF65-F5344CB8AC3E}">
        <p14:creationId xmlns:p14="http://schemas.microsoft.com/office/powerpoint/2010/main" val="199549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54DAE-FA97-7659-EF62-969513AACE49}"/>
              </a:ext>
            </a:extLst>
          </p:cNvPr>
          <p:cNvSpPr txBox="1"/>
          <p:nvPr/>
        </p:nvSpPr>
        <p:spPr>
          <a:xfrm>
            <a:off x="3965642" y="-9728"/>
            <a:ext cx="4260715" cy="584775"/>
          </a:xfrm>
          <a:prstGeom prst="rect">
            <a:avLst/>
          </a:prstGeom>
          <a:noFill/>
        </p:spPr>
        <p:txBody>
          <a:bodyPr wrap="square" rtlCol="0">
            <a:spAutoFit/>
          </a:bodyPr>
          <a:lstStyle/>
          <a:p>
            <a:pPr algn="ctr"/>
            <a:r>
              <a:rPr lang="en-US" sz="3200" b="1" dirty="0">
                <a:solidFill>
                  <a:schemeClr val="accent1">
                    <a:lumMod val="25000"/>
                  </a:schemeClr>
                </a:solidFill>
                <a:latin typeface="Times New Roman" panose="02020603050405020304" pitchFamily="18" charset="0"/>
                <a:cs typeface="Times New Roman" panose="02020603050405020304" pitchFamily="18" charset="0"/>
              </a:rPr>
              <a:t>Deployment Code</a:t>
            </a:r>
            <a:endParaRPr lang="en-IN" sz="3200" b="1" dirty="0">
              <a:solidFill>
                <a:schemeClr val="accent1">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BD4699-9E56-BEB7-D342-670F8AC548DA}"/>
              </a:ext>
            </a:extLst>
          </p:cNvPr>
          <p:cNvPicPr>
            <a:picLocks noChangeAspect="1"/>
          </p:cNvPicPr>
          <p:nvPr/>
        </p:nvPicPr>
        <p:blipFill>
          <a:blip r:embed="rId2"/>
          <a:stretch>
            <a:fillRect/>
          </a:stretch>
        </p:blipFill>
        <p:spPr>
          <a:xfrm>
            <a:off x="1849665" y="907564"/>
            <a:ext cx="4622472" cy="5700711"/>
          </a:xfrm>
          <a:prstGeom prst="rect">
            <a:avLst/>
          </a:prstGeom>
        </p:spPr>
      </p:pic>
      <p:pic>
        <p:nvPicPr>
          <p:cNvPr id="6" name="Picture 5">
            <a:extLst>
              <a:ext uri="{FF2B5EF4-FFF2-40B4-BE49-F238E27FC236}">
                <a16:creationId xmlns:a16="http://schemas.microsoft.com/office/drawing/2014/main" id="{F4872D21-DD82-E685-AB32-BEFBBF39C0E9}"/>
              </a:ext>
            </a:extLst>
          </p:cNvPr>
          <p:cNvPicPr>
            <a:picLocks noChangeAspect="1"/>
          </p:cNvPicPr>
          <p:nvPr/>
        </p:nvPicPr>
        <p:blipFill>
          <a:blip r:embed="rId3"/>
          <a:stretch>
            <a:fillRect/>
          </a:stretch>
        </p:blipFill>
        <p:spPr>
          <a:xfrm>
            <a:off x="6472137" y="950299"/>
            <a:ext cx="4863829" cy="5657976"/>
          </a:xfrm>
          <a:prstGeom prst="rect">
            <a:avLst/>
          </a:prstGeom>
        </p:spPr>
      </p:pic>
      <p:sp>
        <p:nvSpPr>
          <p:cNvPr id="7" name="TextBox 6">
            <a:extLst>
              <a:ext uri="{FF2B5EF4-FFF2-40B4-BE49-F238E27FC236}">
                <a16:creationId xmlns:a16="http://schemas.microsoft.com/office/drawing/2014/main" id="{B9CB4C05-4A77-CAE7-1BE7-B92087FE0762}"/>
              </a:ext>
            </a:extLst>
          </p:cNvPr>
          <p:cNvSpPr txBox="1"/>
          <p:nvPr/>
        </p:nvSpPr>
        <p:spPr>
          <a:xfrm>
            <a:off x="4401979" y="537983"/>
            <a:ext cx="415836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deployed our project with Naïve baye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29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7F3F9-86B0-B8F7-C427-D500D6AEDD25}"/>
              </a:ext>
            </a:extLst>
          </p:cNvPr>
          <p:cNvSpPr txBox="1"/>
          <p:nvPr/>
        </p:nvSpPr>
        <p:spPr>
          <a:xfrm>
            <a:off x="2980717" y="114685"/>
            <a:ext cx="6230566" cy="584775"/>
          </a:xfrm>
          <a:prstGeom prst="rect">
            <a:avLst/>
          </a:prstGeom>
          <a:noFill/>
        </p:spPr>
        <p:txBody>
          <a:bodyPr wrap="square" rtlCol="0">
            <a:spAutoFit/>
          </a:bodyPr>
          <a:lstStyle/>
          <a:p>
            <a:pPr algn="ctr"/>
            <a:r>
              <a:rPr lang="en-US" sz="3200" b="1" dirty="0">
                <a:solidFill>
                  <a:schemeClr val="accent1">
                    <a:lumMod val="25000"/>
                  </a:schemeClr>
                </a:solidFill>
                <a:latin typeface="Times New Roman" panose="02020603050405020304" pitchFamily="18" charset="0"/>
                <a:cs typeface="Times New Roman" panose="02020603050405020304" pitchFamily="18" charset="0"/>
              </a:rPr>
              <a:t>Deployment Output on </a:t>
            </a:r>
            <a:r>
              <a:rPr lang="en-US" sz="3200" b="1" dirty="0" err="1">
                <a:solidFill>
                  <a:schemeClr val="accent1">
                    <a:lumMod val="25000"/>
                  </a:schemeClr>
                </a:solidFill>
                <a:latin typeface="Times New Roman" panose="02020603050405020304" pitchFamily="18" charset="0"/>
                <a:cs typeface="Times New Roman" panose="02020603050405020304" pitchFamily="18" charset="0"/>
              </a:rPr>
              <a:t>Streamlit</a:t>
            </a:r>
            <a:endParaRPr lang="en-IN" sz="3200" b="1" dirty="0">
              <a:solidFill>
                <a:schemeClr val="accent1">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633366-1C8F-5529-430E-924292272627}"/>
              </a:ext>
            </a:extLst>
          </p:cNvPr>
          <p:cNvPicPr>
            <a:picLocks noChangeAspect="1"/>
          </p:cNvPicPr>
          <p:nvPr/>
        </p:nvPicPr>
        <p:blipFill>
          <a:blip r:embed="rId2"/>
          <a:stretch>
            <a:fillRect/>
          </a:stretch>
        </p:blipFill>
        <p:spPr>
          <a:xfrm>
            <a:off x="354721" y="1822584"/>
            <a:ext cx="5598606" cy="3605449"/>
          </a:xfrm>
          <a:prstGeom prst="rect">
            <a:avLst/>
          </a:prstGeom>
        </p:spPr>
      </p:pic>
      <p:pic>
        <p:nvPicPr>
          <p:cNvPr id="6" name="Picture 5">
            <a:extLst>
              <a:ext uri="{FF2B5EF4-FFF2-40B4-BE49-F238E27FC236}">
                <a16:creationId xmlns:a16="http://schemas.microsoft.com/office/drawing/2014/main" id="{87646A02-370B-E480-EAE1-BEDB3D0281D8}"/>
              </a:ext>
            </a:extLst>
          </p:cNvPr>
          <p:cNvPicPr>
            <a:picLocks noChangeAspect="1"/>
          </p:cNvPicPr>
          <p:nvPr/>
        </p:nvPicPr>
        <p:blipFill>
          <a:blip r:embed="rId3"/>
          <a:stretch>
            <a:fillRect/>
          </a:stretch>
        </p:blipFill>
        <p:spPr>
          <a:xfrm>
            <a:off x="6238672" y="1822583"/>
            <a:ext cx="5598607" cy="3605449"/>
          </a:xfrm>
          <a:prstGeom prst="rect">
            <a:avLst/>
          </a:prstGeom>
        </p:spPr>
      </p:pic>
      <p:sp>
        <p:nvSpPr>
          <p:cNvPr id="7" name="TextBox 6">
            <a:extLst>
              <a:ext uri="{FF2B5EF4-FFF2-40B4-BE49-F238E27FC236}">
                <a16:creationId xmlns:a16="http://schemas.microsoft.com/office/drawing/2014/main" id="{871EF2E5-CEFF-7ECC-7BA7-F8F51A0C9220}"/>
              </a:ext>
            </a:extLst>
          </p:cNvPr>
          <p:cNvSpPr txBox="1"/>
          <p:nvPr/>
        </p:nvSpPr>
        <p:spPr>
          <a:xfrm>
            <a:off x="1284051" y="5622587"/>
            <a:ext cx="3404681"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It shows </a:t>
            </a:r>
            <a:r>
              <a:rPr lang="en-US" sz="1800" dirty="0">
                <a:solidFill>
                  <a:srgbClr val="00B050"/>
                </a:solidFill>
                <a:latin typeface="Times New Roman" panose="02020603050405020304" pitchFamily="18" charset="0"/>
                <a:cs typeface="Times New Roman" panose="02020603050405020304" pitchFamily="18" charset="0"/>
              </a:rPr>
              <a:t>Real News </a:t>
            </a:r>
            <a:r>
              <a:rPr lang="en-US" sz="1800" dirty="0">
                <a:latin typeface="Times New Roman" panose="02020603050405020304" pitchFamily="18" charset="0"/>
                <a:cs typeface="Times New Roman" panose="02020603050405020304" pitchFamily="18" charset="0"/>
              </a:rPr>
              <a:t>For news which have high chance to real. </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F6B354-D888-2AFD-649D-8A8F0FD543CC}"/>
              </a:ext>
            </a:extLst>
          </p:cNvPr>
          <p:cNvSpPr txBox="1"/>
          <p:nvPr/>
        </p:nvSpPr>
        <p:spPr>
          <a:xfrm>
            <a:off x="7175770" y="5622586"/>
            <a:ext cx="3404681"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It shows </a:t>
            </a:r>
            <a:r>
              <a:rPr lang="en-US" sz="1800" dirty="0">
                <a:solidFill>
                  <a:srgbClr val="FF0000"/>
                </a:solidFill>
                <a:latin typeface="Times New Roman" panose="02020603050405020304" pitchFamily="18" charset="0"/>
                <a:cs typeface="Times New Roman" panose="02020603050405020304" pitchFamily="18" charset="0"/>
              </a:rPr>
              <a:t>Fake News </a:t>
            </a:r>
            <a:r>
              <a:rPr lang="en-US" sz="1800" dirty="0">
                <a:latin typeface="Times New Roman" panose="02020603050405020304" pitchFamily="18" charset="0"/>
                <a:cs typeface="Times New Roman" panose="02020603050405020304" pitchFamily="18" charset="0"/>
              </a:rPr>
              <a:t>For news which have high chance to fake.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8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p:nvPr/>
        </p:nvSpPr>
        <p:spPr>
          <a:xfrm>
            <a:off x="2365159" y="2494685"/>
            <a:ext cx="7819053"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dirty="0">
                <a:solidFill>
                  <a:srgbClr val="7F0E65"/>
                </a:solidFill>
                <a:latin typeface="Imprint MT Shadow" panose="04020605060303030202" pitchFamily="82" charset="0"/>
                <a:ea typeface="Times New Roman"/>
                <a:cs typeface="Times New Roman"/>
                <a:sym typeface="Times New Roman"/>
              </a:rPr>
              <a:t>Thank You</a:t>
            </a:r>
            <a:endParaRPr sz="9600" dirty="0">
              <a:solidFill>
                <a:srgbClr val="7F0E65"/>
              </a:solidFill>
              <a:latin typeface="Imprint MT Shadow" panose="04020605060303030202" pitchFamily="82" charset="0"/>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p:nvPr/>
        </p:nvSpPr>
        <p:spPr>
          <a:xfrm>
            <a:off x="1956850" y="391197"/>
            <a:ext cx="10030500" cy="584735"/>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IN" sz="3200" b="1" i="0" u="none" strike="noStrike" cap="none" dirty="0">
                <a:solidFill>
                  <a:schemeClr val="accent5">
                    <a:lumMod val="50000"/>
                  </a:schemeClr>
                </a:solidFill>
                <a:latin typeface="Sitka Small" pitchFamily="2" charset="0"/>
                <a:ea typeface="Times New Roman"/>
                <a:cs typeface="Times New Roman"/>
                <a:sym typeface="Times New Roman"/>
              </a:rPr>
              <a:t>Project Work Flow :</a:t>
            </a:r>
            <a:endParaRPr sz="3200" dirty="0">
              <a:solidFill>
                <a:schemeClr val="accent5">
                  <a:lumMod val="50000"/>
                </a:schemeClr>
              </a:solidFill>
              <a:latin typeface="Sitka Small" pitchFamily="2" charset="0"/>
            </a:endParaRPr>
          </a:p>
        </p:txBody>
      </p:sp>
      <p:pic>
        <p:nvPicPr>
          <p:cNvPr id="4" name="Picture 3">
            <a:extLst>
              <a:ext uri="{FF2B5EF4-FFF2-40B4-BE49-F238E27FC236}">
                <a16:creationId xmlns:a16="http://schemas.microsoft.com/office/drawing/2014/main" id="{B1633C9F-DE0A-E6F0-A1FD-4CC6F4910FE4}"/>
              </a:ext>
            </a:extLst>
          </p:cNvPr>
          <p:cNvPicPr>
            <a:picLocks noChangeAspect="1"/>
          </p:cNvPicPr>
          <p:nvPr/>
        </p:nvPicPr>
        <p:blipFill>
          <a:blip r:embed="rId3"/>
          <a:stretch>
            <a:fillRect/>
          </a:stretch>
        </p:blipFill>
        <p:spPr>
          <a:xfrm>
            <a:off x="1956850" y="1334259"/>
            <a:ext cx="9342930" cy="2651990"/>
          </a:xfrm>
          <a:prstGeom prst="rect">
            <a:avLst/>
          </a:prstGeom>
        </p:spPr>
      </p:pic>
      <p:sp>
        <p:nvSpPr>
          <p:cNvPr id="7" name="TextBox 6">
            <a:extLst>
              <a:ext uri="{FF2B5EF4-FFF2-40B4-BE49-F238E27FC236}">
                <a16:creationId xmlns:a16="http://schemas.microsoft.com/office/drawing/2014/main" id="{DCF8E86A-26F9-BFE1-26B4-51430A4C73F1}"/>
              </a:ext>
            </a:extLst>
          </p:cNvPr>
          <p:cNvSpPr txBox="1"/>
          <p:nvPr/>
        </p:nvSpPr>
        <p:spPr>
          <a:xfrm>
            <a:off x="1956849" y="4202780"/>
            <a:ext cx="8130733" cy="1414618"/>
          </a:xfrm>
          <a:prstGeom prst="rect">
            <a:avLst/>
          </a:prstGeom>
          <a:noFill/>
        </p:spPr>
        <p:txBody>
          <a:bodyPr wrap="square">
            <a:spAutoFit/>
          </a:bodyPr>
          <a:lstStyle/>
          <a:p>
            <a:pPr marL="0" marR="0" lvl="0" indent="0" rtl="0">
              <a:lnSpc>
                <a:spcPct val="115000"/>
              </a:lnSpc>
              <a:spcBef>
                <a:spcPts val="0"/>
              </a:spcBef>
              <a:spcAft>
                <a:spcPts val="0"/>
              </a:spcAft>
              <a:buNone/>
            </a:pPr>
            <a:r>
              <a:rPr lang="en-US" sz="2400" b="1" dirty="0">
                <a:solidFill>
                  <a:schemeClr val="accent1">
                    <a:lumMod val="25000"/>
                  </a:schemeClr>
                </a:solidFill>
                <a:latin typeface="Georgia" panose="02040502050405020303" pitchFamily="18" charset="0"/>
                <a:ea typeface="Times New Roman"/>
                <a:cs typeface="Times New Roman"/>
                <a:sym typeface="Times New Roman"/>
              </a:rPr>
              <a:t>Objective :</a:t>
            </a:r>
            <a:endParaRPr lang="en-US" dirty="0">
              <a:solidFill>
                <a:schemeClr val="accent1">
                  <a:lumMod val="25000"/>
                </a:schemeClr>
              </a:solidFill>
              <a:latin typeface="Georgia" panose="02040502050405020303" pitchFamily="18" charset="0"/>
            </a:endParaRPr>
          </a:p>
          <a:p>
            <a:pPr marL="0" marR="0" lvl="0" indent="0" rtl="0">
              <a:lnSpc>
                <a:spcPct val="115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a:t>
            </a:r>
            <a:endParaRPr lang="en-US" dirty="0"/>
          </a:p>
          <a:p>
            <a:pPr marL="0" marR="0" lvl="0" indent="0"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The main objective of this project is to develop a robust and accurate system using Natural Language Processing (NLP) techniques to distinguish between real and fake news articles.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DF3B85-A86A-C575-2AF8-2D520D2A71AB}"/>
              </a:ext>
            </a:extLst>
          </p:cNvPr>
          <p:cNvSpPr txBox="1"/>
          <p:nvPr/>
        </p:nvSpPr>
        <p:spPr>
          <a:xfrm>
            <a:off x="2754549" y="337014"/>
            <a:ext cx="6682902" cy="707886"/>
          </a:xfrm>
          <a:prstGeom prst="rect">
            <a:avLst/>
          </a:prstGeom>
          <a:noFill/>
        </p:spPr>
        <p:txBody>
          <a:bodyPr wrap="square" rtlCol="0">
            <a:spAutoFit/>
          </a:bodyPr>
          <a:lstStyle/>
          <a:p>
            <a:r>
              <a:rPr lang="en-IN" sz="4000" b="1" i="0" dirty="0">
                <a:solidFill>
                  <a:schemeClr val="accent1">
                    <a:lumMod val="25000"/>
                  </a:schemeClr>
                </a:solidFill>
                <a:effectLst/>
                <a:latin typeface="Helvetica Neue"/>
              </a:rPr>
              <a:t>Exploratory Data Analysis:</a:t>
            </a:r>
          </a:p>
        </p:txBody>
      </p:sp>
      <p:pic>
        <p:nvPicPr>
          <p:cNvPr id="4" name="Picture 3">
            <a:extLst>
              <a:ext uri="{FF2B5EF4-FFF2-40B4-BE49-F238E27FC236}">
                <a16:creationId xmlns:a16="http://schemas.microsoft.com/office/drawing/2014/main" id="{29B8C2E4-0C61-69A2-0D2D-A5F221AECF29}"/>
              </a:ext>
            </a:extLst>
          </p:cNvPr>
          <p:cNvPicPr>
            <a:picLocks noChangeAspect="1"/>
          </p:cNvPicPr>
          <p:nvPr/>
        </p:nvPicPr>
        <p:blipFill>
          <a:blip r:embed="rId2"/>
          <a:stretch>
            <a:fillRect/>
          </a:stretch>
        </p:blipFill>
        <p:spPr>
          <a:xfrm>
            <a:off x="4228938" y="2632268"/>
            <a:ext cx="1867062" cy="1356478"/>
          </a:xfrm>
          <a:prstGeom prst="rect">
            <a:avLst/>
          </a:prstGeom>
        </p:spPr>
      </p:pic>
      <p:pic>
        <p:nvPicPr>
          <p:cNvPr id="6" name="Picture 5">
            <a:extLst>
              <a:ext uri="{FF2B5EF4-FFF2-40B4-BE49-F238E27FC236}">
                <a16:creationId xmlns:a16="http://schemas.microsoft.com/office/drawing/2014/main" id="{C5789916-2F96-33E7-799F-592241A5AA49}"/>
              </a:ext>
            </a:extLst>
          </p:cNvPr>
          <p:cNvPicPr>
            <a:picLocks noChangeAspect="1"/>
          </p:cNvPicPr>
          <p:nvPr/>
        </p:nvPicPr>
        <p:blipFill>
          <a:blip r:embed="rId3"/>
          <a:stretch>
            <a:fillRect/>
          </a:stretch>
        </p:blipFill>
        <p:spPr>
          <a:xfrm>
            <a:off x="7363838" y="1452418"/>
            <a:ext cx="3254022" cy="4778154"/>
          </a:xfrm>
          <a:prstGeom prst="rect">
            <a:avLst/>
          </a:prstGeom>
        </p:spPr>
      </p:pic>
      <p:sp>
        <p:nvSpPr>
          <p:cNvPr id="7" name="TextBox 6">
            <a:extLst>
              <a:ext uri="{FF2B5EF4-FFF2-40B4-BE49-F238E27FC236}">
                <a16:creationId xmlns:a16="http://schemas.microsoft.com/office/drawing/2014/main" id="{4B8A35DE-EDA7-7D07-CB03-C1207BAF81C1}"/>
              </a:ext>
            </a:extLst>
          </p:cNvPr>
          <p:cNvSpPr txBox="1"/>
          <p:nvPr/>
        </p:nvSpPr>
        <p:spPr>
          <a:xfrm>
            <a:off x="3005847" y="1493495"/>
            <a:ext cx="4357991" cy="1138773"/>
          </a:xfrm>
          <a:prstGeom prst="rect">
            <a:avLst/>
          </a:prstGeom>
          <a:noFill/>
        </p:spPr>
        <p:txBody>
          <a:bodyPr wrap="square" rtlCol="0">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We will browse through the data and collect some valuable insights with the help of Tables and Visual Plots</a:t>
            </a:r>
          </a:p>
          <a:p>
            <a:endParaRPr lang="en-IN" dirty="0"/>
          </a:p>
        </p:txBody>
      </p:sp>
    </p:spTree>
    <p:extLst>
      <p:ext uri="{BB962C8B-B14F-4D97-AF65-F5344CB8AC3E}">
        <p14:creationId xmlns:p14="http://schemas.microsoft.com/office/powerpoint/2010/main" val="25529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0E6C3-1528-725D-46F8-5BE83D9A5B9D}"/>
              </a:ext>
            </a:extLst>
          </p:cNvPr>
          <p:cNvSpPr txBox="1"/>
          <p:nvPr/>
        </p:nvSpPr>
        <p:spPr>
          <a:xfrm>
            <a:off x="3112851" y="252919"/>
            <a:ext cx="7996136" cy="800219"/>
          </a:xfrm>
          <a:prstGeom prst="rect">
            <a:avLst/>
          </a:prstGeom>
          <a:noFill/>
        </p:spPr>
        <p:txBody>
          <a:bodyPr wrap="square" rtlCol="0">
            <a:spAutoFit/>
          </a:bodyPr>
          <a:lstStyle/>
          <a:p>
            <a:r>
              <a:rPr lang="en-IN" sz="3200" b="1" i="0" dirty="0">
                <a:solidFill>
                  <a:schemeClr val="accent1">
                    <a:lumMod val="25000"/>
                  </a:schemeClr>
                </a:solidFill>
                <a:effectLst/>
                <a:latin typeface="Times New Roman" panose="02020603050405020304" pitchFamily="18" charset="0"/>
                <a:cs typeface="Times New Roman" panose="02020603050405020304" pitchFamily="18" charset="0"/>
              </a:rPr>
              <a:t>Data visualizations:</a:t>
            </a:r>
          </a:p>
          <a:p>
            <a:endParaRPr lang="en-IN" dirty="0"/>
          </a:p>
        </p:txBody>
      </p:sp>
      <p:pic>
        <p:nvPicPr>
          <p:cNvPr id="4" name="Picture 3">
            <a:extLst>
              <a:ext uri="{FF2B5EF4-FFF2-40B4-BE49-F238E27FC236}">
                <a16:creationId xmlns:a16="http://schemas.microsoft.com/office/drawing/2014/main" id="{E01824F5-B47B-60BE-5F69-53110E857D69}"/>
              </a:ext>
            </a:extLst>
          </p:cNvPr>
          <p:cNvPicPr>
            <a:picLocks noChangeAspect="1"/>
          </p:cNvPicPr>
          <p:nvPr/>
        </p:nvPicPr>
        <p:blipFill>
          <a:blip r:embed="rId2"/>
          <a:stretch>
            <a:fillRect/>
          </a:stretch>
        </p:blipFill>
        <p:spPr>
          <a:xfrm>
            <a:off x="2645922" y="1954530"/>
            <a:ext cx="2983149" cy="2091633"/>
          </a:xfrm>
          <a:prstGeom prst="rect">
            <a:avLst/>
          </a:prstGeom>
        </p:spPr>
      </p:pic>
      <p:sp>
        <p:nvSpPr>
          <p:cNvPr id="5" name="TextBox 4">
            <a:extLst>
              <a:ext uri="{FF2B5EF4-FFF2-40B4-BE49-F238E27FC236}">
                <a16:creationId xmlns:a16="http://schemas.microsoft.com/office/drawing/2014/main" id="{FA329F69-90E6-276B-0182-FFC988FE39FF}"/>
              </a:ext>
            </a:extLst>
          </p:cNvPr>
          <p:cNvSpPr txBox="1"/>
          <p:nvPr/>
        </p:nvSpPr>
        <p:spPr>
          <a:xfrm>
            <a:off x="3112851" y="1352145"/>
            <a:ext cx="387160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Fake News Dataset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A52763-0475-A522-C162-3DE9D3657E1A}"/>
              </a:ext>
            </a:extLst>
          </p:cNvPr>
          <p:cNvPicPr>
            <a:picLocks noChangeAspect="1"/>
          </p:cNvPicPr>
          <p:nvPr/>
        </p:nvPicPr>
        <p:blipFill>
          <a:blip r:embed="rId3"/>
          <a:stretch>
            <a:fillRect/>
          </a:stretch>
        </p:blipFill>
        <p:spPr>
          <a:xfrm>
            <a:off x="6076964" y="2051262"/>
            <a:ext cx="5303980" cy="3955123"/>
          </a:xfrm>
          <a:prstGeom prst="rect">
            <a:avLst/>
          </a:prstGeom>
        </p:spPr>
      </p:pic>
      <p:sp>
        <p:nvSpPr>
          <p:cNvPr id="8" name="TextBox 7">
            <a:extLst>
              <a:ext uri="{FF2B5EF4-FFF2-40B4-BE49-F238E27FC236}">
                <a16:creationId xmlns:a16="http://schemas.microsoft.com/office/drawing/2014/main" id="{6798A147-0672-FE64-FEED-EC47FB902849}"/>
              </a:ext>
            </a:extLst>
          </p:cNvPr>
          <p:cNvSpPr txBox="1"/>
          <p:nvPr/>
        </p:nvSpPr>
        <p:spPr>
          <a:xfrm>
            <a:off x="2315183" y="4221804"/>
            <a:ext cx="3433864" cy="1785104"/>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Fake news has five subjects in which 'news' subject has high rate of publishing fake news and possibility of publishing fake news from US news &amp; middle east are too low.</a:t>
            </a:r>
          </a:p>
          <a:p>
            <a:endParaRPr lang="en-IN" dirty="0"/>
          </a:p>
        </p:txBody>
      </p:sp>
    </p:spTree>
    <p:extLst>
      <p:ext uri="{BB962C8B-B14F-4D97-AF65-F5344CB8AC3E}">
        <p14:creationId xmlns:p14="http://schemas.microsoft.com/office/powerpoint/2010/main" val="282357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94FD9-DE3A-315B-425F-82A75FACBF39}"/>
              </a:ext>
            </a:extLst>
          </p:cNvPr>
          <p:cNvSpPr txBox="1"/>
          <p:nvPr/>
        </p:nvSpPr>
        <p:spPr>
          <a:xfrm>
            <a:off x="3232014" y="254674"/>
            <a:ext cx="6094378" cy="584775"/>
          </a:xfrm>
          <a:prstGeom prst="rect">
            <a:avLst/>
          </a:prstGeom>
          <a:noFill/>
        </p:spPr>
        <p:txBody>
          <a:bodyPr wrap="square">
            <a:spAutoFit/>
          </a:bodyPr>
          <a:lstStyle/>
          <a:p>
            <a:r>
              <a:rPr lang="en-IN" sz="3200" b="1" i="0" dirty="0">
                <a:solidFill>
                  <a:schemeClr val="accent1">
                    <a:lumMod val="25000"/>
                  </a:schemeClr>
                </a:solidFill>
                <a:effectLst/>
                <a:latin typeface="Times New Roman" panose="02020603050405020304" pitchFamily="18" charset="0"/>
                <a:cs typeface="Times New Roman" panose="02020603050405020304" pitchFamily="18" charset="0"/>
              </a:rPr>
              <a:t>Data visualizations:</a:t>
            </a:r>
          </a:p>
        </p:txBody>
      </p:sp>
      <p:sp>
        <p:nvSpPr>
          <p:cNvPr id="5" name="TextBox 4">
            <a:extLst>
              <a:ext uri="{FF2B5EF4-FFF2-40B4-BE49-F238E27FC236}">
                <a16:creationId xmlns:a16="http://schemas.microsoft.com/office/drawing/2014/main" id="{18260EC1-5DD9-2C68-DB30-1DF6A58124B3}"/>
              </a:ext>
            </a:extLst>
          </p:cNvPr>
          <p:cNvSpPr txBox="1"/>
          <p:nvPr/>
        </p:nvSpPr>
        <p:spPr>
          <a:xfrm>
            <a:off x="3048811" y="1276078"/>
            <a:ext cx="609437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For Real News Dataset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DF8DF7-FD38-962C-217B-9A71AD8E1955}"/>
              </a:ext>
            </a:extLst>
          </p:cNvPr>
          <p:cNvPicPr>
            <a:picLocks noChangeAspect="1"/>
          </p:cNvPicPr>
          <p:nvPr/>
        </p:nvPicPr>
        <p:blipFill>
          <a:blip r:embed="rId2"/>
          <a:stretch>
            <a:fillRect/>
          </a:stretch>
        </p:blipFill>
        <p:spPr>
          <a:xfrm>
            <a:off x="2659506" y="2082039"/>
            <a:ext cx="2990423" cy="1346961"/>
          </a:xfrm>
          <a:prstGeom prst="rect">
            <a:avLst/>
          </a:prstGeom>
        </p:spPr>
      </p:pic>
      <p:pic>
        <p:nvPicPr>
          <p:cNvPr id="9" name="Picture 8">
            <a:extLst>
              <a:ext uri="{FF2B5EF4-FFF2-40B4-BE49-F238E27FC236}">
                <a16:creationId xmlns:a16="http://schemas.microsoft.com/office/drawing/2014/main" id="{6195A7BD-B1C1-780F-52BD-27CF064D392F}"/>
              </a:ext>
            </a:extLst>
          </p:cNvPr>
          <p:cNvPicPr>
            <a:picLocks noChangeAspect="1"/>
          </p:cNvPicPr>
          <p:nvPr/>
        </p:nvPicPr>
        <p:blipFill>
          <a:blip r:embed="rId3"/>
          <a:stretch>
            <a:fillRect/>
          </a:stretch>
        </p:blipFill>
        <p:spPr>
          <a:xfrm>
            <a:off x="6830840" y="2082039"/>
            <a:ext cx="3802710" cy="4000847"/>
          </a:xfrm>
          <a:prstGeom prst="rect">
            <a:avLst/>
          </a:prstGeom>
        </p:spPr>
      </p:pic>
      <p:sp>
        <p:nvSpPr>
          <p:cNvPr id="10" name="TextBox 9">
            <a:extLst>
              <a:ext uri="{FF2B5EF4-FFF2-40B4-BE49-F238E27FC236}">
                <a16:creationId xmlns:a16="http://schemas.microsoft.com/office/drawing/2014/main" id="{E4318E8B-0499-2B58-F155-3C4BEC916D9F}"/>
              </a:ext>
            </a:extLst>
          </p:cNvPr>
          <p:cNvSpPr txBox="1"/>
          <p:nvPr/>
        </p:nvSpPr>
        <p:spPr>
          <a:xfrm>
            <a:off x="2412460" y="3715966"/>
            <a:ext cx="3959157" cy="1569660"/>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By comparing fake &amp; real news subjects ,we can conclude that the news related to world news subjects were real news.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Real news articles on 'politics' topic are more than fake news articles.</a:t>
            </a:r>
          </a:p>
        </p:txBody>
      </p:sp>
    </p:spTree>
    <p:extLst>
      <p:ext uri="{BB962C8B-B14F-4D97-AF65-F5344CB8AC3E}">
        <p14:creationId xmlns:p14="http://schemas.microsoft.com/office/powerpoint/2010/main" val="39482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965D0-A17F-CAAC-49D8-58B67E1874DB}"/>
              </a:ext>
            </a:extLst>
          </p:cNvPr>
          <p:cNvSpPr txBox="1"/>
          <p:nvPr/>
        </p:nvSpPr>
        <p:spPr>
          <a:xfrm>
            <a:off x="1971472" y="145915"/>
            <a:ext cx="5003260" cy="584775"/>
          </a:xfrm>
          <a:prstGeom prst="rect">
            <a:avLst/>
          </a:prstGeom>
          <a:noFill/>
        </p:spPr>
        <p:txBody>
          <a:bodyPr wrap="square" rtlCol="0">
            <a:spAutoFit/>
          </a:bodyPr>
          <a:lstStyle/>
          <a:p>
            <a:r>
              <a:rPr lang="en-IN" sz="3200" b="1" i="0" dirty="0">
                <a:solidFill>
                  <a:schemeClr val="accent1">
                    <a:lumMod val="25000"/>
                  </a:schemeClr>
                </a:solidFill>
                <a:effectLst/>
                <a:latin typeface="Times New Roman" panose="02020603050405020304" pitchFamily="18" charset="0"/>
                <a:cs typeface="Times New Roman" panose="02020603050405020304" pitchFamily="18" charset="0"/>
              </a:rPr>
              <a:t>Date column: Fake News</a:t>
            </a:r>
          </a:p>
        </p:txBody>
      </p:sp>
      <p:pic>
        <p:nvPicPr>
          <p:cNvPr id="4" name="Picture 3">
            <a:extLst>
              <a:ext uri="{FF2B5EF4-FFF2-40B4-BE49-F238E27FC236}">
                <a16:creationId xmlns:a16="http://schemas.microsoft.com/office/drawing/2014/main" id="{EA058F5C-E8EE-1C57-90ED-2B5F9B9266C0}"/>
              </a:ext>
            </a:extLst>
          </p:cNvPr>
          <p:cNvPicPr>
            <a:picLocks noChangeAspect="1"/>
          </p:cNvPicPr>
          <p:nvPr/>
        </p:nvPicPr>
        <p:blipFill>
          <a:blip r:embed="rId2"/>
          <a:stretch>
            <a:fillRect/>
          </a:stretch>
        </p:blipFill>
        <p:spPr>
          <a:xfrm>
            <a:off x="1971472" y="730690"/>
            <a:ext cx="5586919" cy="1610400"/>
          </a:xfrm>
          <a:prstGeom prst="rect">
            <a:avLst/>
          </a:prstGeom>
        </p:spPr>
      </p:pic>
      <p:pic>
        <p:nvPicPr>
          <p:cNvPr id="6" name="Picture 5">
            <a:extLst>
              <a:ext uri="{FF2B5EF4-FFF2-40B4-BE49-F238E27FC236}">
                <a16:creationId xmlns:a16="http://schemas.microsoft.com/office/drawing/2014/main" id="{BDA9AF63-685F-9FCE-F1F3-67BCC7CB39D0}"/>
              </a:ext>
            </a:extLst>
          </p:cNvPr>
          <p:cNvPicPr>
            <a:picLocks noChangeAspect="1"/>
          </p:cNvPicPr>
          <p:nvPr/>
        </p:nvPicPr>
        <p:blipFill>
          <a:blip r:embed="rId3"/>
          <a:stretch>
            <a:fillRect/>
          </a:stretch>
        </p:blipFill>
        <p:spPr>
          <a:xfrm>
            <a:off x="5332195" y="2341090"/>
            <a:ext cx="6429341" cy="4153711"/>
          </a:xfrm>
          <a:prstGeom prst="rect">
            <a:avLst/>
          </a:prstGeom>
        </p:spPr>
      </p:pic>
      <p:sp>
        <p:nvSpPr>
          <p:cNvPr id="7" name="TextBox 6">
            <a:extLst>
              <a:ext uri="{FF2B5EF4-FFF2-40B4-BE49-F238E27FC236}">
                <a16:creationId xmlns:a16="http://schemas.microsoft.com/office/drawing/2014/main" id="{1938E6C9-6ACB-E623-807D-35C3088CB136}"/>
              </a:ext>
            </a:extLst>
          </p:cNvPr>
          <p:cNvSpPr txBox="1"/>
          <p:nvPr/>
        </p:nvSpPr>
        <p:spPr>
          <a:xfrm>
            <a:off x="2548647" y="2721114"/>
            <a:ext cx="2490281" cy="1415772"/>
          </a:xfrm>
          <a:prstGeom prst="rect">
            <a:avLst/>
          </a:prstGeom>
          <a:noFill/>
        </p:spPr>
        <p:txBody>
          <a:bodyPr wrap="square" rtlCol="0">
            <a:spAutoFit/>
          </a:bodyPr>
          <a:lstStyle/>
          <a:p>
            <a:pPr algn="l"/>
            <a:r>
              <a:rPr lang="en-US" sz="1800" b="1" i="0" dirty="0">
                <a:solidFill>
                  <a:srgbClr val="000000"/>
                </a:solidFill>
                <a:effectLst/>
                <a:latin typeface="Times New Roman" panose="02020603050405020304" pitchFamily="18" charset="0"/>
                <a:cs typeface="Times New Roman" panose="02020603050405020304" pitchFamily="18" charset="0"/>
              </a:rPr>
              <a:t>Observations:</a:t>
            </a:r>
          </a:p>
          <a:p>
            <a:pPr algn="l"/>
            <a:r>
              <a:rPr lang="en-US" sz="1800" i="0" dirty="0">
                <a:solidFill>
                  <a:srgbClr val="000000"/>
                </a:solidFill>
                <a:effectLst/>
                <a:latin typeface="Times New Roman" panose="02020603050405020304" pitchFamily="18" charset="0"/>
                <a:cs typeface="Times New Roman" panose="02020603050405020304" pitchFamily="18" charset="0"/>
              </a:rPr>
              <a:t>average of fake news counts are around 600 per Month</a:t>
            </a:r>
          </a:p>
          <a:p>
            <a:endParaRPr lang="en-IN" dirty="0"/>
          </a:p>
        </p:txBody>
      </p:sp>
    </p:spTree>
    <p:extLst>
      <p:ext uri="{BB962C8B-B14F-4D97-AF65-F5344CB8AC3E}">
        <p14:creationId xmlns:p14="http://schemas.microsoft.com/office/powerpoint/2010/main" val="341333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EF396-4FAD-E01E-39E4-683EF665BD3C}"/>
              </a:ext>
            </a:extLst>
          </p:cNvPr>
          <p:cNvSpPr txBox="1"/>
          <p:nvPr/>
        </p:nvSpPr>
        <p:spPr>
          <a:xfrm>
            <a:off x="1971472" y="145915"/>
            <a:ext cx="5003260" cy="584775"/>
          </a:xfrm>
          <a:prstGeom prst="rect">
            <a:avLst/>
          </a:prstGeom>
          <a:noFill/>
        </p:spPr>
        <p:txBody>
          <a:bodyPr wrap="square" rtlCol="0">
            <a:spAutoFit/>
          </a:bodyPr>
          <a:lstStyle/>
          <a:p>
            <a:r>
              <a:rPr lang="en-IN" sz="3200" b="1" i="0" dirty="0">
                <a:solidFill>
                  <a:schemeClr val="accent1">
                    <a:lumMod val="25000"/>
                  </a:schemeClr>
                </a:solidFill>
                <a:effectLst/>
                <a:latin typeface="Times New Roman" panose="02020603050405020304" pitchFamily="18" charset="0"/>
                <a:cs typeface="Times New Roman" panose="02020603050405020304" pitchFamily="18" charset="0"/>
              </a:rPr>
              <a:t>Date column: Real News</a:t>
            </a:r>
          </a:p>
        </p:txBody>
      </p:sp>
      <p:pic>
        <p:nvPicPr>
          <p:cNvPr id="4" name="Picture 3">
            <a:extLst>
              <a:ext uri="{FF2B5EF4-FFF2-40B4-BE49-F238E27FC236}">
                <a16:creationId xmlns:a16="http://schemas.microsoft.com/office/drawing/2014/main" id="{BA36E6F7-53A6-DBD9-8233-F9A87CEA142F}"/>
              </a:ext>
            </a:extLst>
          </p:cNvPr>
          <p:cNvPicPr>
            <a:picLocks noChangeAspect="1"/>
          </p:cNvPicPr>
          <p:nvPr/>
        </p:nvPicPr>
        <p:blipFill>
          <a:blip r:embed="rId2"/>
          <a:stretch>
            <a:fillRect/>
          </a:stretch>
        </p:blipFill>
        <p:spPr>
          <a:xfrm>
            <a:off x="2077874" y="881750"/>
            <a:ext cx="5217871" cy="1417443"/>
          </a:xfrm>
          <a:prstGeom prst="rect">
            <a:avLst/>
          </a:prstGeom>
        </p:spPr>
      </p:pic>
      <p:pic>
        <p:nvPicPr>
          <p:cNvPr id="6" name="Picture 5">
            <a:extLst>
              <a:ext uri="{FF2B5EF4-FFF2-40B4-BE49-F238E27FC236}">
                <a16:creationId xmlns:a16="http://schemas.microsoft.com/office/drawing/2014/main" id="{D9CA5483-33D5-0A70-6092-4B0C396AB808}"/>
              </a:ext>
            </a:extLst>
          </p:cNvPr>
          <p:cNvPicPr>
            <a:picLocks noChangeAspect="1"/>
          </p:cNvPicPr>
          <p:nvPr/>
        </p:nvPicPr>
        <p:blipFill>
          <a:blip r:embed="rId3"/>
          <a:stretch>
            <a:fillRect/>
          </a:stretch>
        </p:blipFill>
        <p:spPr>
          <a:xfrm>
            <a:off x="5259133" y="2299193"/>
            <a:ext cx="6688123" cy="4261832"/>
          </a:xfrm>
          <a:prstGeom prst="rect">
            <a:avLst/>
          </a:prstGeom>
        </p:spPr>
      </p:pic>
      <p:sp>
        <p:nvSpPr>
          <p:cNvPr id="7" name="TextBox 6">
            <a:extLst>
              <a:ext uri="{FF2B5EF4-FFF2-40B4-BE49-F238E27FC236}">
                <a16:creationId xmlns:a16="http://schemas.microsoft.com/office/drawing/2014/main" id="{229EA14C-3D57-E726-BABF-753C7865F854}"/>
              </a:ext>
            </a:extLst>
          </p:cNvPr>
          <p:cNvSpPr txBox="1"/>
          <p:nvPr/>
        </p:nvSpPr>
        <p:spPr>
          <a:xfrm>
            <a:off x="2315183" y="2558374"/>
            <a:ext cx="2762655" cy="3785652"/>
          </a:xfrm>
          <a:prstGeom prst="rect">
            <a:avLst/>
          </a:prstGeom>
          <a:noFill/>
        </p:spPr>
        <p:txBody>
          <a:bodyPr wrap="square" rtlCol="0">
            <a:spAutoFit/>
          </a:bodyPr>
          <a:lstStyle/>
          <a:p>
            <a:pPr algn="l"/>
            <a:r>
              <a:rPr lang="en-US" sz="1600" b="1"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From above graph we can say that in October, November &amp; December month releasing real news rates were very high and average of real news counts are around 600 per month.</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By comparing fake and real news Date column ,news release at end of year were real news.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But we cant interprete insights from date column of fake news. Its need to be further analysis.</a:t>
            </a:r>
          </a:p>
        </p:txBody>
      </p:sp>
    </p:spTree>
    <p:extLst>
      <p:ext uri="{BB962C8B-B14F-4D97-AF65-F5344CB8AC3E}">
        <p14:creationId xmlns:p14="http://schemas.microsoft.com/office/powerpoint/2010/main" val="98595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8A03D-8DB3-2C16-2944-F70C58B13D16}"/>
              </a:ext>
            </a:extLst>
          </p:cNvPr>
          <p:cNvSpPr txBox="1"/>
          <p:nvPr/>
        </p:nvSpPr>
        <p:spPr>
          <a:xfrm>
            <a:off x="2140086" y="63789"/>
            <a:ext cx="3453319" cy="646331"/>
          </a:xfrm>
          <a:prstGeom prst="rect">
            <a:avLst/>
          </a:prstGeom>
          <a:noFill/>
        </p:spPr>
        <p:txBody>
          <a:bodyPr wrap="square" rtlCol="0">
            <a:spAutoFit/>
          </a:bodyPr>
          <a:lstStyle/>
          <a:p>
            <a:r>
              <a:rPr lang="en-IN" sz="3600" b="1" i="0" dirty="0">
                <a:solidFill>
                  <a:schemeClr val="accent1">
                    <a:lumMod val="25000"/>
                  </a:schemeClr>
                </a:solidFill>
                <a:effectLst/>
                <a:latin typeface="Times New Roman" panose="02020603050405020304" pitchFamily="18" charset="0"/>
                <a:cs typeface="Times New Roman" panose="02020603050405020304" pitchFamily="18" charset="0"/>
              </a:rPr>
              <a:t>Title column:</a:t>
            </a:r>
          </a:p>
        </p:txBody>
      </p:sp>
      <p:pic>
        <p:nvPicPr>
          <p:cNvPr id="4" name="Picture 3">
            <a:extLst>
              <a:ext uri="{FF2B5EF4-FFF2-40B4-BE49-F238E27FC236}">
                <a16:creationId xmlns:a16="http://schemas.microsoft.com/office/drawing/2014/main" id="{1CC76514-41C8-B06C-5139-2E126606B93C}"/>
              </a:ext>
            </a:extLst>
          </p:cNvPr>
          <p:cNvPicPr>
            <a:picLocks noChangeAspect="1"/>
          </p:cNvPicPr>
          <p:nvPr/>
        </p:nvPicPr>
        <p:blipFill>
          <a:blip r:embed="rId2"/>
          <a:stretch>
            <a:fillRect/>
          </a:stretch>
        </p:blipFill>
        <p:spPr>
          <a:xfrm>
            <a:off x="1799778" y="710120"/>
            <a:ext cx="5197290" cy="3540867"/>
          </a:xfrm>
          <a:prstGeom prst="rect">
            <a:avLst/>
          </a:prstGeom>
        </p:spPr>
      </p:pic>
      <p:pic>
        <p:nvPicPr>
          <p:cNvPr id="6" name="Picture 5">
            <a:extLst>
              <a:ext uri="{FF2B5EF4-FFF2-40B4-BE49-F238E27FC236}">
                <a16:creationId xmlns:a16="http://schemas.microsoft.com/office/drawing/2014/main" id="{6DD43335-6F5F-FC36-B0F8-CF4278BABD5A}"/>
              </a:ext>
            </a:extLst>
          </p:cNvPr>
          <p:cNvPicPr>
            <a:picLocks noChangeAspect="1"/>
          </p:cNvPicPr>
          <p:nvPr/>
        </p:nvPicPr>
        <p:blipFill>
          <a:blip r:embed="rId3"/>
          <a:stretch>
            <a:fillRect/>
          </a:stretch>
        </p:blipFill>
        <p:spPr>
          <a:xfrm>
            <a:off x="6997068" y="710120"/>
            <a:ext cx="4764844" cy="5124420"/>
          </a:xfrm>
          <a:prstGeom prst="rect">
            <a:avLst/>
          </a:prstGeom>
        </p:spPr>
      </p:pic>
      <p:sp>
        <p:nvSpPr>
          <p:cNvPr id="7" name="TextBox 6">
            <a:extLst>
              <a:ext uri="{FF2B5EF4-FFF2-40B4-BE49-F238E27FC236}">
                <a16:creationId xmlns:a16="http://schemas.microsoft.com/office/drawing/2014/main" id="{B7615DDD-4A3E-6892-3E34-704FC9C42C68}"/>
              </a:ext>
            </a:extLst>
          </p:cNvPr>
          <p:cNvSpPr txBox="1"/>
          <p:nvPr/>
        </p:nvSpPr>
        <p:spPr>
          <a:xfrm>
            <a:off x="1799778" y="4355123"/>
            <a:ext cx="5197290" cy="2308324"/>
          </a:xfrm>
          <a:prstGeom prst="rect">
            <a:avLst/>
          </a:prstGeom>
          <a:noFill/>
        </p:spPr>
        <p:txBody>
          <a:bodyPr wrap="square" rtlCol="0">
            <a:spAutoFit/>
          </a:bodyPr>
          <a:lstStyle/>
          <a:p>
            <a:pPr algn="l"/>
            <a:r>
              <a:rPr lang="en-US" sz="1600" b="1" i="0" dirty="0">
                <a:solidFill>
                  <a:srgbClr val="000000"/>
                </a:solidFill>
                <a:effectLst/>
                <a:latin typeface="Times New Roman" panose="02020603050405020304" pitchFamily="18" charset="0"/>
                <a:cs typeface="Times New Roman" panose="02020603050405020304" pitchFamily="18" charset="0"/>
              </a:rPr>
              <a:t>Observations: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Real news titles tend to have shorter lengths, primarily up to 100 characters, while fake news titles can be longer, reaching up to 200 characters.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"length of title" can be considered as a potentially important feature for model building, as it appears to show some differences between real and fake news. The fact that real news titles are generally shorter could be a useful characteristic for classification purposes.</a:t>
            </a:r>
          </a:p>
        </p:txBody>
      </p:sp>
    </p:spTree>
    <p:extLst>
      <p:ext uri="{BB962C8B-B14F-4D97-AF65-F5344CB8AC3E}">
        <p14:creationId xmlns:p14="http://schemas.microsoft.com/office/powerpoint/2010/main" val="2447647918"/>
      </p:ext>
    </p:extLst>
  </p:cSld>
  <p:clrMapOvr>
    <a:masterClrMapping/>
  </p:clrMapOvr>
</p:sld>
</file>

<file path=ppt/theme/theme1.xml><?xml version="1.0" encoding="utf-8"?>
<a:theme xmlns:a="http://schemas.openxmlformats.org/drawingml/2006/main" name="Wisp">
  <a:themeElements>
    <a:clrScheme name="Custom 2">
      <a:dk1>
        <a:srgbClr val="000000"/>
      </a:dk1>
      <a:lt1>
        <a:srgbClr val="FFFFFF"/>
      </a:lt1>
      <a:dk2>
        <a:srgbClr val="2E5369"/>
      </a:dk2>
      <a:lt2>
        <a:srgbClr val="CFE2E7"/>
      </a:lt2>
      <a:accent1>
        <a:srgbClr val="D5F0FA"/>
      </a:accent1>
      <a:accent2>
        <a:srgbClr val="FAD6F2"/>
      </a:accent2>
      <a:accent3>
        <a:srgbClr val="265991"/>
      </a:accent3>
      <a:accent4>
        <a:srgbClr val="D5F0FA"/>
      </a:accent4>
      <a:accent5>
        <a:srgbClr val="F4ACE4"/>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3174</TotalTime>
  <Words>1309</Words>
  <Application>Microsoft Office PowerPoint</Application>
  <PresentationFormat>Widescreen</PresentationFormat>
  <Paragraphs>138</Paragraphs>
  <Slides>24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Garamond</vt:lpstr>
      <vt:lpstr>Times New Roman</vt:lpstr>
      <vt:lpstr>Helvetica Neue</vt:lpstr>
      <vt:lpstr>Georgia</vt:lpstr>
      <vt:lpstr>Imprint MT Shadow</vt:lpstr>
      <vt:lpstr>Century Gothic</vt:lpstr>
      <vt:lpstr>Noto Sans Symbols</vt:lpstr>
      <vt:lpstr>Sitka Small</vt:lpstr>
      <vt:lpstr>Arial</vt:lpstr>
      <vt:lpstr>Sitka Display Semibold</vt:lpstr>
      <vt:lpstr>Wisp</vt:lpstr>
      <vt:lpstr>Real OR Fake News Analysis  GROUP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 GROUP -1</dc:title>
  <dc:creator>Teju</dc:creator>
  <cp:lastModifiedBy>Tejasvita Nale</cp:lastModifiedBy>
  <cp:revision>30</cp:revision>
  <dcterms:modified xsi:type="dcterms:W3CDTF">2023-08-09T07:02:07Z</dcterms:modified>
</cp:coreProperties>
</file>