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59" r:id="rId4"/>
    <p:sldId id="268" r:id="rId5"/>
    <p:sldId id="274" r:id="rId6"/>
    <p:sldId id="260" r:id="rId7"/>
    <p:sldId id="262" r:id="rId8"/>
    <p:sldId id="270" r:id="rId9"/>
    <p:sldId id="275" r:id="rId10"/>
    <p:sldId id="273" r:id="rId11"/>
    <p:sldId id="277" r:id="rId12"/>
  </p:sldIdLst>
  <p:sldSz cx="18288000" cy="10287000"/>
  <p:notesSz cx="6858000" cy="9144000"/>
  <p:embeddedFontLst>
    <p:embeddedFont>
      <p:font typeface="Poppins Medium" charset="0"/>
      <p:regular r:id="rId14"/>
      <p:bold r:id="rId15"/>
      <p:italic r:id="rId16"/>
      <p:boldItalic r:id="rId17"/>
    </p:embeddedFont>
    <p:embeddedFont>
      <p:font typeface="Poppins" charset="0"/>
      <p:bold r:id="rId18"/>
      <p:boldItalic r:id="rId19"/>
    </p:embeddedFont>
    <p:embeddedFont>
      <p:font typeface="Calibri" pitchFamily="34" charset="0"/>
      <p:regular r:id="rId20"/>
      <p:bold r:id="rId21"/>
      <p:italic r:id="rId22"/>
      <p:boldItalic r:id="rId23"/>
    </p:embeddedFont>
    <p:embeddedFont>
      <p:font typeface="Arial Narrow" pitchFamily="34" charset="0"/>
      <p:regular r:id="rId24"/>
      <p:bold r:id="rId25"/>
      <p:italic r:id="rId26"/>
      <p:boldItalic r:id="rId27"/>
    </p:embeddedFont>
    <p:embeddedFont>
      <p:font typeface="Algerian" pitchFamily="82" charset="0"/>
      <p:regular r:id="rId28"/>
    </p:embeddedFont>
    <p:embeddedFont>
      <p:font typeface="Poppins Light"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Dcx2skPmqFGwvZfTRQevCypnG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54C88C-9631-4CF6-B15A-24780661B2B3}">
  <a:tblStyle styleId="{5C54C88C-9631-4CF6-B15A-24780661B2B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6" autoAdjust="0"/>
    <p:restoredTop sz="85449" autoAdjust="0"/>
  </p:normalViewPr>
  <p:slideViewPr>
    <p:cSldViewPr snapToGrid="0">
      <p:cViewPr>
        <p:scale>
          <a:sx n="45" d="100"/>
          <a:sy n="45" d="100"/>
        </p:scale>
        <p:origin x="-816" y="-4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34170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91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02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50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1add10150_1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5" name="Google Shape;205;g2b1add10150_1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20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9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92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b1add10150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2b1add10150_1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b1add10150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2b1add10150_1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b1add10150_1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2b1add10150_1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9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83"/>
        <p:cNvGrpSpPr/>
        <p:nvPr/>
      </p:nvGrpSpPr>
      <p:grpSpPr>
        <a:xfrm>
          <a:off x="0" y="0"/>
          <a:ext cx="0" cy="0"/>
          <a:chOff x="0" y="0"/>
          <a:chExt cx="0" cy="0"/>
        </a:xfrm>
      </p:grpSpPr>
      <p:grpSp>
        <p:nvGrpSpPr>
          <p:cNvPr id="85" name="Google Shape;85;p1"/>
          <p:cNvGrpSpPr/>
          <p:nvPr/>
        </p:nvGrpSpPr>
        <p:grpSpPr>
          <a:xfrm>
            <a:off x="1538968" y="2024718"/>
            <a:ext cx="11330431" cy="6615438"/>
            <a:chOff x="0" y="-9525"/>
            <a:chExt cx="15107241" cy="8820584"/>
          </a:xfrm>
        </p:grpSpPr>
        <p:sp>
          <p:nvSpPr>
            <p:cNvPr id="86" name="Google Shape;86;p1"/>
            <p:cNvSpPr txBox="1"/>
            <p:nvPr/>
          </p:nvSpPr>
          <p:spPr>
            <a:xfrm>
              <a:off x="0" y="-9525"/>
              <a:ext cx="4915988" cy="6191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dirty="0">
                  <a:solidFill>
                    <a:srgbClr val="10B5BF"/>
                  </a:solidFill>
                  <a:latin typeface="Poppins Medium"/>
                  <a:ea typeface="Poppins Medium"/>
                  <a:cs typeface="Poppins Medium"/>
                  <a:sym typeface="Poppins Medium"/>
                </a:rPr>
                <a:t>Information Guide</a:t>
              </a:r>
              <a:endParaRPr dirty="0"/>
            </a:p>
          </p:txBody>
        </p:sp>
        <p:sp>
          <p:nvSpPr>
            <p:cNvPr id="88" name="Google Shape;88;p1"/>
            <p:cNvSpPr txBox="1"/>
            <p:nvPr/>
          </p:nvSpPr>
          <p:spPr>
            <a:xfrm>
              <a:off x="0" y="8006992"/>
              <a:ext cx="15107241" cy="804067"/>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799" b="0" i="0" u="none" strike="noStrike" cap="none" dirty="0" smtClean="0">
                  <a:solidFill>
                    <a:srgbClr val="FFFFFF"/>
                  </a:solidFill>
                  <a:latin typeface="Poppins Medium"/>
                  <a:ea typeface="Poppins Medium"/>
                  <a:cs typeface="Poppins Medium"/>
                  <a:sym typeface="Poppins Medium"/>
                </a:rPr>
                <a:t>Insights and </a:t>
              </a:r>
              <a:r>
                <a:rPr lang="en-US" sz="2799" b="0" i="0" u="none" strike="noStrike" cap="none" dirty="0" err="1" smtClean="0">
                  <a:solidFill>
                    <a:srgbClr val="FFFFFF"/>
                  </a:solidFill>
                  <a:latin typeface="Poppins Medium"/>
                  <a:ea typeface="Poppins Medium"/>
                  <a:cs typeface="Poppins Medium"/>
                  <a:sym typeface="Poppins Medium"/>
                </a:rPr>
                <a:t>Recomdations</a:t>
              </a:r>
              <a:endParaRPr dirty="0"/>
            </a:p>
          </p:txBody>
        </p:sp>
      </p:grpSp>
      <p:sp>
        <p:nvSpPr>
          <p:cNvPr id="10" name="Freeform 2"/>
          <p:cNvSpPr/>
          <p:nvPr/>
        </p:nvSpPr>
        <p:spPr>
          <a:xfrm>
            <a:off x="0" y="0"/>
            <a:ext cx="8886232" cy="10287000"/>
          </a:xfrm>
          <a:custGeom>
            <a:avLst/>
            <a:gdLst/>
            <a:ahLst/>
            <a:cxnLst/>
            <a:rect l="l" t="t" r="r" b="b"/>
            <a:pathLst>
              <a:path w="12745879" h="10287000">
                <a:moveTo>
                  <a:pt x="0" y="0"/>
                </a:moveTo>
                <a:lnTo>
                  <a:pt x="12745879" y="0"/>
                </a:lnTo>
                <a:lnTo>
                  <a:pt x="12745879" y="10287000"/>
                </a:lnTo>
                <a:lnTo>
                  <a:pt x="0" y="10287000"/>
                </a:lnTo>
                <a:lnTo>
                  <a:pt x="0" y="0"/>
                </a:lnTo>
                <a:close/>
              </a:path>
            </a:pathLst>
          </a:custGeom>
          <a:blipFill>
            <a:blip r:embed="rId3"/>
            <a:stretch>
              <a:fillRect l="-10531" r="-10531"/>
            </a:stretch>
          </a:blipFill>
        </p:spPr>
      </p:sp>
      <p:sp>
        <p:nvSpPr>
          <p:cNvPr id="2" name="TextBox 1"/>
          <p:cNvSpPr txBox="1"/>
          <p:nvPr/>
        </p:nvSpPr>
        <p:spPr>
          <a:xfrm>
            <a:off x="12005738" y="7965493"/>
            <a:ext cx="7388352" cy="369332"/>
          </a:xfrm>
          <a:prstGeom prst="rect">
            <a:avLst/>
          </a:prstGeom>
          <a:noFill/>
        </p:spPr>
        <p:txBody>
          <a:bodyPr wrap="square" rtlCol="0">
            <a:spAutoFit/>
          </a:bodyPr>
          <a:lstStyle/>
          <a:p>
            <a:r>
              <a:rPr lang="en-GB" sz="1800" b="1" dirty="0">
                <a:solidFill>
                  <a:schemeClr val="bg1"/>
                </a:solidFill>
                <a:latin typeface="Arial Narrow" panose="020B0606020202030204" pitchFamily="34" charset="0"/>
              </a:rPr>
              <a:t> </a:t>
            </a:r>
            <a:endParaRPr lang="en-IN" sz="3200" dirty="0"/>
          </a:p>
        </p:txBody>
      </p:sp>
      <p:sp>
        <p:nvSpPr>
          <p:cNvPr id="3" name="TextBox 2"/>
          <p:cNvSpPr txBox="1"/>
          <p:nvPr/>
        </p:nvSpPr>
        <p:spPr>
          <a:xfrm>
            <a:off x="9125339" y="3179328"/>
            <a:ext cx="9485212" cy="4154984"/>
          </a:xfrm>
          <a:prstGeom prst="rect">
            <a:avLst/>
          </a:prstGeom>
          <a:noFill/>
        </p:spPr>
        <p:txBody>
          <a:bodyPr wrap="square" rtlCol="0">
            <a:spAutoFit/>
          </a:bodyPr>
          <a:lstStyle/>
          <a:p>
            <a:r>
              <a:rPr lang="en-IN" sz="6600" b="1" dirty="0" smtClean="0">
                <a:solidFill>
                  <a:schemeClr val="bg1"/>
                </a:solidFill>
                <a:latin typeface="Algerian" panose="04020705040A02060702" pitchFamily="82" charset="0"/>
              </a:rPr>
              <a:t>Telecommunication</a:t>
            </a:r>
          </a:p>
          <a:p>
            <a:r>
              <a:rPr lang="en-GB" sz="6600" b="1" dirty="0">
                <a:solidFill>
                  <a:schemeClr val="bg1"/>
                </a:solidFill>
                <a:latin typeface="Algerian" panose="04020705040A02060702" pitchFamily="82" charset="0"/>
              </a:rPr>
              <a:t>c</a:t>
            </a:r>
            <a:r>
              <a:rPr lang="en-GB" sz="6600" b="1" dirty="0" smtClean="0">
                <a:solidFill>
                  <a:schemeClr val="bg1"/>
                </a:solidFill>
                <a:latin typeface="Algerian" panose="04020705040A02060702" pitchFamily="82" charset="0"/>
              </a:rPr>
              <a:t>ustomer </a:t>
            </a:r>
            <a:r>
              <a:rPr lang="en-IN" sz="6600" b="1" dirty="0" smtClean="0">
                <a:solidFill>
                  <a:schemeClr val="bg1"/>
                </a:solidFill>
                <a:latin typeface="Algerian" panose="04020705040A02060702" pitchFamily="82" charset="0"/>
              </a:rPr>
              <a:t>Churn </a:t>
            </a:r>
            <a:r>
              <a:rPr lang="en-IN" sz="6600" b="1" dirty="0">
                <a:solidFill>
                  <a:schemeClr val="bg1"/>
                </a:solidFill>
                <a:latin typeface="Algerian" panose="04020705040A02060702" pitchFamily="82" charset="0"/>
              </a:rPr>
              <a:t>Analysis</a:t>
            </a:r>
          </a:p>
          <a:p>
            <a:endParaRPr lang="en-IN" sz="66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p:tgtEl>
                                          <p:spTgt spid="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14"/>
        <p:cNvGrpSpPr/>
        <p:nvPr/>
      </p:nvGrpSpPr>
      <p:grpSpPr>
        <a:xfrm>
          <a:off x="0" y="0"/>
          <a:ext cx="0" cy="0"/>
          <a:chOff x="0" y="0"/>
          <a:chExt cx="0" cy="0"/>
        </a:xfrm>
      </p:grpSpPr>
      <p:cxnSp>
        <p:nvCxnSpPr>
          <p:cNvPr id="8" name="Straight Connector 7"/>
          <p:cNvCxnSpPr/>
          <p:nvPr/>
        </p:nvCxnSpPr>
        <p:spPr>
          <a:xfrm>
            <a:off x="6669761" y="342742"/>
            <a:ext cx="40640" cy="4277674"/>
          </a:xfrm>
          <a:prstGeom prst="lin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790" y="1961530"/>
            <a:ext cx="12163647" cy="7310059"/>
          </a:xfrm>
          <a:prstGeom prst="rect">
            <a:avLst/>
          </a:prstGeom>
        </p:spPr>
      </p:pic>
      <p:sp>
        <p:nvSpPr>
          <p:cNvPr id="5" name="TextBox 4"/>
          <p:cNvSpPr txBox="1"/>
          <p:nvPr/>
        </p:nvSpPr>
        <p:spPr>
          <a:xfrm>
            <a:off x="3019647" y="1233377"/>
            <a:ext cx="10588155" cy="584775"/>
          </a:xfrm>
          <a:prstGeom prst="rect">
            <a:avLst/>
          </a:prstGeom>
          <a:noFill/>
        </p:spPr>
        <p:txBody>
          <a:bodyPr wrap="none" rtlCol="0">
            <a:spAutoFit/>
          </a:bodyPr>
          <a:lstStyle/>
          <a:p>
            <a:r>
              <a:rPr lang="en-US" sz="3200" b="1" dirty="0" smtClean="0">
                <a:solidFill>
                  <a:schemeClr val="accent3">
                    <a:lumMod val="20000"/>
                    <a:lumOff val="80000"/>
                  </a:schemeClr>
                </a:solidFill>
              </a:rPr>
              <a:t>The AUC-ROC curve of the original (imbalanced) data</a:t>
            </a:r>
            <a:endParaRPr lang="en-IN" sz="3200" b="1" dirty="0">
              <a:solidFill>
                <a:schemeClr val="accent3">
                  <a:lumMod val="20000"/>
                  <a:lumOff val="80000"/>
                </a:schemeClr>
              </a:solidFill>
            </a:endParaRPr>
          </a:p>
        </p:txBody>
      </p:sp>
    </p:spTree>
    <p:extLst>
      <p:ext uri="{BB962C8B-B14F-4D97-AF65-F5344CB8AC3E}">
        <p14:creationId xmlns:p14="http://schemas.microsoft.com/office/powerpoint/2010/main" val="287010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14"/>
        <p:cNvGrpSpPr/>
        <p:nvPr/>
      </p:nvGrpSpPr>
      <p:grpSpPr>
        <a:xfrm>
          <a:off x="0" y="0"/>
          <a:ext cx="0" cy="0"/>
          <a:chOff x="0" y="0"/>
          <a:chExt cx="0" cy="0"/>
        </a:xfrm>
      </p:grpSpPr>
      <p:cxnSp>
        <p:nvCxnSpPr>
          <p:cNvPr id="8" name="Straight Connector 7"/>
          <p:cNvCxnSpPr/>
          <p:nvPr/>
        </p:nvCxnSpPr>
        <p:spPr>
          <a:xfrm>
            <a:off x="6669761" y="342742"/>
            <a:ext cx="40640" cy="4277674"/>
          </a:xfrm>
          <a:prstGeom prst="lin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19647" y="1233377"/>
            <a:ext cx="10108858" cy="584775"/>
          </a:xfrm>
          <a:prstGeom prst="rect">
            <a:avLst/>
          </a:prstGeom>
          <a:noFill/>
        </p:spPr>
        <p:txBody>
          <a:bodyPr wrap="none" rtlCol="0">
            <a:spAutoFit/>
          </a:bodyPr>
          <a:lstStyle/>
          <a:p>
            <a:r>
              <a:rPr lang="en-US" sz="3200" b="1" dirty="0" smtClean="0">
                <a:solidFill>
                  <a:schemeClr val="accent3">
                    <a:lumMod val="20000"/>
                    <a:lumOff val="80000"/>
                  </a:schemeClr>
                </a:solidFill>
              </a:rPr>
              <a:t>The AUC-ROC curve of the original (balanced) data</a:t>
            </a:r>
            <a:endParaRPr lang="en-IN" sz="3200" b="1" dirty="0">
              <a:solidFill>
                <a:schemeClr val="accent3">
                  <a:lumMod val="20000"/>
                  <a:lumOff val="8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646" y="2128671"/>
            <a:ext cx="10972801" cy="5845748"/>
          </a:xfrm>
          <a:prstGeom prst="rect">
            <a:avLst/>
          </a:prstGeom>
        </p:spPr>
      </p:pic>
      <p:sp>
        <p:nvSpPr>
          <p:cNvPr id="4" name="TextBox 3"/>
          <p:cNvSpPr txBox="1"/>
          <p:nvPr/>
        </p:nvSpPr>
        <p:spPr>
          <a:xfrm>
            <a:off x="3189767" y="8420986"/>
            <a:ext cx="12925333" cy="830997"/>
          </a:xfrm>
          <a:prstGeom prst="rect">
            <a:avLst/>
          </a:prstGeom>
          <a:noFill/>
        </p:spPr>
        <p:txBody>
          <a:bodyPr wrap="none" rtlCol="0">
            <a:spAutoFit/>
          </a:bodyPr>
          <a:lstStyle/>
          <a:p>
            <a:r>
              <a:rPr lang="en-US" sz="2400" b="1" u="sng" dirty="0" smtClean="0">
                <a:solidFill>
                  <a:schemeClr val="bg1"/>
                </a:solidFill>
              </a:rPr>
              <a:t>Clearly, the balanced data gives more precise and accurate results as compared to the </a:t>
            </a:r>
          </a:p>
          <a:p>
            <a:r>
              <a:rPr lang="en-US" sz="2400" b="1" u="sng" dirty="0" smtClean="0">
                <a:solidFill>
                  <a:schemeClr val="bg1"/>
                </a:solidFill>
              </a:rPr>
              <a:t>imbalanced data that we had.</a:t>
            </a:r>
            <a:endParaRPr lang="en-IN" sz="2400" b="1" u="sng" dirty="0">
              <a:solidFill>
                <a:schemeClr val="bg1"/>
              </a:solidFill>
            </a:endParaRPr>
          </a:p>
        </p:txBody>
      </p:sp>
    </p:spTree>
    <p:extLst>
      <p:ext uri="{BB962C8B-B14F-4D97-AF65-F5344CB8AC3E}">
        <p14:creationId xmlns:p14="http://schemas.microsoft.com/office/powerpoint/2010/main" val="3348259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07"/>
        <p:cNvGrpSpPr/>
        <p:nvPr/>
      </p:nvGrpSpPr>
      <p:grpSpPr>
        <a:xfrm>
          <a:off x="0" y="0"/>
          <a:ext cx="0" cy="0"/>
          <a:chOff x="0" y="0"/>
          <a:chExt cx="0" cy="0"/>
        </a:xfrm>
      </p:grpSpPr>
      <p:sp>
        <p:nvSpPr>
          <p:cNvPr id="108" name="Google Shape;108;p3"/>
          <p:cNvSpPr/>
          <p:nvPr/>
        </p:nvSpPr>
        <p:spPr>
          <a:xfrm>
            <a:off x="15215616" y="410049"/>
            <a:ext cx="2503707" cy="2499646"/>
          </a:xfrm>
          <a:custGeom>
            <a:avLst/>
            <a:gdLst/>
            <a:ahLst/>
            <a:cxnLst/>
            <a:rect l="l" t="t" r="r" b="b"/>
            <a:pathLst>
              <a:path w="3282359" h="3383875" extrusionOk="0">
                <a:moveTo>
                  <a:pt x="0" y="0"/>
                </a:moveTo>
                <a:lnTo>
                  <a:pt x="3282359" y="0"/>
                </a:lnTo>
                <a:lnTo>
                  <a:pt x="3282359" y="3383875"/>
                </a:lnTo>
                <a:lnTo>
                  <a:pt x="0" y="3383875"/>
                </a:lnTo>
                <a:lnTo>
                  <a:pt x="0" y="0"/>
                </a:lnTo>
                <a:close/>
              </a:path>
            </a:pathLst>
          </a:custGeom>
          <a:blipFill rotWithShape="1">
            <a:blip r:embed="rId3">
              <a:alphaModFix/>
            </a:blip>
            <a:stretch>
              <a:fillRect/>
            </a:stretch>
          </a:blipFill>
          <a:ln>
            <a:noFill/>
          </a:ln>
        </p:spPr>
      </p:sp>
      <p:grpSp>
        <p:nvGrpSpPr>
          <p:cNvPr id="109" name="Google Shape;109;p3"/>
          <p:cNvGrpSpPr/>
          <p:nvPr/>
        </p:nvGrpSpPr>
        <p:grpSpPr>
          <a:xfrm>
            <a:off x="6736803" y="410049"/>
            <a:ext cx="9738282" cy="6332143"/>
            <a:chOff x="-866987" y="-2565059"/>
            <a:chExt cx="12984377" cy="8442858"/>
          </a:xfrm>
        </p:grpSpPr>
        <p:sp>
          <p:nvSpPr>
            <p:cNvPr id="110" name="Google Shape;110;p3"/>
            <p:cNvSpPr txBox="1"/>
            <p:nvPr/>
          </p:nvSpPr>
          <p:spPr>
            <a:xfrm>
              <a:off x="-866987" y="-2565059"/>
              <a:ext cx="11777759" cy="443198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a:solidFill>
                    <a:srgbClr val="FFFFFF"/>
                  </a:solidFill>
                  <a:latin typeface="Algerian" panose="04020705040A02060702" pitchFamily="82" charset="0"/>
                  <a:ea typeface="Poppins"/>
                  <a:cs typeface="Poppins"/>
                  <a:sym typeface="Poppins"/>
                </a:rPr>
                <a:t>What </a:t>
              </a:r>
              <a:r>
                <a:rPr lang="en-US" sz="9000" i="0" u="none" strike="noStrike" cap="none" dirty="0" smtClean="0">
                  <a:solidFill>
                    <a:srgbClr val="FFFFFF"/>
                  </a:solidFill>
                  <a:latin typeface="Algerian" panose="04020705040A02060702" pitchFamily="82" charset="0"/>
                  <a:ea typeface="Poppins"/>
                  <a:cs typeface="Poppins"/>
                  <a:sym typeface="Poppins"/>
                </a:rPr>
                <a:t>is Churn Prediction ?</a:t>
              </a:r>
              <a:endParaRPr dirty="0">
                <a:latin typeface="Algerian" panose="04020705040A02060702" pitchFamily="82" charset="0"/>
              </a:endParaRPr>
            </a:p>
          </p:txBody>
        </p:sp>
        <p:sp>
          <p:nvSpPr>
            <p:cNvPr id="111" name="Google Shape;111;p3"/>
            <p:cNvSpPr txBox="1"/>
            <p:nvPr/>
          </p:nvSpPr>
          <p:spPr>
            <a:xfrm>
              <a:off x="-866987" y="1938259"/>
              <a:ext cx="12984377" cy="3939540"/>
            </a:xfrm>
            <a:prstGeom prst="rect">
              <a:avLst/>
            </a:prstGeom>
            <a:noFill/>
            <a:ln>
              <a:noFill/>
            </a:ln>
          </p:spPr>
          <p:txBody>
            <a:bodyPr spcFirstLastPara="1" wrap="square" lIns="0" tIns="0" rIns="0" bIns="0" anchor="t" anchorCtr="0">
              <a:spAutoFit/>
            </a:bodyPr>
            <a:lstStyle/>
            <a:p>
              <a:r>
                <a:rPr lang="en-GB" sz="3200" dirty="0">
                  <a:solidFill>
                    <a:schemeClr val="bg1"/>
                  </a:solidFill>
                </a:rPr>
                <a:t>Churn prediction is one of the most popular big Data use case in Business. It consists of detecting customers who are likely to churn or not churn to a service.</a:t>
              </a:r>
            </a:p>
            <a:p>
              <a:r>
                <a:rPr lang="en-GB" sz="3200" dirty="0">
                  <a:solidFill>
                    <a:schemeClr val="bg1"/>
                  </a:solidFill>
                </a:rPr>
                <a:t>Churn is a problem for the telecom companies because it is more important.</a:t>
              </a:r>
              <a:endParaRPr lang="en-IN" sz="3200" dirty="0">
                <a:solidFill>
                  <a:schemeClr val="bg1"/>
                </a:solidFill>
              </a:endParaRPr>
            </a:p>
          </p:txBody>
        </p:sp>
      </p:grpSp>
      <p:grpSp>
        <p:nvGrpSpPr>
          <p:cNvPr id="112" name="Google Shape;112;p3"/>
          <p:cNvGrpSpPr/>
          <p:nvPr/>
        </p:nvGrpSpPr>
        <p:grpSpPr>
          <a:xfrm>
            <a:off x="1914361" y="1028700"/>
            <a:ext cx="4159154" cy="8227584"/>
            <a:chOff x="0" y="0"/>
            <a:chExt cx="2620010" cy="5182870"/>
          </a:xfrm>
        </p:grpSpPr>
        <p:sp>
          <p:nvSpPr>
            <p:cNvPr id="113" name="Google Shape;113;p3"/>
            <p:cNvSpPr/>
            <p:nvPr/>
          </p:nvSpPr>
          <p:spPr>
            <a:xfrm>
              <a:off x="53340" y="25400"/>
              <a:ext cx="2513330" cy="5132070"/>
            </a:xfrm>
            <a:custGeom>
              <a:avLst/>
              <a:gdLst/>
              <a:ahLst/>
              <a:cxnLst/>
              <a:rect l="l" t="t" r="r" b="b"/>
              <a:pathLst>
                <a:path w="2513330" h="5132070" extrusionOk="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3"/>
            <p:cNvSpPr/>
            <p:nvPr/>
          </p:nvSpPr>
          <p:spPr>
            <a:xfrm>
              <a:off x="185420" y="156210"/>
              <a:ext cx="2251710" cy="4876800"/>
            </a:xfrm>
            <a:custGeom>
              <a:avLst/>
              <a:gdLst/>
              <a:ahLst/>
              <a:cxnLst/>
              <a:rect l="l" t="t" r="r" b="b"/>
              <a:pathLst>
                <a:path w="2251710" h="4876800" extrusionOk="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4">
                <a:alphaModFix/>
              </a:blip>
              <a:stretch>
                <a:fillRect l="-202289" r="-5489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3"/>
            <p:cNvSpPr/>
            <p:nvPr/>
          </p:nvSpPr>
          <p:spPr>
            <a:xfrm>
              <a:off x="1121410" y="198120"/>
              <a:ext cx="347980" cy="43180"/>
            </a:xfrm>
            <a:custGeom>
              <a:avLst/>
              <a:gdLst/>
              <a:ahLst/>
              <a:cxnLst/>
              <a:rect l="l" t="t" r="r" b="b"/>
              <a:pathLst>
                <a:path w="347980" h="43180" extrusionOk="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3"/>
            <p:cNvSpPr/>
            <p:nvPr/>
          </p:nvSpPr>
          <p:spPr>
            <a:xfrm>
              <a:off x="1578312" y="187909"/>
              <a:ext cx="66636" cy="63602"/>
            </a:xfrm>
            <a:custGeom>
              <a:avLst/>
              <a:gdLst/>
              <a:ahLst/>
              <a:cxnLst/>
              <a:rect l="l" t="t" r="r" b="b"/>
              <a:pathLst>
                <a:path w="66636" h="63602" extrusionOk="0">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3"/>
            <p:cNvSpPr/>
            <p:nvPr/>
          </p:nvSpPr>
          <p:spPr>
            <a:xfrm>
              <a:off x="0" y="685800"/>
              <a:ext cx="27940" cy="213360"/>
            </a:xfrm>
            <a:custGeom>
              <a:avLst/>
              <a:gdLst/>
              <a:ahLst/>
              <a:cxnLst/>
              <a:rect l="l" t="t" r="r" b="b"/>
              <a:pathLst>
                <a:path w="27940" h="213360" extrusionOk="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3"/>
            <p:cNvSpPr/>
            <p:nvPr/>
          </p:nvSpPr>
          <p:spPr>
            <a:xfrm>
              <a:off x="0" y="1057910"/>
              <a:ext cx="27940" cy="384810"/>
            </a:xfrm>
            <a:custGeom>
              <a:avLst/>
              <a:gdLst/>
              <a:ahLst/>
              <a:cxnLst/>
              <a:rect l="l" t="t" r="r" b="b"/>
              <a:pathLst>
                <a:path w="27940" h="384810" extrusionOk="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3"/>
            <p:cNvSpPr/>
            <p:nvPr/>
          </p:nvSpPr>
          <p:spPr>
            <a:xfrm>
              <a:off x="0" y="1526540"/>
              <a:ext cx="27940" cy="386080"/>
            </a:xfrm>
            <a:custGeom>
              <a:avLst/>
              <a:gdLst/>
              <a:ahLst/>
              <a:cxnLst/>
              <a:rect l="l" t="t" r="r" b="b"/>
              <a:pathLst>
                <a:path w="27940" h="386080" extrusionOk="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3"/>
            <p:cNvSpPr/>
            <p:nvPr/>
          </p:nvSpPr>
          <p:spPr>
            <a:xfrm>
              <a:off x="2592070" y="1184910"/>
              <a:ext cx="27940" cy="618490"/>
            </a:xfrm>
            <a:custGeom>
              <a:avLst/>
              <a:gdLst/>
              <a:ahLst/>
              <a:cxnLst/>
              <a:rect l="l" t="t" r="r" b="b"/>
              <a:pathLst>
                <a:path w="27940" h="618490" extrusionOk="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3"/>
            <p:cNvSpPr/>
            <p:nvPr/>
          </p:nvSpPr>
          <p:spPr>
            <a:xfrm>
              <a:off x="27940" y="0"/>
              <a:ext cx="2564130" cy="5182870"/>
            </a:xfrm>
            <a:custGeom>
              <a:avLst/>
              <a:gdLst/>
              <a:ahLst/>
              <a:cxnLst/>
              <a:rect l="l" t="t" r="r" b="b"/>
              <a:pathLst>
                <a:path w="2564130" h="5182870" extrusionOk="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10B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6546264" y="6957486"/>
            <a:ext cx="10989896" cy="2062103"/>
          </a:xfrm>
          <a:prstGeom prst="rect">
            <a:avLst/>
          </a:prstGeom>
          <a:noFill/>
        </p:spPr>
        <p:txBody>
          <a:bodyPr wrap="square" rtlCol="0">
            <a:spAutoFit/>
          </a:bodyPr>
          <a:lstStyle/>
          <a:p>
            <a:r>
              <a:rPr lang="en-GB" sz="3200" dirty="0">
                <a:solidFill>
                  <a:schemeClr val="bg1"/>
                </a:solidFill>
              </a:rPr>
              <a:t>In the telecom industry, there's a lot of competition, and many customers switch from one company to another. When customers leave, it hurts the company's income and makes it more expensive to get new customers.</a:t>
            </a:r>
            <a:endParaRPr lang="en-IN" sz="32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1000"/>
                                        <p:tgtEl>
                                          <p:spTgt spid="11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 calcmode="lin" valueType="num">
                                      <p:cBhvr additive="base">
                                        <p:cTn id="10" dur="1000"/>
                                        <p:tgtEl>
                                          <p:spTgt spid="108"/>
                                        </p:tgtEl>
                                        <p:attrNameLst>
                                          <p:attrName>ppt_x</p:attrName>
                                        </p:attrNameLst>
                                      </p:cBhvr>
                                      <p:tavLst>
                                        <p:tav tm="0">
                                          <p:val>
                                            <p:strVal val="#ppt_x+1"/>
                                          </p:val>
                                        </p:tav>
                                        <p:tav tm="100000">
                                          <p:val>
                                            <p:strVal val="#ppt_x"/>
                                          </p:val>
                                        </p:tav>
                                      </p:tavLst>
                                    </p:anim>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09"/>
                                        </p:tgtEl>
                                        <p:attrNameLst>
                                          <p:attrName>style.visibility</p:attrName>
                                        </p:attrNameLst>
                                      </p:cBhvr>
                                      <p:to>
                                        <p:strVal val="visible"/>
                                      </p:to>
                                    </p:set>
                                    <p:anim calcmode="lin" valueType="num">
                                      <p:cBhvr additive="base">
                                        <p:cTn id="14" dur="120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25"/>
        <p:cNvGrpSpPr/>
        <p:nvPr/>
      </p:nvGrpSpPr>
      <p:grpSpPr>
        <a:xfrm>
          <a:off x="0" y="0"/>
          <a:ext cx="0" cy="0"/>
          <a:chOff x="0" y="0"/>
          <a:chExt cx="0" cy="0"/>
        </a:xfrm>
      </p:grpSpPr>
      <p:sp>
        <p:nvSpPr>
          <p:cNvPr id="2" name="TextBox 1"/>
          <p:cNvSpPr txBox="1"/>
          <p:nvPr/>
        </p:nvSpPr>
        <p:spPr>
          <a:xfrm>
            <a:off x="1060704" y="228600"/>
            <a:ext cx="8522208" cy="2308324"/>
          </a:xfrm>
          <a:prstGeom prst="rect">
            <a:avLst/>
          </a:prstGeom>
          <a:noFill/>
        </p:spPr>
        <p:txBody>
          <a:bodyPr wrap="square" rtlCol="0">
            <a:spAutoFit/>
          </a:bodyPr>
          <a:lstStyle/>
          <a:p>
            <a:r>
              <a:rPr lang="en-GB" sz="7200" dirty="0" smtClean="0">
                <a:solidFill>
                  <a:schemeClr val="bg1"/>
                </a:solidFill>
                <a:latin typeface="Algerian" panose="04020705040A02060702" pitchFamily="82" charset="0"/>
              </a:rPr>
              <a:t>INTRODUCTION :</a:t>
            </a:r>
            <a:endParaRPr lang="en-IN" sz="7200" dirty="0">
              <a:solidFill>
                <a:schemeClr val="bg1"/>
              </a:solidFill>
              <a:latin typeface="Algerian" panose="04020705040A02060702" pitchFamily="82" charset="0"/>
            </a:endParaRPr>
          </a:p>
          <a:p>
            <a:endParaRPr lang="en-IN" sz="7200" dirty="0">
              <a:solidFill>
                <a:schemeClr val="bg1"/>
              </a:solidFill>
            </a:endParaRPr>
          </a:p>
        </p:txBody>
      </p:sp>
      <p:sp>
        <p:nvSpPr>
          <p:cNvPr id="4" name="TextBox 3"/>
          <p:cNvSpPr txBox="1"/>
          <p:nvPr/>
        </p:nvSpPr>
        <p:spPr>
          <a:xfrm>
            <a:off x="1060704" y="1556498"/>
            <a:ext cx="16395192" cy="7478970"/>
          </a:xfrm>
          <a:prstGeom prst="rect">
            <a:avLst/>
          </a:prstGeom>
          <a:noFill/>
        </p:spPr>
        <p:txBody>
          <a:bodyPr wrap="square" rtlCol="0">
            <a:spAutoFit/>
          </a:bodyPr>
          <a:lstStyle/>
          <a:p>
            <a:r>
              <a:rPr lang="en-GB" sz="3200" dirty="0">
                <a:solidFill>
                  <a:schemeClr val="bg1"/>
                </a:solidFill>
              </a:rPr>
              <a:t>I</a:t>
            </a:r>
            <a:r>
              <a:rPr lang="en-GB" sz="3200" b="1" dirty="0">
                <a:solidFill>
                  <a:schemeClr val="bg1"/>
                </a:solidFill>
              </a:rPr>
              <a:t>n this dataset, we have many features like </a:t>
            </a:r>
            <a:r>
              <a:rPr lang="en-GB" sz="3200" b="1" dirty="0" smtClean="0">
                <a:solidFill>
                  <a:schemeClr val="bg1"/>
                </a:solidFill>
              </a:rPr>
              <a:t>gender, Senior Citizen, Partner, Dependents,Tenure,PhoneSurvice, MultipleLines, InternetService, OnlineSecurity, DeviceProtection, TechSupport, StreamingTV, Streaming Movies ,Contract, PaperlessBilling, PaymentMethod, MonthlyCharges, TotalCharges the </a:t>
            </a:r>
            <a:r>
              <a:rPr lang="en-GB" sz="3200" b="1" dirty="0">
                <a:solidFill>
                  <a:schemeClr val="bg1"/>
                </a:solidFill>
              </a:rPr>
              <a:t>Dependent variable is </a:t>
            </a:r>
            <a:r>
              <a:rPr lang="en-GB" sz="3200" b="1" dirty="0" smtClean="0">
                <a:solidFill>
                  <a:schemeClr val="bg1"/>
                </a:solidFill>
              </a:rPr>
              <a:t>Churn. </a:t>
            </a:r>
            <a:r>
              <a:rPr lang="en-GB" sz="3200" b="1" dirty="0">
                <a:solidFill>
                  <a:schemeClr val="bg1"/>
                </a:solidFill>
              </a:rPr>
              <a:t>The remaining are independent variables.</a:t>
            </a:r>
          </a:p>
          <a:p>
            <a:r>
              <a:rPr lang="en-GB" sz="3200" b="1" dirty="0">
                <a:solidFill>
                  <a:schemeClr val="bg1"/>
                </a:solidFill>
              </a:rPr>
              <a:t>Using machine learning model, the </a:t>
            </a:r>
            <a:r>
              <a:rPr lang="en-IN" sz="3200" b="1" dirty="0" smtClean="0">
                <a:solidFill>
                  <a:schemeClr val="bg1"/>
                </a:solidFill>
              </a:rPr>
              <a:t>Telecommunication </a:t>
            </a:r>
            <a:r>
              <a:rPr lang="en-IN" sz="3200" b="1" dirty="0">
                <a:solidFill>
                  <a:schemeClr val="bg1"/>
                </a:solidFill>
              </a:rPr>
              <a:t>Churn Analysis </a:t>
            </a:r>
            <a:r>
              <a:rPr lang="en-GB" sz="3200" b="1" dirty="0">
                <a:solidFill>
                  <a:schemeClr val="bg1"/>
                </a:solidFill>
              </a:rPr>
              <a:t>prediction tries to understand the properties of the telecom Churn Analysis and  plays a key </a:t>
            </a:r>
            <a:r>
              <a:rPr lang="en-GB" sz="3200" b="1" dirty="0" smtClean="0">
                <a:solidFill>
                  <a:schemeClr val="bg1"/>
                </a:solidFill>
              </a:rPr>
              <a:t>role of customer analysis.</a:t>
            </a:r>
            <a:r>
              <a:rPr lang="en-GB" sz="3200" b="1" dirty="0">
                <a:solidFill>
                  <a:schemeClr val="bg1"/>
                </a:solidFill>
              </a:rPr>
              <a:t/>
            </a:r>
            <a:br>
              <a:rPr lang="en-GB" sz="3200" b="1" dirty="0">
                <a:solidFill>
                  <a:schemeClr val="bg1"/>
                </a:solidFill>
              </a:rPr>
            </a:br>
            <a:r>
              <a:rPr lang="en-GB" sz="3200" b="1" dirty="0">
                <a:solidFill>
                  <a:schemeClr val="bg1"/>
                </a:solidFill>
              </a:rPr>
              <a:t/>
            </a:r>
            <a:br>
              <a:rPr lang="en-GB" sz="3200" b="1" dirty="0">
                <a:solidFill>
                  <a:schemeClr val="bg1"/>
                </a:solidFill>
              </a:rPr>
            </a:br>
            <a:r>
              <a:rPr lang="en-GB" sz="3200" b="1" dirty="0">
                <a:solidFill>
                  <a:schemeClr val="bg1"/>
                </a:solidFill>
              </a:rPr>
              <a:t>Here python is used as programming language and </a:t>
            </a:r>
            <a:r>
              <a:rPr lang="en-GB" sz="3200" b="1" dirty="0" err="1">
                <a:solidFill>
                  <a:schemeClr val="bg1"/>
                </a:solidFill>
              </a:rPr>
              <a:t>Jupyter</a:t>
            </a:r>
            <a:r>
              <a:rPr lang="en-GB" sz="3200" b="1" dirty="0">
                <a:solidFill>
                  <a:schemeClr val="bg1"/>
                </a:solidFill>
              </a:rPr>
              <a:t> Notebook is used as tools. To build this application, machine learning aspects such as Supervised Learning task. The several different algorithms to predict the Customer Telco Churn. It also includes task such as data visualization, cleaning and so on.</a:t>
            </a:r>
            <a:br>
              <a:rPr lang="en-GB" sz="3200" b="1" dirty="0">
                <a:solidFill>
                  <a:schemeClr val="bg1"/>
                </a:solidFill>
              </a:rPr>
            </a:br>
            <a:r>
              <a:rPr lang="en-GB" sz="3200" b="1" dirty="0">
                <a:solidFill>
                  <a:schemeClr val="bg1"/>
                </a:solidFill>
              </a:rPr>
              <a:t>Various Algorithms used are: Logistic Regression, , Decision Tree, Random Forest. </a:t>
            </a:r>
            <a:endParaRPr lang="en-IN" sz="3200" dirty="0">
              <a:solidFill>
                <a:schemeClr val="bg1"/>
              </a:solidFill>
            </a:endParaRPr>
          </a:p>
          <a:p>
            <a:pPr algn="just"/>
            <a:endParaRPr lang="en-IN"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206"/>
        <p:cNvGrpSpPr/>
        <p:nvPr/>
      </p:nvGrpSpPr>
      <p:grpSpPr>
        <a:xfrm>
          <a:off x="0" y="0"/>
          <a:ext cx="0" cy="0"/>
          <a:chOff x="0" y="0"/>
          <a:chExt cx="0" cy="0"/>
        </a:xfrm>
      </p:grpSpPr>
      <p:grpSp>
        <p:nvGrpSpPr>
          <p:cNvPr id="207" name="Google Shape;207;g2b1add10150_10_18"/>
          <p:cNvGrpSpPr/>
          <p:nvPr/>
        </p:nvGrpSpPr>
        <p:grpSpPr>
          <a:xfrm>
            <a:off x="1592109" y="1483490"/>
            <a:ext cx="14957381" cy="7502261"/>
            <a:chOff x="-195074" y="0"/>
            <a:chExt cx="19943174" cy="10003013"/>
          </a:xfrm>
        </p:grpSpPr>
        <p:sp>
          <p:nvSpPr>
            <p:cNvPr id="208" name="Google Shape;208;g2b1add10150_10_18"/>
            <p:cNvSpPr txBox="1"/>
            <p:nvPr/>
          </p:nvSpPr>
          <p:spPr>
            <a:xfrm>
              <a:off x="-195074" y="2103416"/>
              <a:ext cx="19748099" cy="7899597"/>
            </a:xfrm>
            <a:prstGeom prst="rect">
              <a:avLst/>
            </a:prstGeom>
            <a:noFill/>
            <a:ln>
              <a:noFill/>
            </a:ln>
          </p:spPr>
          <p:txBody>
            <a:bodyPr spcFirstLastPara="1" wrap="square" lIns="0" tIns="0" rIns="0" bIns="0" anchor="t" anchorCtr="0">
              <a:spAutoFit/>
            </a:bodyPr>
            <a:lstStyle/>
            <a:p>
              <a:pPr marL="539750" lvl="1" indent="-269875">
                <a:lnSpc>
                  <a:spcPct val="140000"/>
                </a:lnSpc>
                <a:buClr>
                  <a:srgbClr val="FFFFFF"/>
                </a:buClr>
                <a:buSzPts val="2500"/>
                <a:buFont typeface="Arial"/>
                <a:buChar char="•"/>
              </a:pPr>
              <a:r>
                <a:rPr lang="en-US" sz="2500" dirty="0">
                  <a:solidFill>
                    <a:srgbClr val="FFFFFF"/>
                  </a:solidFill>
                  <a:latin typeface="Poppins Light"/>
                  <a:cs typeface="Poppins Light"/>
                  <a:sym typeface="Poppins Light"/>
                </a:rPr>
                <a:t>To identify key factors driving customer churn</a:t>
              </a:r>
              <a:r>
                <a:rPr lang="en-US" sz="2500" dirty="0" smtClean="0">
                  <a:solidFill>
                    <a:srgbClr val="FFFFFF"/>
                  </a:solidFill>
                  <a:latin typeface="Poppins Light"/>
                  <a:cs typeface="Poppins Light"/>
                  <a:sym typeface="Poppins Light"/>
                </a:rPr>
                <a:t>.</a:t>
              </a:r>
            </a:p>
            <a:p>
              <a:pPr marL="539750" lvl="1" indent="-269875">
                <a:lnSpc>
                  <a:spcPct val="140000"/>
                </a:lnSpc>
                <a:buClr>
                  <a:srgbClr val="FFFFFF"/>
                </a:buClr>
                <a:buSzPts val="2500"/>
                <a:buFont typeface="Arial"/>
                <a:buChar char="•"/>
              </a:pPr>
              <a:endParaRPr sz="2500" b="0" i="0" u="none" strike="noStrike" cap="none" dirty="0">
                <a:solidFill>
                  <a:srgbClr val="FFFFFF"/>
                </a:solidFill>
                <a:latin typeface="Poppins Light"/>
                <a:ea typeface="Poppins Light"/>
                <a:cs typeface="Poppins Light"/>
                <a:sym typeface="Poppins Light"/>
              </a:endParaRPr>
            </a:p>
            <a:p>
              <a:pPr marL="539750" lvl="1" indent="-269875">
                <a:lnSpc>
                  <a:spcPct val="140000"/>
                </a:lnSpc>
                <a:buClr>
                  <a:srgbClr val="FFFFFF"/>
                </a:buClr>
                <a:buSzPts val="2500"/>
                <a:buFont typeface="Arial"/>
                <a:buChar char="•"/>
              </a:pPr>
              <a:r>
                <a:rPr lang="en-US" sz="2500" dirty="0">
                  <a:solidFill>
                    <a:srgbClr val="FFFFFF"/>
                  </a:solidFill>
                  <a:latin typeface="Poppins Light"/>
                  <a:ea typeface="Poppins Light"/>
                  <a:cs typeface="Poppins Light"/>
                  <a:sym typeface="Poppins Light"/>
                </a:rPr>
                <a:t>To explore data to understand churn patterns</a:t>
              </a:r>
              <a:r>
                <a:rPr lang="en-US" sz="2500" dirty="0" smtClean="0">
                  <a:solidFill>
                    <a:srgbClr val="FFFFFF"/>
                  </a:solidFill>
                  <a:latin typeface="Poppins Light"/>
                  <a:ea typeface="Poppins Light"/>
                  <a:cs typeface="Poppins Light"/>
                  <a:sym typeface="Poppins Light"/>
                </a:rPr>
                <a:t>.</a:t>
              </a:r>
            </a:p>
            <a:p>
              <a:pPr marL="539750" lvl="1" indent="-269875">
                <a:lnSpc>
                  <a:spcPct val="140000"/>
                </a:lnSpc>
                <a:buClr>
                  <a:srgbClr val="FFFFFF"/>
                </a:buClr>
                <a:buSzPts val="2500"/>
                <a:buFont typeface="Arial"/>
                <a:buChar char="•"/>
              </a:pPr>
              <a:endParaRPr sz="2500" b="0" i="0" u="none" strike="noStrike" cap="none" dirty="0">
                <a:solidFill>
                  <a:srgbClr val="FFFFFF"/>
                </a:solidFill>
                <a:latin typeface="Poppins Light"/>
                <a:ea typeface="Poppins Light"/>
                <a:cs typeface="Poppins Light"/>
                <a:sym typeface="Poppins Light"/>
              </a:endParaRPr>
            </a:p>
            <a:p>
              <a:pPr marL="539750" lvl="1" indent="-269875">
                <a:lnSpc>
                  <a:spcPct val="140000"/>
                </a:lnSpc>
                <a:buClr>
                  <a:srgbClr val="FFFFFF"/>
                </a:buClr>
                <a:buSzPts val="2500"/>
                <a:buFont typeface="Arial"/>
                <a:buChar char="•"/>
              </a:pPr>
              <a:r>
                <a:rPr lang="en-US" sz="2500" dirty="0">
                  <a:solidFill>
                    <a:srgbClr val="FFFFFF"/>
                  </a:solidFill>
                  <a:latin typeface="Poppins Light"/>
                  <a:ea typeface="Poppins Light"/>
                  <a:cs typeface="Poppins Light"/>
                  <a:sym typeface="Poppins Light"/>
                </a:rPr>
                <a:t>To select relevant features for churn prediction</a:t>
              </a:r>
              <a:r>
                <a:rPr lang="en-US" sz="2500" dirty="0" smtClean="0">
                  <a:solidFill>
                    <a:srgbClr val="FFFFFF"/>
                  </a:solidFill>
                  <a:latin typeface="Poppins Light"/>
                  <a:ea typeface="Poppins Light"/>
                  <a:cs typeface="Poppins Light"/>
                  <a:sym typeface="Poppins Light"/>
                </a:rPr>
                <a:t>.</a:t>
              </a:r>
            </a:p>
            <a:p>
              <a:pPr marL="539750" lvl="1" indent="-269875">
                <a:lnSpc>
                  <a:spcPct val="140000"/>
                </a:lnSpc>
                <a:buClr>
                  <a:srgbClr val="FFFFFF"/>
                </a:buClr>
                <a:buSzPts val="2500"/>
                <a:buFont typeface="Arial"/>
                <a:buChar char="•"/>
              </a:pPr>
              <a:endParaRPr lang="en-GB" sz="2500" dirty="0" smtClean="0">
                <a:solidFill>
                  <a:srgbClr val="FFFFFF"/>
                </a:solidFill>
                <a:latin typeface="Poppins Light"/>
                <a:ea typeface="Poppins Light"/>
                <a:cs typeface="Poppins Light"/>
                <a:sym typeface="Poppins Light"/>
              </a:endParaRPr>
            </a:p>
            <a:p>
              <a:pPr marL="539750" lvl="1" indent="-269875">
                <a:lnSpc>
                  <a:spcPct val="140000"/>
                </a:lnSpc>
                <a:buClr>
                  <a:srgbClr val="FFFFFF"/>
                </a:buClr>
                <a:buSzPts val="2500"/>
                <a:buFont typeface="Arial"/>
                <a:buChar char="•"/>
              </a:pPr>
              <a:r>
                <a:rPr lang="en-GB" sz="2500" b="0" i="0" u="none" strike="noStrike" cap="none" dirty="0" smtClean="0">
                  <a:solidFill>
                    <a:srgbClr val="FFFFFF"/>
                  </a:solidFill>
                  <a:latin typeface="Poppins Light"/>
                  <a:ea typeface="Poppins Light"/>
                  <a:cs typeface="Poppins Light"/>
                  <a:sym typeface="Poppins Light"/>
                </a:rPr>
                <a:t> </a:t>
              </a:r>
              <a:r>
                <a:rPr lang="en-US" sz="2500" dirty="0">
                  <a:solidFill>
                    <a:srgbClr val="FFFFFF"/>
                  </a:solidFill>
                  <a:latin typeface="Poppins Light"/>
                  <a:ea typeface="Poppins Light"/>
                  <a:cs typeface="Poppins Light"/>
                  <a:sym typeface="Poppins Light"/>
                </a:rPr>
                <a:t>To develop and compare machine learning models</a:t>
              </a:r>
              <a:r>
                <a:rPr lang="en-US" sz="2500" dirty="0" smtClean="0">
                  <a:solidFill>
                    <a:srgbClr val="FFFFFF"/>
                  </a:solidFill>
                  <a:latin typeface="Poppins Light"/>
                  <a:ea typeface="Poppins Light"/>
                  <a:cs typeface="Poppins Light"/>
                  <a:sym typeface="Poppins Light"/>
                </a:rPr>
                <a:t>.</a:t>
              </a:r>
            </a:p>
            <a:p>
              <a:pPr marL="269875" lvl="1">
                <a:lnSpc>
                  <a:spcPct val="140000"/>
                </a:lnSpc>
                <a:buClr>
                  <a:srgbClr val="FFFFFF"/>
                </a:buClr>
                <a:buSzPts val="2500"/>
              </a:pPr>
              <a:endParaRPr lang="en-US" sz="2500" dirty="0" smtClean="0">
                <a:solidFill>
                  <a:srgbClr val="FFFFFF"/>
                </a:solidFill>
                <a:latin typeface="Poppins Light"/>
                <a:ea typeface="Poppins Light"/>
                <a:cs typeface="Poppins Light"/>
                <a:sym typeface="Poppins Light"/>
              </a:endParaRPr>
            </a:p>
            <a:p>
              <a:pPr marL="539750" lvl="1" indent="-269875">
                <a:lnSpc>
                  <a:spcPct val="140000"/>
                </a:lnSpc>
                <a:buClr>
                  <a:srgbClr val="FFFFFF"/>
                </a:buClr>
                <a:buSzPts val="2500"/>
                <a:buFont typeface="Arial"/>
                <a:buChar char="•"/>
              </a:pPr>
              <a:r>
                <a:rPr lang="en-US" sz="2500" dirty="0">
                  <a:solidFill>
                    <a:srgbClr val="FFFFFF"/>
                  </a:solidFill>
                  <a:latin typeface="Poppins Light"/>
                  <a:ea typeface="Poppins Light"/>
                  <a:cs typeface="Poppins Light"/>
                  <a:sym typeface="Poppins Light"/>
                </a:rPr>
                <a:t>To deploy the model for real-time churn </a:t>
              </a:r>
              <a:r>
                <a:rPr lang="en-US" sz="2500" dirty="0" smtClean="0">
                  <a:solidFill>
                    <a:srgbClr val="FFFFFF"/>
                  </a:solidFill>
                  <a:latin typeface="Poppins Light"/>
                  <a:ea typeface="Poppins Light"/>
                  <a:cs typeface="Poppins Light"/>
                  <a:sym typeface="Poppins Light"/>
                </a:rPr>
                <a:t>prediction.</a:t>
              </a:r>
            </a:p>
            <a:p>
              <a:pPr marL="539750" lvl="1" indent="-269875">
                <a:lnSpc>
                  <a:spcPct val="140000"/>
                </a:lnSpc>
                <a:buClr>
                  <a:srgbClr val="FFFFFF"/>
                </a:buClr>
                <a:buSzPts val="2500"/>
                <a:buFont typeface="Arial"/>
                <a:buChar char="•"/>
              </a:pPr>
              <a:endParaRPr lang="en-US" sz="2500" dirty="0" smtClean="0">
                <a:solidFill>
                  <a:srgbClr val="FFFFFF"/>
                </a:solidFill>
                <a:latin typeface="Poppins Light"/>
                <a:ea typeface="Poppins Light"/>
                <a:cs typeface="Poppins Light"/>
                <a:sym typeface="Poppins Light"/>
              </a:endParaRPr>
            </a:p>
            <a:p>
              <a:pPr marL="539750" lvl="1" indent="-269875">
                <a:lnSpc>
                  <a:spcPct val="140000"/>
                </a:lnSpc>
                <a:buClr>
                  <a:srgbClr val="FFFFFF"/>
                </a:buClr>
                <a:buSzPts val="2500"/>
                <a:buFont typeface="Arial"/>
                <a:buChar char="•"/>
              </a:pPr>
              <a:r>
                <a:rPr lang="en-US" sz="2500" dirty="0">
                  <a:solidFill>
                    <a:srgbClr val="FFFFFF"/>
                  </a:solidFill>
                  <a:latin typeface="Poppins Light"/>
                  <a:ea typeface="Poppins Light"/>
                  <a:cs typeface="Poppins Light"/>
                  <a:sym typeface="Poppins Light"/>
                </a:rPr>
                <a:t>To provide recommendations for improving retention strategies.</a:t>
              </a:r>
              <a:endParaRPr sz="2500" b="0" i="0" u="none" strike="noStrike" cap="none" dirty="0">
                <a:solidFill>
                  <a:srgbClr val="FFFFFF"/>
                </a:solidFill>
                <a:latin typeface="Poppins Light"/>
                <a:ea typeface="Poppins Light"/>
                <a:cs typeface="Poppins Light"/>
                <a:sym typeface="Poppins Light"/>
              </a:endParaRPr>
            </a:p>
          </p:txBody>
        </p:sp>
        <p:sp>
          <p:nvSpPr>
            <p:cNvPr id="209" name="Google Shape;209;g2b1add10150_10_18"/>
            <p:cNvSpPr txBox="1"/>
            <p:nvPr/>
          </p:nvSpPr>
          <p:spPr>
            <a:xfrm>
              <a:off x="0" y="0"/>
              <a:ext cx="19748100" cy="8863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sz="3600" dirty="0"/>
            </a:p>
          </p:txBody>
        </p:sp>
        <p:cxnSp>
          <p:nvCxnSpPr>
            <p:cNvPr id="210" name="Google Shape;210;g2b1add10150_10_18"/>
            <p:cNvCxnSpPr/>
            <p:nvPr/>
          </p:nvCxnSpPr>
          <p:spPr>
            <a:xfrm>
              <a:off x="-1" y="2103415"/>
              <a:ext cx="19748100" cy="0"/>
            </a:xfrm>
            <a:prstGeom prst="straightConnector1">
              <a:avLst/>
            </a:prstGeom>
            <a:noFill/>
            <a:ln w="25400" cap="rnd" cmpd="sng">
              <a:solidFill>
                <a:srgbClr val="10B5BF"/>
              </a:solidFill>
              <a:prstDash val="solid"/>
              <a:round/>
              <a:headEnd type="none" w="sm" len="sm"/>
              <a:tailEnd type="none" w="sm" len="sm"/>
            </a:ln>
          </p:spPr>
        </p:cxnSp>
      </p:grpSp>
      <p:sp>
        <p:nvSpPr>
          <p:cNvPr id="2" name="TextBox 1"/>
          <p:cNvSpPr txBox="1"/>
          <p:nvPr/>
        </p:nvSpPr>
        <p:spPr>
          <a:xfrm>
            <a:off x="1592111" y="1624349"/>
            <a:ext cx="10424160" cy="1015663"/>
          </a:xfrm>
          <a:prstGeom prst="rect">
            <a:avLst/>
          </a:prstGeom>
          <a:noFill/>
        </p:spPr>
        <p:txBody>
          <a:bodyPr wrap="square" rtlCol="0">
            <a:spAutoFit/>
          </a:bodyPr>
          <a:lstStyle/>
          <a:p>
            <a:r>
              <a:rPr lang="en-GB" sz="6000" dirty="0">
                <a:solidFill>
                  <a:schemeClr val="bg1"/>
                </a:solidFill>
                <a:latin typeface="Algerian" panose="04020705040A02060702" pitchFamily="82" charset="0"/>
              </a:rPr>
              <a:t>Objectives : </a:t>
            </a:r>
            <a:endParaRPr lang="en-IN" sz="6000" dirty="0">
              <a:solidFill>
                <a:schemeClr val="bg1"/>
              </a:solidFill>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tx1"/>
            </a:gs>
            <a:gs pos="83000">
              <a:schemeClr val="tx1"/>
            </a:gs>
            <a:gs pos="100000">
              <a:schemeClr val="tx1"/>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9381744" y="5230368"/>
            <a:ext cx="9345168" cy="2123658"/>
          </a:xfrm>
          <a:prstGeom prst="rect">
            <a:avLst/>
          </a:prstGeom>
          <a:noFill/>
        </p:spPr>
        <p:txBody>
          <a:bodyPr wrap="square" rtlCol="0">
            <a:spAutoFit/>
          </a:bodyPr>
          <a:lstStyle/>
          <a:p>
            <a:endParaRPr lang="en-GB" sz="4400" b="1" dirty="0" smtClean="0">
              <a:solidFill>
                <a:schemeClr val="bg1"/>
              </a:solidFill>
              <a:latin typeface="Arial Narrow" panose="020B0606020202030204" pitchFamily="34" charset="0"/>
            </a:endParaRPr>
          </a:p>
          <a:p>
            <a:endParaRPr lang="en-GB" sz="4400" b="1" dirty="0">
              <a:solidFill>
                <a:schemeClr val="bg1"/>
              </a:solidFill>
              <a:latin typeface="Arial Narrow" panose="020B0606020202030204" pitchFamily="34" charset="0"/>
            </a:endParaRPr>
          </a:p>
          <a:p>
            <a:endParaRPr lang="en-GB" sz="4400" b="1" dirty="0" smtClean="0">
              <a:solidFill>
                <a:schemeClr val="bg1"/>
              </a:solidFill>
              <a:latin typeface="Arial Narrow" panose="020B0606020202030204" pitchFamily="34" charset="0"/>
            </a:endParaRPr>
          </a:p>
        </p:txBody>
      </p:sp>
      <p:sp>
        <p:nvSpPr>
          <p:cNvPr id="6" name="TextBox 5"/>
          <p:cNvSpPr txBox="1"/>
          <p:nvPr/>
        </p:nvSpPr>
        <p:spPr>
          <a:xfrm>
            <a:off x="877078" y="877077"/>
            <a:ext cx="8266922" cy="923330"/>
          </a:xfrm>
          <a:prstGeom prst="rect">
            <a:avLst/>
          </a:prstGeom>
          <a:noFill/>
        </p:spPr>
        <p:txBody>
          <a:bodyPr wrap="square" rtlCol="0">
            <a:spAutoFit/>
          </a:bodyPr>
          <a:lstStyle/>
          <a:p>
            <a:r>
              <a:rPr lang="en-GB" sz="5400" dirty="0">
                <a:solidFill>
                  <a:schemeClr val="bg1"/>
                </a:solidFill>
                <a:latin typeface="Algerian" panose="04020705040A02060702" pitchFamily="82" charset="0"/>
              </a:rPr>
              <a:t>Data Source :</a:t>
            </a:r>
            <a:endParaRPr lang="en-IN" sz="5400" dirty="0">
              <a:solidFill>
                <a:schemeClr val="bg1"/>
              </a:solidFill>
              <a:latin typeface="Algerian" panose="04020705040A02060702" pitchFamily="82" charset="0"/>
            </a:endParaRPr>
          </a:p>
        </p:txBody>
      </p:sp>
      <p:sp>
        <p:nvSpPr>
          <p:cNvPr id="7" name="TextBox 6"/>
          <p:cNvSpPr txBox="1"/>
          <p:nvPr/>
        </p:nvSpPr>
        <p:spPr>
          <a:xfrm>
            <a:off x="2651760" y="1993392"/>
            <a:ext cx="14319504" cy="1077218"/>
          </a:xfrm>
          <a:prstGeom prst="rect">
            <a:avLst/>
          </a:prstGeom>
          <a:noFill/>
        </p:spPr>
        <p:txBody>
          <a:bodyPr wrap="square" rtlCol="0">
            <a:spAutoFit/>
          </a:bodyPr>
          <a:lstStyle/>
          <a:p>
            <a:endParaRPr lang="en-GB" sz="3200" b="1" dirty="0">
              <a:solidFill>
                <a:schemeClr val="bg1"/>
              </a:solidFill>
            </a:endParaRPr>
          </a:p>
          <a:p>
            <a:endParaRPr lang="en-IN" sz="3200" dirty="0">
              <a:solidFill>
                <a:schemeClr val="bg1"/>
              </a:solidFill>
            </a:endParaRPr>
          </a:p>
        </p:txBody>
      </p:sp>
      <p:sp>
        <p:nvSpPr>
          <p:cNvPr id="8" name="TextBox 7"/>
          <p:cNvSpPr txBox="1"/>
          <p:nvPr/>
        </p:nvSpPr>
        <p:spPr>
          <a:xfrm>
            <a:off x="2651760" y="2442329"/>
            <a:ext cx="13203936" cy="6740307"/>
          </a:xfrm>
          <a:prstGeom prst="rect">
            <a:avLst/>
          </a:prstGeom>
          <a:noFill/>
        </p:spPr>
        <p:txBody>
          <a:bodyPr wrap="square" rtlCol="0">
            <a:spAutoFit/>
          </a:bodyPr>
          <a:lstStyle/>
          <a:p>
            <a:r>
              <a:rPr lang="en-GB" sz="3600" b="1" dirty="0">
                <a:solidFill>
                  <a:schemeClr val="bg1"/>
                </a:solidFill>
              </a:rPr>
              <a:t>The Data is Collected from the website on </a:t>
            </a:r>
            <a:r>
              <a:rPr lang="en-GB" sz="3600" b="1" dirty="0" err="1" smtClean="0">
                <a:solidFill>
                  <a:schemeClr val="bg1"/>
                </a:solidFill>
              </a:rPr>
              <a:t>Kaggle</a:t>
            </a:r>
            <a:r>
              <a:rPr lang="en-GB" sz="3600" b="1" dirty="0" smtClean="0">
                <a:solidFill>
                  <a:schemeClr val="bg1"/>
                </a:solidFill>
              </a:rPr>
              <a:t> Platform</a:t>
            </a:r>
            <a:r>
              <a:rPr lang="en-GB" sz="3600" b="1" dirty="0">
                <a:solidFill>
                  <a:schemeClr val="bg1"/>
                </a:solidFill>
              </a:rPr>
              <a:t>. The data is consisted of </a:t>
            </a:r>
            <a:r>
              <a:rPr lang="en-GB" sz="3600" b="1" dirty="0" smtClean="0">
                <a:solidFill>
                  <a:schemeClr val="bg1"/>
                </a:solidFill>
              </a:rPr>
              <a:t>21 </a:t>
            </a:r>
            <a:r>
              <a:rPr lang="en-GB" sz="3600" b="1" dirty="0">
                <a:solidFill>
                  <a:schemeClr val="bg1"/>
                </a:solidFill>
              </a:rPr>
              <a:t>columns with </a:t>
            </a:r>
            <a:r>
              <a:rPr lang="en-GB" sz="3600" b="1" dirty="0" smtClean="0">
                <a:solidFill>
                  <a:schemeClr val="bg1"/>
                </a:solidFill>
              </a:rPr>
              <a:t>7,043 </a:t>
            </a:r>
            <a:r>
              <a:rPr lang="en-GB" sz="3600" b="1" dirty="0">
                <a:solidFill>
                  <a:schemeClr val="bg1"/>
                </a:solidFill>
              </a:rPr>
              <a:t>number of rows. </a:t>
            </a:r>
            <a:r>
              <a:rPr lang="en-GB" sz="3600" b="1" dirty="0" smtClean="0">
                <a:solidFill>
                  <a:schemeClr val="bg1"/>
                </a:solidFill>
              </a:rPr>
              <a:t>In </a:t>
            </a:r>
            <a:r>
              <a:rPr lang="en-GB" sz="3600" b="1" dirty="0" smtClean="0">
                <a:solidFill>
                  <a:schemeClr val="bg1"/>
                </a:solidFill>
              </a:rPr>
              <a:t>.</a:t>
            </a:r>
            <a:r>
              <a:rPr lang="en-GB" sz="3600" b="1" dirty="0" err="1" smtClean="0">
                <a:solidFill>
                  <a:schemeClr val="bg1"/>
                </a:solidFill>
              </a:rPr>
              <a:t>csv</a:t>
            </a:r>
            <a:r>
              <a:rPr lang="en-GB" sz="3600" b="1" dirty="0" smtClean="0">
                <a:solidFill>
                  <a:schemeClr val="bg1"/>
                </a:solidFill>
              </a:rPr>
              <a:t> file.</a:t>
            </a:r>
            <a:endParaRPr lang="en-GB" sz="3600" b="1" dirty="0" smtClean="0">
              <a:solidFill>
                <a:schemeClr val="bg1"/>
              </a:solidFill>
            </a:endParaRPr>
          </a:p>
          <a:p>
            <a:endParaRPr lang="en-GB" sz="3600" b="1" dirty="0" smtClean="0">
              <a:solidFill>
                <a:schemeClr val="bg1"/>
              </a:solidFill>
            </a:endParaRPr>
          </a:p>
          <a:p>
            <a:r>
              <a:rPr lang="en-GB" sz="3600" dirty="0" smtClean="0">
                <a:solidFill>
                  <a:schemeClr val="bg1"/>
                </a:solidFill>
              </a:rPr>
              <a:t>The variable Churn which is the target variable which notifies whether a particular customer is churned or not. </a:t>
            </a:r>
          </a:p>
          <a:p>
            <a:r>
              <a:rPr lang="en-GB" sz="3600" dirty="0" smtClean="0">
                <a:solidFill>
                  <a:schemeClr val="bg1"/>
                </a:solidFill>
              </a:rPr>
              <a:t>We will develop ML models to predict  the customer will churn or not on the basis of the target variable churn.</a:t>
            </a:r>
          </a:p>
          <a:p>
            <a:endParaRPr lang="en-GB" sz="3600" dirty="0" smtClean="0">
              <a:solidFill>
                <a:schemeClr val="bg1"/>
              </a:solidFill>
            </a:endParaRPr>
          </a:p>
          <a:p>
            <a:r>
              <a:rPr lang="en-GB" sz="3600" dirty="0" smtClean="0">
                <a:solidFill>
                  <a:schemeClr val="bg1"/>
                </a:solidFill>
              </a:rPr>
              <a:t>LINK OF DATASET :</a:t>
            </a:r>
            <a:br>
              <a:rPr lang="en-GB" sz="3600" dirty="0" smtClean="0">
                <a:solidFill>
                  <a:schemeClr val="bg1"/>
                </a:solidFill>
              </a:rPr>
            </a:br>
            <a:r>
              <a:rPr lang="en-GB" sz="3600" dirty="0" smtClean="0">
                <a:solidFill>
                  <a:schemeClr val="bg1"/>
                </a:solidFill>
              </a:rPr>
              <a:t>  </a:t>
            </a:r>
          </a:p>
          <a:p>
            <a:endParaRPr lang="en-IN" sz="3600" dirty="0">
              <a:solidFill>
                <a:schemeClr val="bg1"/>
              </a:solidFill>
            </a:endParaRPr>
          </a:p>
        </p:txBody>
      </p:sp>
      <p:sp>
        <p:nvSpPr>
          <p:cNvPr id="9" name="Rectangle 8"/>
          <p:cNvSpPr/>
          <p:nvPr/>
        </p:nvSpPr>
        <p:spPr>
          <a:xfrm>
            <a:off x="2499360" y="8270240"/>
            <a:ext cx="13228320" cy="5892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800" dirty="0"/>
              <a:t>https://www.kaggle.com/datasets/blastchar/telco-customer-churn?select=WA_Fn-UseC_-Telco-Customer-Churn.csv</a:t>
            </a:r>
          </a:p>
        </p:txBody>
      </p:sp>
    </p:spTree>
    <p:extLst>
      <p:ext uri="{BB962C8B-B14F-4D97-AF65-F5344CB8AC3E}">
        <p14:creationId xmlns:p14="http://schemas.microsoft.com/office/powerpoint/2010/main" val="1965717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38"/>
        <p:cNvGrpSpPr/>
        <p:nvPr/>
      </p:nvGrpSpPr>
      <p:grpSpPr>
        <a:xfrm>
          <a:off x="0" y="0"/>
          <a:ext cx="0" cy="0"/>
          <a:chOff x="0" y="0"/>
          <a:chExt cx="0" cy="0"/>
        </a:xfrm>
      </p:grpSpPr>
      <p:sp>
        <p:nvSpPr>
          <p:cNvPr id="140" name="Google Shape;140;p5"/>
          <p:cNvSpPr txBox="1"/>
          <p:nvPr/>
        </p:nvSpPr>
        <p:spPr>
          <a:xfrm>
            <a:off x="1028413" y="1118123"/>
            <a:ext cx="15536230" cy="997196"/>
          </a:xfrm>
          <a:prstGeom prst="rect">
            <a:avLst/>
          </a:prstGeom>
          <a:noFill/>
          <a:ln>
            <a:noFill/>
          </a:ln>
        </p:spPr>
        <p:txBody>
          <a:bodyPr spcFirstLastPara="1" wrap="square" lIns="0" tIns="0" rIns="0" bIns="0" anchor="t" anchorCtr="0">
            <a:spAutoFit/>
          </a:bodyPr>
          <a:lstStyle/>
          <a:p>
            <a:pPr lvl="0">
              <a:lnSpc>
                <a:spcPct val="120000"/>
              </a:lnSpc>
            </a:pPr>
            <a:r>
              <a:rPr lang="en-GB" sz="5400" dirty="0" smtClean="0">
                <a:solidFill>
                  <a:schemeClr val="bg1"/>
                </a:solidFill>
                <a:latin typeface="Algerian" panose="04020705040A02060702" pitchFamily="82" charset="0"/>
              </a:rPr>
              <a:t>Methodology</a:t>
            </a:r>
            <a:r>
              <a:rPr lang="en-GB" sz="5400" b="1" dirty="0" smtClean="0">
                <a:solidFill>
                  <a:schemeClr val="bg1"/>
                </a:solidFill>
                <a:latin typeface="Algerian" panose="04020705040A02060702" pitchFamily="82" charset="0"/>
              </a:rPr>
              <a:t> : </a:t>
            </a:r>
            <a:endParaRPr sz="5400" b="1" dirty="0">
              <a:solidFill>
                <a:schemeClr val="bg1"/>
              </a:solidFill>
              <a:latin typeface="Algerian" panose="04020705040A02060702" pitchFamily="82" charset="0"/>
            </a:endParaRPr>
          </a:p>
        </p:txBody>
      </p:sp>
      <p:sp>
        <p:nvSpPr>
          <p:cNvPr id="3" name="Rectangle 2"/>
          <p:cNvSpPr/>
          <p:nvPr/>
        </p:nvSpPr>
        <p:spPr>
          <a:xfrm>
            <a:off x="3312603" y="3311804"/>
            <a:ext cx="3950208" cy="2304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6" name="Rectangle 5"/>
          <p:cNvSpPr/>
          <p:nvPr/>
        </p:nvSpPr>
        <p:spPr>
          <a:xfrm>
            <a:off x="4220516" y="6557933"/>
            <a:ext cx="3950208" cy="2304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7" name="Rectangle 6"/>
          <p:cNvSpPr/>
          <p:nvPr/>
        </p:nvSpPr>
        <p:spPr>
          <a:xfrm>
            <a:off x="9136092" y="6505941"/>
            <a:ext cx="3950208" cy="2304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8" name="Rectangle 7"/>
          <p:cNvSpPr/>
          <p:nvPr/>
        </p:nvSpPr>
        <p:spPr>
          <a:xfrm>
            <a:off x="8219882" y="3326885"/>
            <a:ext cx="3950208" cy="2304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9" name="Rectangle 8"/>
          <p:cNvSpPr/>
          <p:nvPr/>
        </p:nvSpPr>
        <p:spPr>
          <a:xfrm>
            <a:off x="13156405" y="3291840"/>
            <a:ext cx="3950208" cy="2304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4" name="TextBox 3"/>
          <p:cNvSpPr txBox="1"/>
          <p:nvPr/>
        </p:nvSpPr>
        <p:spPr>
          <a:xfrm>
            <a:off x="3960204" y="3819442"/>
            <a:ext cx="2706624" cy="1323439"/>
          </a:xfrm>
          <a:prstGeom prst="rect">
            <a:avLst/>
          </a:prstGeom>
          <a:noFill/>
        </p:spPr>
        <p:txBody>
          <a:bodyPr wrap="square" rtlCol="0">
            <a:spAutoFit/>
          </a:bodyPr>
          <a:lstStyle/>
          <a:p>
            <a:r>
              <a:rPr lang="en-GB" sz="4000" dirty="0" smtClean="0"/>
              <a:t>    Data Collection</a:t>
            </a:r>
            <a:endParaRPr lang="en-IN" sz="4000" dirty="0"/>
          </a:p>
        </p:txBody>
      </p:sp>
      <p:sp>
        <p:nvSpPr>
          <p:cNvPr id="5" name="TextBox 4"/>
          <p:cNvSpPr txBox="1"/>
          <p:nvPr/>
        </p:nvSpPr>
        <p:spPr>
          <a:xfrm>
            <a:off x="8638982" y="3878864"/>
            <a:ext cx="3182112" cy="1200329"/>
          </a:xfrm>
          <a:prstGeom prst="rect">
            <a:avLst/>
          </a:prstGeom>
          <a:noFill/>
        </p:spPr>
        <p:txBody>
          <a:bodyPr wrap="square" rtlCol="0">
            <a:spAutoFit/>
          </a:bodyPr>
          <a:lstStyle/>
          <a:p>
            <a:r>
              <a:rPr lang="en-GB" sz="3600" dirty="0" smtClean="0"/>
              <a:t>   Data Pre-  processing</a:t>
            </a:r>
            <a:endParaRPr lang="en-IN" sz="3600" dirty="0"/>
          </a:p>
        </p:txBody>
      </p:sp>
      <p:sp>
        <p:nvSpPr>
          <p:cNvPr id="10" name="TextBox 9"/>
          <p:cNvSpPr txBox="1"/>
          <p:nvPr/>
        </p:nvSpPr>
        <p:spPr>
          <a:xfrm>
            <a:off x="13912883" y="3819442"/>
            <a:ext cx="2651760" cy="1200329"/>
          </a:xfrm>
          <a:prstGeom prst="rect">
            <a:avLst/>
          </a:prstGeom>
          <a:noFill/>
        </p:spPr>
        <p:txBody>
          <a:bodyPr wrap="square" rtlCol="0">
            <a:spAutoFit/>
          </a:bodyPr>
          <a:lstStyle/>
          <a:p>
            <a:r>
              <a:rPr lang="en-GB" sz="3600" dirty="0" smtClean="0"/>
              <a:t>    Data Exploration</a:t>
            </a:r>
            <a:endParaRPr lang="en-IN" sz="3600" dirty="0"/>
          </a:p>
        </p:txBody>
      </p:sp>
      <p:sp>
        <p:nvSpPr>
          <p:cNvPr id="11" name="TextBox 10"/>
          <p:cNvSpPr txBox="1"/>
          <p:nvPr/>
        </p:nvSpPr>
        <p:spPr>
          <a:xfrm>
            <a:off x="4875839" y="7440157"/>
            <a:ext cx="2907792" cy="707886"/>
          </a:xfrm>
          <a:prstGeom prst="rect">
            <a:avLst/>
          </a:prstGeom>
          <a:noFill/>
        </p:spPr>
        <p:txBody>
          <a:bodyPr wrap="square" rtlCol="0">
            <a:spAutoFit/>
          </a:bodyPr>
          <a:lstStyle/>
          <a:p>
            <a:r>
              <a:rPr lang="en-GB" sz="4000" dirty="0" smtClean="0"/>
              <a:t>Modelling</a:t>
            </a:r>
            <a:endParaRPr lang="en-IN" sz="4000" dirty="0"/>
          </a:p>
        </p:txBody>
      </p:sp>
      <p:sp>
        <p:nvSpPr>
          <p:cNvPr id="12" name="TextBox 11"/>
          <p:cNvSpPr txBox="1"/>
          <p:nvPr/>
        </p:nvSpPr>
        <p:spPr>
          <a:xfrm>
            <a:off x="9739595" y="7376147"/>
            <a:ext cx="2743200" cy="707886"/>
          </a:xfrm>
          <a:prstGeom prst="rect">
            <a:avLst/>
          </a:prstGeom>
          <a:noFill/>
        </p:spPr>
        <p:txBody>
          <a:bodyPr wrap="square" rtlCol="0">
            <a:spAutoFit/>
          </a:bodyPr>
          <a:lstStyle/>
          <a:p>
            <a:r>
              <a:rPr lang="en-GB" sz="4000" dirty="0" smtClean="0"/>
              <a:t>Evaluation</a:t>
            </a:r>
            <a:endParaRPr lang="en-IN" sz="4000" dirty="0"/>
          </a:p>
        </p:txBody>
      </p:sp>
      <p:sp>
        <p:nvSpPr>
          <p:cNvPr id="13" name="Right Arrow 12"/>
          <p:cNvSpPr/>
          <p:nvPr/>
        </p:nvSpPr>
        <p:spPr>
          <a:xfrm>
            <a:off x="7262810" y="4209304"/>
            <a:ext cx="957072" cy="60350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6" name="Right Arrow 15"/>
          <p:cNvSpPr/>
          <p:nvPr/>
        </p:nvSpPr>
        <p:spPr>
          <a:xfrm>
            <a:off x="12199333" y="4142231"/>
            <a:ext cx="957072" cy="60350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7" name="Right Arrow 16"/>
          <p:cNvSpPr/>
          <p:nvPr/>
        </p:nvSpPr>
        <p:spPr>
          <a:xfrm>
            <a:off x="8190352" y="7376147"/>
            <a:ext cx="957072" cy="60350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cxnSp>
        <p:nvCxnSpPr>
          <p:cNvPr id="18" name="Straight Connector 17"/>
          <p:cNvCxnSpPr>
            <a:stCxn id="9" idx="2"/>
          </p:cNvCxnSpPr>
          <p:nvPr/>
        </p:nvCxnSpPr>
        <p:spPr>
          <a:xfrm>
            <a:off x="15131509" y="5596128"/>
            <a:ext cx="0" cy="530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195620" y="6048931"/>
            <a:ext cx="8903600" cy="59261"/>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p:cNvCxnSpPr>
            <a:endCxn id="6" idx="0"/>
          </p:cNvCxnSpPr>
          <p:nvPr/>
        </p:nvCxnSpPr>
        <p:spPr>
          <a:xfrm>
            <a:off x="6195620" y="6048931"/>
            <a:ext cx="0" cy="50900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000"/>
                                        <p:tgtEl>
                                          <p:spTgt spid="14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53"/>
        <p:cNvGrpSpPr/>
        <p:nvPr/>
      </p:nvGrpSpPr>
      <p:grpSpPr>
        <a:xfrm>
          <a:off x="0" y="0"/>
          <a:ext cx="0" cy="0"/>
          <a:chOff x="0" y="0"/>
          <a:chExt cx="0" cy="0"/>
        </a:xfrm>
      </p:grpSpPr>
      <p:sp>
        <p:nvSpPr>
          <p:cNvPr id="2" name="TextBox 1"/>
          <p:cNvSpPr txBox="1"/>
          <p:nvPr/>
        </p:nvSpPr>
        <p:spPr>
          <a:xfrm>
            <a:off x="2453564" y="285791"/>
            <a:ext cx="12342434" cy="1107996"/>
          </a:xfrm>
          <a:prstGeom prst="rect">
            <a:avLst/>
          </a:prstGeom>
          <a:noFill/>
        </p:spPr>
        <p:txBody>
          <a:bodyPr wrap="square" rtlCol="0">
            <a:spAutoFit/>
          </a:bodyPr>
          <a:lstStyle/>
          <a:p>
            <a:pPr algn="ctr"/>
            <a:r>
              <a:rPr lang="en-GB" sz="6600" dirty="0" smtClean="0">
                <a:solidFill>
                  <a:schemeClr val="bg1"/>
                </a:solidFill>
                <a:latin typeface="Algerian" panose="04020705040A02060702" pitchFamily="82" charset="0"/>
              </a:rPr>
              <a:t>EDA :</a:t>
            </a:r>
            <a:endParaRPr lang="en-GB" sz="6600" dirty="0">
              <a:solidFill>
                <a:schemeClr val="bg1"/>
              </a:solidFill>
              <a:latin typeface="Algerian" panose="04020705040A02060702" pitchFamily="82" charset="0"/>
            </a:endParaRPr>
          </a:p>
        </p:txBody>
      </p:sp>
      <p:sp>
        <p:nvSpPr>
          <p:cNvPr id="5" name="TextBox 4"/>
          <p:cNvSpPr txBox="1"/>
          <p:nvPr/>
        </p:nvSpPr>
        <p:spPr>
          <a:xfrm>
            <a:off x="8868621" y="2148718"/>
            <a:ext cx="7213600" cy="2554545"/>
          </a:xfrm>
          <a:prstGeom prst="rect">
            <a:avLst/>
          </a:prstGeom>
          <a:noFill/>
        </p:spPr>
        <p:txBody>
          <a:bodyPr wrap="square" rtlCol="0">
            <a:spAutoFit/>
          </a:bodyPr>
          <a:lstStyle/>
          <a:p>
            <a:pPr algn="just"/>
            <a:r>
              <a:rPr lang="en-GB" sz="3200" dirty="0">
                <a:solidFill>
                  <a:schemeClr val="bg1"/>
                </a:solidFill>
              </a:rPr>
              <a:t>The  plot shows the distribution of tenure (the length of time a customer has been with the company) for all customers. It helps in understanding the distribution of customer loyalty.</a:t>
            </a:r>
            <a:endParaRPr lang="en-IN" sz="3200" dirty="0">
              <a:solidFill>
                <a:schemeClr val="bg1"/>
              </a:solidFill>
            </a:endParaRPr>
          </a:p>
        </p:txBody>
      </p:sp>
      <p:pic>
        <p:nvPicPr>
          <p:cNvPr id="6" name="Picture 5"/>
          <p:cNvPicPr>
            <a:picLocks noChangeAspect="1"/>
          </p:cNvPicPr>
          <p:nvPr/>
        </p:nvPicPr>
        <p:blipFill>
          <a:blip r:embed="rId3"/>
          <a:stretch>
            <a:fillRect/>
          </a:stretch>
        </p:blipFill>
        <p:spPr>
          <a:xfrm>
            <a:off x="10403840" y="5504504"/>
            <a:ext cx="5925257" cy="4599615"/>
          </a:xfrm>
          <a:prstGeom prst="rect">
            <a:avLst/>
          </a:prstGeom>
        </p:spPr>
      </p:pic>
      <p:sp>
        <p:nvSpPr>
          <p:cNvPr id="7" name="TextBox 6"/>
          <p:cNvSpPr txBox="1"/>
          <p:nvPr/>
        </p:nvSpPr>
        <p:spPr>
          <a:xfrm>
            <a:off x="943820" y="7468155"/>
            <a:ext cx="8301780" cy="1569660"/>
          </a:xfrm>
          <a:prstGeom prst="rect">
            <a:avLst/>
          </a:prstGeom>
          <a:noFill/>
        </p:spPr>
        <p:txBody>
          <a:bodyPr wrap="square" rtlCol="0">
            <a:spAutoFit/>
          </a:bodyPr>
          <a:lstStyle/>
          <a:p>
            <a:r>
              <a:rPr lang="en-GB" sz="3200" dirty="0">
                <a:solidFill>
                  <a:schemeClr val="bg1"/>
                </a:solidFill>
              </a:rPr>
              <a:t>This Graph shows that </a:t>
            </a:r>
            <a:r>
              <a:rPr lang="en-GB" sz="3200" dirty="0" smtClean="0">
                <a:solidFill>
                  <a:schemeClr val="bg1"/>
                </a:solidFill>
              </a:rPr>
              <a:t>the  Distribution of </a:t>
            </a:r>
            <a:r>
              <a:rPr lang="en-GB" sz="3200" dirty="0">
                <a:solidFill>
                  <a:schemeClr val="bg1"/>
                </a:solidFill>
              </a:rPr>
              <a:t>churned and non-churned </a:t>
            </a:r>
            <a:r>
              <a:rPr lang="en-GB" sz="3200" b="1" dirty="0">
                <a:solidFill>
                  <a:schemeClr val="bg1"/>
                </a:solidFill>
              </a:rPr>
              <a:t>customers based on their contract type</a:t>
            </a:r>
            <a:r>
              <a:rPr lang="en-GB" sz="3200" dirty="0">
                <a:solidFill>
                  <a:schemeClr val="bg1"/>
                </a:solidFill>
              </a:rPr>
              <a:t>.</a:t>
            </a:r>
            <a:endParaRPr lang="en-IN" sz="3200" dirty="0">
              <a:solidFill>
                <a:schemeClr val="bg1"/>
              </a:solidFill>
            </a:endParaRPr>
          </a:p>
        </p:txBody>
      </p:sp>
      <p:cxnSp>
        <p:nvCxnSpPr>
          <p:cNvPr id="12" name="Straight Connector 11"/>
          <p:cNvCxnSpPr/>
          <p:nvPr/>
        </p:nvCxnSpPr>
        <p:spPr>
          <a:xfrm flipH="1">
            <a:off x="7884160" y="1519853"/>
            <a:ext cx="4550" cy="4278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492717" y="5583180"/>
            <a:ext cx="0" cy="4442262"/>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168" y="1534583"/>
            <a:ext cx="55245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160" y="345440"/>
            <a:ext cx="6177280" cy="4328160"/>
          </a:xfrm>
          <a:prstGeom prst="rect">
            <a:avLst/>
          </a:prstGeom>
        </p:spPr>
      </p:pic>
      <p:sp>
        <p:nvSpPr>
          <p:cNvPr id="5" name="TextBox 4"/>
          <p:cNvSpPr txBox="1"/>
          <p:nvPr/>
        </p:nvSpPr>
        <p:spPr>
          <a:xfrm>
            <a:off x="6725920" y="345440"/>
            <a:ext cx="10789920" cy="4524315"/>
          </a:xfrm>
          <a:prstGeom prst="rect">
            <a:avLst/>
          </a:prstGeom>
          <a:solidFill>
            <a:schemeClr val="tx1"/>
          </a:solidFill>
        </p:spPr>
        <p:txBody>
          <a:bodyPr wrap="square" rtlCol="0">
            <a:spAutoFit/>
          </a:bodyPr>
          <a:lstStyle/>
          <a:p>
            <a:pPr marL="285750" indent="-285750" algn="just">
              <a:buFont typeface="Arial" panose="020B0604020202020204" pitchFamily="34" charset="0"/>
              <a:buChar char="•"/>
            </a:pPr>
            <a:r>
              <a:rPr lang="en-GB" dirty="0">
                <a:solidFill>
                  <a:schemeClr val="bg1"/>
                </a:solidFill>
              </a:rPr>
              <a:t> </a:t>
            </a:r>
            <a:r>
              <a:rPr lang="en-GB" sz="3200" dirty="0">
                <a:solidFill>
                  <a:schemeClr val="bg1"/>
                </a:solidFill>
              </a:rPr>
              <a:t>Monthly Charges Distribution:</a:t>
            </a:r>
          </a:p>
          <a:p>
            <a:pPr algn="just"/>
            <a:endParaRPr lang="en-GB" sz="3200" dirty="0">
              <a:solidFill>
                <a:schemeClr val="bg1"/>
              </a:solidFill>
            </a:endParaRPr>
          </a:p>
          <a:p>
            <a:pPr algn="just"/>
            <a:r>
              <a:rPr lang="en-GB" sz="3200" dirty="0">
                <a:solidFill>
                  <a:schemeClr val="bg1"/>
                </a:solidFill>
              </a:rPr>
              <a:t>- The histogram shows the distribution of monthly charges among </a:t>
            </a:r>
            <a:r>
              <a:rPr lang="en-GB" sz="3200" dirty="0" smtClean="0">
                <a:solidFill>
                  <a:schemeClr val="bg1"/>
                </a:solidFill>
              </a:rPr>
              <a:t>  customers</a:t>
            </a:r>
            <a:r>
              <a:rPr lang="en-GB" sz="3200" dirty="0">
                <a:solidFill>
                  <a:schemeClr val="bg1"/>
                </a:solidFill>
              </a:rPr>
              <a:t>.</a:t>
            </a:r>
          </a:p>
          <a:p>
            <a:pPr algn="just"/>
            <a:r>
              <a:rPr lang="en-GB" sz="3200" dirty="0">
                <a:solidFill>
                  <a:schemeClr val="bg1"/>
                </a:solidFill>
              </a:rPr>
              <a:t>- The height of each bar indicates how many customers fall into each range of monthly charges.</a:t>
            </a:r>
          </a:p>
          <a:p>
            <a:pPr algn="just"/>
            <a:r>
              <a:rPr lang="en-GB" sz="3200" dirty="0">
                <a:solidFill>
                  <a:schemeClr val="bg1"/>
                </a:solidFill>
              </a:rPr>
              <a:t>- The kde (kernel density estimation) curve overlaid on the histogram provides a smoothed estimate of the distribution of monthly charges.</a:t>
            </a:r>
            <a:endParaRPr lang="en-IN" sz="3200" dirty="0">
              <a:solidFill>
                <a:schemeClr val="bg1"/>
              </a:solidFill>
            </a:endParaRPr>
          </a:p>
        </p:txBody>
      </p:sp>
      <p:pic>
        <p:nvPicPr>
          <p:cNvPr id="7" name="Picture 6"/>
          <p:cNvPicPr>
            <a:picLocks noChangeAspect="1"/>
          </p:cNvPicPr>
          <p:nvPr/>
        </p:nvPicPr>
        <p:blipFill>
          <a:blip r:embed="rId3"/>
          <a:stretch>
            <a:fillRect/>
          </a:stretch>
        </p:blipFill>
        <p:spPr>
          <a:xfrm>
            <a:off x="10096300" y="4958080"/>
            <a:ext cx="7724339" cy="5181600"/>
          </a:xfrm>
          <a:prstGeom prst="rect">
            <a:avLst/>
          </a:prstGeom>
        </p:spPr>
      </p:pic>
      <p:sp>
        <p:nvSpPr>
          <p:cNvPr id="8" name="TextBox 7"/>
          <p:cNvSpPr txBox="1"/>
          <p:nvPr/>
        </p:nvSpPr>
        <p:spPr>
          <a:xfrm>
            <a:off x="1085751" y="6604000"/>
            <a:ext cx="7233920" cy="1569660"/>
          </a:xfrm>
          <a:prstGeom prst="rect">
            <a:avLst/>
          </a:prstGeom>
          <a:noFill/>
        </p:spPr>
        <p:txBody>
          <a:bodyPr wrap="square" rtlCol="0">
            <a:spAutoFit/>
          </a:bodyPr>
          <a:lstStyle/>
          <a:p>
            <a:pPr algn="just"/>
            <a:r>
              <a:rPr lang="en-GB" sz="3200" dirty="0" smtClean="0">
                <a:solidFill>
                  <a:schemeClr val="bg1"/>
                </a:solidFill>
              </a:rPr>
              <a:t>The </a:t>
            </a:r>
            <a:r>
              <a:rPr lang="en-GB" sz="3200" dirty="0">
                <a:solidFill>
                  <a:schemeClr val="bg1"/>
                </a:solidFill>
              </a:rPr>
              <a:t>height of each bar indicates how many customers fall into each range of total charges</a:t>
            </a:r>
            <a:r>
              <a:rPr lang="en-GB" sz="3200" dirty="0"/>
              <a:t>.</a:t>
            </a:r>
            <a:endParaRPr lang="en-IN" sz="3200" dirty="0"/>
          </a:p>
        </p:txBody>
      </p:sp>
      <p:cxnSp>
        <p:nvCxnSpPr>
          <p:cNvPr id="13" name="Straight Connector 12"/>
          <p:cNvCxnSpPr/>
          <p:nvPr/>
        </p:nvCxnSpPr>
        <p:spPr>
          <a:xfrm>
            <a:off x="6543040" y="345440"/>
            <a:ext cx="0" cy="461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28480" y="5049520"/>
            <a:ext cx="0" cy="4998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14"/>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0408" y="342742"/>
            <a:ext cx="5938151" cy="4655978"/>
          </a:xfrm>
          <a:prstGeom prst="rect">
            <a:avLst/>
          </a:prstGeom>
        </p:spPr>
      </p:pic>
      <p:sp>
        <p:nvSpPr>
          <p:cNvPr id="4" name="TextBox 3"/>
          <p:cNvSpPr txBox="1"/>
          <p:nvPr/>
        </p:nvSpPr>
        <p:spPr>
          <a:xfrm>
            <a:off x="320409" y="6162705"/>
            <a:ext cx="8270240" cy="1384995"/>
          </a:xfrm>
          <a:prstGeom prst="rect">
            <a:avLst/>
          </a:prstGeom>
          <a:noFill/>
        </p:spPr>
        <p:txBody>
          <a:bodyPr wrap="square" rtlCol="0">
            <a:spAutoFit/>
          </a:bodyPr>
          <a:lstStyle/>
          <a:p>
            <a:pPr algn="just"/>
            <a:r>
              <a:rPr lang="en-GB" sz="2800" dirty="0">
                <a:solidFill>
                  <a:schemeClr val="bg1"/>
                </a:solidFill>
              </a:rPr>
              <a:t>This plot shows that the </a:t>
            </a:r>
            <a:r>
              <a:rPr lang="en-GB" sz="2800" b="1" dirty="0">
                <a:solidFill>
                  <a:schemeClr val="bg1"/>
                </a:solidFill>
              </a:rPr>
              <a:t>presence or absence of online backup services</a:t>
            </a:r>
            <a:r>
              <a:rPr lang="en-GB" sz="2800" dirty="0">
                <a:solidFill>
                  <a:schemeClr val="bg1"/>
                </a:solidFill>
              </a:rPr>
              <a:t> related to Churn among telecommunication customers.</a:t>
            </a:r>
            <a:endParaRPr lang="en-IN" sz="2800" dirty="0">
              <a:solidFill>
                <a:schemeClr val="bg1"/>
              </a:solidFill>
            </a:endParaRPr>
          </a:p>
        </p:txBody>
      </p:sp>
      <p:cxnSp>
        <p:nvCxnSpPr>
          <p:cNvPr id="8" name="Straight Connector 7"/>
          <p:cNvCxnSpPr/>
          <p:nvPr/>
        </p:nvCxnSpPr>
        <p:spPr>
          <a:xfrm>
            <a:off x="6669761" y="342742"/>
            <a:ext cx="40640" cy="4277674"/>
          </a:xfrm>
          <a:prstGeom prst="lin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14354" y="513078"/>
            <a:ext cx="7249" cy="4485642"/>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8971280" y="5418515"/>
            <a:ext cx="4891" cy="3731016"/>
          </a:xfrm>
          <a:prstGeom prst="line">
            <a:avLst/>
          </a:prstGeom>
          <a:ln/>
        </p:spPr>
        <p:style>
          <a:lnRef idx="3">
            <a:schemeClr val="accent1"/>
          </a:lnRef>
          <a:fillRef idx="0">
            <a:schemeClr val="accent1"/>
          </a:fillRef>
          <a:effectRef idx="2">
            <a:schemeClr val="accent1"/>
          </a:effectRef>
          <a:fontRef idx="minor">
            <a:schemeClr val="tx1"/>
          </a:fontRef>
        </p:style>
      </p:cxnSp>
      <p:pic>
        <p:nvPicPr>
          <p:cNvPr id="24" name="Picture 23"/>
          <p:cNvPicPr>
            <a:picLocks noChangeAspect="1"/>
          </p:cNvPicPr>
          <p:nvPr/>
        </p:nvPicPr>
        <p:blipFill>
          <a:blip r:embed="rId4"/>
          <a:stretch>
            <a:fillRect/>
          </a:stretch>
        </p:blipFill>
        <p:spPr>
          <a:xfrm>
            <a:off x="7832801" y="354643"/>
            <a:ext cx="6167679" cy="4818538"/>
          </a:xfrm>
          <a:prstGeom prst="rect">
            <a:avLst/>
          </a:prstGeom>
        </p:spPr>
      </p:pic>
      <p:sp>
        <p:nvSpPr>
          <p:cNvPr id="25" name="TextBox 24"/>
          <p:cNvSpPr txBox="1"/>
          <p:nvPr/>
        </p:nvSpPr>
        <p:spPr>
          <a:xfrm>
            <a:off x="9550400" y="5944325"/>
            <a:ext cx="8026400" cy="1569660"/>
          </a:xfrm>
          <a:prstGeom prst="rect">
            <a:avLst/>
          </a:prstGeom>
          <a:noFill/>
        </p:spPr>
        <p:txBody>
          <a:bodyPr wrap="square" rtlCol="0">
            <a:spAutoFit/>
          </a:bodyPr>
          <a:lstStyle/>
          <a:p>
            <a:pPr algn="just"/>
            <a:r>
              <a:rPr lang="en-GB" sz="3200" dirty="0">
                <a:solidFill>
                  <a:schemeClr val="bg1"/>
                </a:solidFill>
              </a:rPr>
              <a:t> These  plot Shows that </a:t>
            </a:r>
            <a:r>
              <a:rPr lang="en-GB" sz="3200" dirty="0" smtClean="0">
                <a:solidFill>
                  <a:schemeClr val="bg1"/>
                </a:solidFill>
              </a:rPr>
              <a:t> Customers </a:t>
            </a:r>
            <a:r>
              <a:rPr lang="en-GB" sz="3200" dirty="0" smtClean="0">
                <a:solidFill>
                  <a:schemeClr val="bg1"/>
                </a:solidFill>
              </a:rPr>
              <a:t>with </a:t>
            </a:r>
            <a:r>
              <a:rPr lang="en-GB" sz="3200" dirty="0" err="1" smtClean="0">
                <a:solidFill>
                  <a:schemeClr val="bg1"/>
                </a:solidFill>
              </a:rPr>
              <a:t>fiber</a:t>
            </a:r>
            <a:r>
              <a:rPr lang="en-GB" sz="3200" dirty="0" smtClean="0">
                <a:solidFill>
                  <a:schemeClr val="bg1"/>
                </a:solidFill>
              </a:rPr>
              <a:t> optic are </a:t>
            </a:r>
            <a:r>
              <a:rPr lang="en-GB" sz="3200" dirty="0">
                <a:solidFill>
                  <a:schemeClr val="bg1"/>
                </a:solidFill>
              </a:rPr>
              <a:t>more likely to </a:t>
            </a:r>
            <a:r>
              <a:rPr lang="en-GB" sz="3200" dirty="0" smtClean="0">
                <a:solidFill>
                  <a:schemeClr val="bg1"/>
                </a:solidFill>
              </a:rPr>
              <a:t>churn compared </a:t>
            </a:r>
            <a:r>
              <a:rPr lang="en-GB" sz="3200" dirty="0">
                <a:solidFill>
                  <a:schemeClr val="bg1"/>
                </a:solidFill>
              </a:rPr>
              <a:t>to those </a:t>
            </a:r>
            <a:r>
              <a:rPr lang="en-GB" sz="3200" dirty="0" smtClean="0">
                <a:solidFill>
                  <a:schemeClr val="bg1"/>
                </a:solidFill>
              </a:rPr>
              <a:t>DSL.</a:t>
            </a:r>
            <a:endParaRPr lang="en-IN" sz="3200" dirty="0">
              <a:solidFill>
                <a:schemeClr val="bg1"/>
              </a:solidFill>
            </a:endParaRPr>
          </a:p>
        </p:txBody>
      </p:sp>
    </p:spTree>
    <p:extLst>
      <p:ext uri="{BB962C8B-B14F-4D97-AF65-F5344CB8AC3E}">
        <p14:creationId xmlns:p14="http://schemas.microsoft.com/office/powerpoint/2010/main" val="2107313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487</TotalTime>
  <Words>521</Words>
  <Application>Microsoft Office PowerPoint</Application>
  <PresentationFormat>Custom</PresentationFormat>
  <Paragraphs>54</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Poppins Medium</vt:lpstr>
      <vt:lpstr>Poppins</vt:lpstr>
      <vt:lpstr>Calibri</vt:lpstr>
      <vt:lpstr>Arial Narrow</vt:lpstr>
      <vt:lpstr>Algerian</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54</cp:revision>
  <dcterms:created xsi:type="dcterms:W3CDTF">2006-08-16T00:00:00Z</dcterms:created>
  <dcterms:modified xsi:type="dcterms:W3CDTF">2024-02-20T03:55:16Z</dcterms:modified>
</cp:coreProperties>
</file>