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742950"/>
            <a:ext cx="8174971" cy="3467148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MS-SQL</a:t>
            </a:r>
            <a:r>
              <a:rPr lang="en-US" sz="2400" dirty="0"/>
              <a:t> (Basic to Advance Concepts)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75CB7-59F0-4771-3AA9-CD2E68D6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93" y="2187583"/>
            <a:ext cx="1021168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777" y="63181"/>
            <a:ext cx="4550979" cy="58853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Introduction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90B4-8324-F644-00D9-34E05C7498EF}"/>
              </a:ext>
            </a:extLst>
          </p:cNvPr>
          <p:cNvSpPr txBox="1">
            <a:spLocks/>
          </p:cNvSpPr>
          <p:nvPr/>
        </p:nvSpPr>
        <p:spPr>
          <a:xfrm>
            <a:off x="1395357" y="212741"/>
            <a:ext cx="2114056" cy="649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MS-SQL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51415A8-AB4E-6BBD-AB34-31DFB2799EF3}"/>
              </a:ext>
            </a:extLst>
          </p:cNvPr>
          <p:cNvSpPr txBox="1">
            <a:spLocks/>
          </p:cNvSpPr>
          <p:nvPr/>
        </p:nvSpPr>
        <p:spPr>
          <a:xfrm>
            <a:off x="3742775" y="707074"/>
            <a:ext cx="5341403" cy="1966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Brief History of SQL </a:t>
            </a:r>
          </a:p>
          <a:p>
            <a:r>
              <a:rPr lang="en-US" sz="1800" dirty="0"/>
              <a:t>Types of Data</a:t>
            </a:r>
          </a:p>
          <a:p>
            <a:r>
              <a:rPr lang="en-US" sz="1800" dirty="0"/>
              <a:t>Relational Database</a:t>
            </a:r>
          </a:p>
          <a:p>
            <a:r>
              <a:rPr lang="en-US" sz="1800" dirty="0"/>
              <a:t>Normalization</a:t>
            </a:r>
          </a:p>
          <a:p>
            <a:r>
              <a:rPr lang="en-US" sz="1800" dirty="0"/>
              <a:t>Types of SQL Statements</a:t>
            </a:r>
          </a:p>
          <a:p>
            <a:pPr marL="457200" lvl="1" indent="0">
              <a:buFont typeface="Arial"/>
              <a:buNone/>
            </a:pPr>
            <a:r>
              <a:rPr lang="en-US" sz="1400" dirty="0"/>
              <a:t>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4950ADB-0F9C-9C70-2315-5B00D81FFC8B}"/>
              </a:ext>
            </a:extLst>
          </p:cNvPr>
          <p:cNvSpPr txBox="1">
            <a:spLocks/>
          </p:cNvSpPr>
          <p:nvPr/>
        </p:nvSpPr>
        <p:spPr>
          <a:xfrm>
            <a:off x="818453" y="3303738"/>
            <a:ext cx="7138095" cy="1799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pPr marL="457200" lvl="1" indent="0">
              <a:buFont typeface="Arial"/>
              <a:buNone/>
            </a:pPr>
            <a:r>
              <a:rPr lang="en-US" sz="1400" dirty="0"/>
              <a:t>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F3F341-1C16-A88D-D5AC-0B5AD2E9CF81}"/>
              </a:ext>
            </a:extLst>
          </p:cNvPr>
          <p:cNvCxnSpPr>
            <a:cxnSpLocks/>
          </p:cNvCxnSpPr>
          <p:nvPr/>
        </p:nvCxnSpPr>
        <p:spPr>
          <a:xfrm>
            <a:off x="33242" y="2782888"/>
            <a:ext cx="10733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4FA3E1A-45A2-5426-1983-B848B3C84107}"/>
              </a:ext>
            </a:extLst>
          </p:cNvPr>
          <p:cNvSpPr/>
          <p:nvPr/>
        </p:nvSpPr>
        <p:spPr>
          <a:xfrm>
            <a:off x="3742775" y="678591"/>
            <a:ext cx="2850776" cy="312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ED6C0-19A0-4460-04CF-085C663A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78" y="212741"/>
            <a:ext cx="830652" cy="830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7ACDD7-9DEB-F4D9-A64E-339151C9A2AE}"/>
              </a:ext>
            </a:extLst>
          </p:cNvPr>
          <p:cNvSpPr txBox="1"/>
          <p:nvPr/>
        </p:nvSpPr>
        <p:spPr>
          <a:xfrm>
            <a:off x="650876" y="2964526"/>
            <a:ext cx="72022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Microsoft SQL Server is a Relational Database Management System (RDBMS) developed by Microsoft. It is a highly scalable product that can be run on anything from a single laptop, to a network of high-powered cloud servers, and anything in between  </a:t>
            </a:r>
          </a:p>
          <a:p>
            <a:endParaRPr lang="en-US" dirty="0"/>
          </a:p>
          <a:p>
            <a:r>
              <a:rPr lang="en-US" dirty="0"/>
              <a:t>MS SQL Server comes in five editions: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Enterprise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Standard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Developer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Express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382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777" y="63181"/>
            <a:ext cx="4550979" cy="58853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Introduction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90B4-8324-F644-00D9-34E05C7498EF}"/>
              </a:ext>
            </a:extLst>
          </p:cNvPr>
          <p:cNvSpPr txBox="1">
            <a:spLocks/>
          </p:cNvSpPr>
          <p:nvPr/>
        </p:nvSpPr>
        <p:spPr>
          <a:xfrm>
            <a:off x="1395357" y="212741"/>
            <a:ext cx="2114056" cy="649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MS-SQL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51415A8-AB4E-6BBD-AB34-31DFB2799EF3}"/>
              </a:ext>
            </a:extLst>
          </p:cNvPr>
          <p:cNvSpPr txBox="1">
            <a:spLocks/>
          </p:cNvSpPr>
          <p:nvPr/>
        </p:nvSpPr>
        <p:spPr>
          <a:xfrm>
            <a:off x="3742775" y="707074"/>
            <a:ext cx="5341403" cy="1966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Brief History of SQL </a:t>
            </a:r>
          </a:p>
          <a:p>
            <a:r>
              <a:rPr lang="en-US" sz="1800" dirty="0"/>
              <a:t>Types of Data</a:t>
            </a:r>
          </a:p>
          <a:p>
            <a:r>
              <a:rPr lang="en-US" sz="1800" dirty="0"/>
              <a:t>Relational Database</a:t>
            </a:r>
          </a:p>
          <a:p>
            <a:r>
              <a:rPr lang="en-US" sz="1800" dirty="0"/>
              <a:t>Normalization</a:t>
            </a:r>
          </a:p>
          <a:p>
            <a:r>
              <a:rPr lang="en-US" sz="1800" dirty="0"/>
              <a:t>Types of SQL Statements</a:t>
            </a:r>
          </a:p>
          <a:p>
            <a:pPr marL="457200" lvl="1" indent="0">
              <a:buFont typeface="Arial"/>
              <a:buNone/>
            </a:pPr>
            <a:r>
              <a:rPr lang="en-US" sz="1400" dirty="0"/>
              <a:t>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F3F341-1C16-A88D-D5AC-0B5AD2E9CF81}"/>
              </a:ext>
            </a:extLst>
          </p:cNvPr>
          <p:cNvCxnSpPr>
            <a:cxnSpLocks/>
          </p:cNvCxnSpPr>
          <p:nvPr/>
        </p:nvCxnSpPr>
        <p:spPr>
          <a:xfrm>
            <a:off x="33242" y="2782888"/>
            <a:ext cx="10733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4FA3E1A-45A2-5426-1983-B848B3C84107}"/>
              </a:ext>
            </a:extLst>
          </p:cNvPr>
          <p:cNvSpPr/>
          <p:nvPr/>
        </p:nvSpPr>
        <p:spPr>
          <a:xfrm>
            <a:off x="3742775" y="1028523"/>
            <a:ext cx="2850776" cy="312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ED6C0-19A0-4460-04CF-085C663A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78" y="212741"/>
            <a:ext cx="830652" cy="830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7ACDD7-9DEB-F4D9-A64E-339151C9A2AE}"/>
              </a:ext>
            </a:extLst>
          </p:cNvPr>
          <p:cNvSpPr txBox="1"/>
          <p:nvPr/>
        </p:nvSpPr>
        <p:spPr>
          <a:xfrm>
            <a:off x="118695" y="2919182"/>
            <a:ext cx="852001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Structured Data -</a:t>
            </a:r>
            <a:br>
              <a:rPr lang="en-US" dirty="0"/>
            </a:br>
            <a:r>
              <a:rPr lang="en-US" dirty="0"/>
              <a:t>	</a:t>
            </a:r>
            <a:r>
              <a:rPr lang="en-US" sz="1600" dirty="0"/>
              <a:t>Data that is the easiest to search and organize, because it is usually contained in rows and 	columns and its elements can be mapped into fixed pre-defined fields, is known as structured 	data.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Unstructured Data -</a:t>
            </a:r>
            <a:br>
              <a:rPr lang="en-US" sz="1600" dirty="0"/>
            </a:br>
            <a:r>
              <a:rPr lang="en-US" sz="1600" dirty="0"/>
              <a:t>	A much bigger percentage of all the data is our world is unstructured data. Unstructured data 	is information that either does not organize in a pre-defined manner or not have a pre-defined 	data model. Unstructured information is a set of text-heavy but may contain data such as 	numbers, dates, and facts as well. Videos, audio, and binary data files might not have a 	specific structure. 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Semi-structured</a:t>
            </a:r>
            <a:r>
              <a:rPr lang="en-US" sz="1600" dirty="0"/>
              <a:t> Data -</a:t>
            </a:r>
          </a:p>
          <a:p>
            <a:r>
              <a:rPr lang="en-US" sz="1600" dirty="0"/>
              <a:t>	Semi-structured data is information that doesn’t consist of Structured data (relational         	database) but still has some structure to it.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8921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777" y="63181"/>
            <a:ext cx="4550979" cy="58853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Introduction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90B4-8324-F644-00D9-34E05C7498EF}"/>
              </a:ext>
            </a:extLst>
          </p:cNvPr>
          <p:cNvSpPr txBox="1">
            <a:spLocks/>
          </p:cNvSpPr>
          <p:nvPr/>
        </p:nvSpPr>
        <p:spPr>
          <a:xfrm>
            <a:off x="1395357" y="212741"/>
            <a:ext cx="2114056" cy="649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MS-SQL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51415A8-AB4E-6BBD-AB34-31DFB2799EF3}"/>
              </a:ext>
            </a:extLst>
          </p:cNvPr>
          <p:cNvSpPr txBox="1">
            <a:spLocks/>
          </p:cNvSpPr>
          <p:nvPr/>
        </p:nvSpPr>
        <p:spPr>
          <a:xfrm>
            <a:off x="3742775" y="707074"/>
            <a:ext cx="5341403" cy="1966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Brief History of SQL </a:t>
            </a:r>
          </a:p>
          <a:p>
            <a:r>
              <a:rPr lang="en-US" sz="1800" dirty="0"/>
              <a:t>Types of Data</a:t>
            </a:r>
          </a:p>
          <a:p>
            <a:r>
              <a:rPr lang="en-US" sz="1800" dirty="0"/>
              <a:t>Relational Database</a:t>
            </a:r>
          </a:p>
          <a:p>
            <a:r>
              <a:rPr lang="en-US" sz="1800" dirty="0"/>
              <a:t>Normalization</a:t>
            </a:r>
          </a:p>
          <a:p>
            <a:r>
              <a:rPr lang="en-US" sz="1800" dirty="0"/>
              <a:t>Types of SQL Statements</a:t>
            </a:r>
          </a:p>
          <a:p>
            <a:pPr marL="457200" lvl="1" indent="0">
              <a:buFont typeface="Arial"/>
              <a:buNone/>
            </a:pPr>
            <a:r>
              <a:rPr lang="en-US" sz="1400" dirty="0"/>
              <a:t>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F3F341-1C16-A88D-D5AC-0B5AD2E9CF81}"/>
              </a:ext>
            </a:extLst>
          </p:cNvPr>
          <p:cNvCxnSpPr>
            <a:cxnSpLocks/>
          </p:cNvCxnSpPr>
          <p:nvPr/>
        </p:nvCxnSpPr>
        <p:spPr>
          <a:xfrm>
            <a:off x="33242" y="2782888"/>
            <a:ext cx="10733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4FA3E1A-45A2-5426-1983-B848B3C84107}"/>
              </a:ext>
            </a:extLst>
          </p:cNvPr>
          <p:cNvSpPr/>
          <p:nvPr/>
        </p:nvSpPr>
        <p:spPr>
          <a:xfrm>
            <a:off x="3742775" y="1349127"/>
            <a:ext cx="2850776" cy="312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ED6C0-19A0-4460-04CF-085C663A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78" y="212741"/>
            <a:ext cx="830652" cy="830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5278EF-8D6E-DC60-39D8-A8998BFCC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16" y="4704022"/>
            <a:ext cx="4904064" cy="1397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17E8D7-8E00-8AF0-D642-FF0547904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39" y="3146163"/>
            <a:ext cx="3257550" cy="92392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8B83F4-00F7-D393-7BF0-223E11136866}"/>
              </a:ext>
            </a:extLst>
          </p:cNvPr>
          <p:cNvSpPr/>
          <p:nvPr/>
        </p:nvSpPr>
        <p:spPr>
          <a:xfrm>
            <a:off x="214939" y="2824985"/>
            <a:ext cx="994730" cy="2790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Primary Key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B056AA-6197-2A59-AB19-409BE10B94D5}"/>
              </a:ext>
            </a:extLst>
          </p:cNvPr>
          <p:cNvSpPr/>
          <p:nvPr/>
        </p:nvSpPr>
        <p:spPr>
          <a:xfrm>
            <a:off x="2268376" y="4391001"/>
            <a:ext cx="994730" cy="2790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Primary Key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236EC7-317D-15A3-6FE2-264D4CFF23AF}"/>
              </a:ext>
            </a:extLst>
          </p:cNvPr>
          <p:cNvSpPr/>
          <p:nvPr/>
        </p:nvSpPr>
        <p:spPr>
          <a:xfrm>
            <a:off x="5101270" y="4381097"/>
            <a:ext cx="994730" cy="2790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Foreign Key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0E0A51-1E3E-BA60-E42B-B80120EBC93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209669" y="2964526"/>
            <a:ext cx="3819531" cy="1556112"/>
          </a:xfrm>
          <a:prstGeom prst="bentConnector3">
            <a:avLst>
              <a:gd name="adj1" fmla="val 75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38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777" y="63181"/>
            <a:ext cx="4550979" cy="58853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Introduction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90B4-8324-F644-00D9-34E05C7498EF}"/>
              </a:ext>
            </a:extLst>
          </p:cNvPr>
          <p:cNvSpPr txBox="1">
            <a:spLocks/>
          </p:cNvSpPr>
          <p:nvPr/>
        </p:nvSpPr>
        <p:spPr>
          <a:xfrm>
            <a:off x="1395357" y="212741"/>
            <a:ext cx="2114056" cy="649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MS-SQL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51415A8-AB4E-6BBD-AB34-31DFB2799EF3}"/>
              </a:ext>
            </a:extLst>
          </p:cNvPr>
          <p:cNvSpPr txBox="1">
            <a:spLocks/>
          </p:cNvSpPr>
          <p:nvPr/>
        </p:nvSpPr>
        <p:spPr>
          <a:xfrm>
            <a:off x="3742775" y="707074"/>
            <a:ext cx="5341403" cy="1966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Brief History of SQL </a:t>
            </a:r>
          </a:p>
          <a:p>
            <a:r>
              <a:rPr lang="en-US" sz="1800" dirty="0"/>
              <a:t>Types of Data</a:t>
            </a:r>
          </a:p>
          <a:p>
            <a:r>
              <a:rPr lang="en-US" sz="1800" dirty="0"/>
              <a:t>Relational Database</a:t>
            </a:r>
          </a:p>
          <a:p>
            <a:r>
              <a:rPr lang="en-US" sz="1800" dirty="0"/>
              <a:t>Normalization</a:t>
            </a:r>
          </a:p>
          <a:p>
            <a:r>
              <a:rPr lang="en-US" sz="1800" dirty="0"/>
              <a:t>Types of SQL Statements</a:t>
            </a:r>
          </a:p>
          <a:p>
            <a:pPr marL="457200" lvl="1" indent="0">
              <a:buFont typeface="Arial"/>
              <a:buNone/>
            </a:pPr>
            <a:r>
              <a:rPr lang="en-US" sz="1400" dirty="0"/>
              <a:t>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F3F341-1C16-A88D-D5AC-0B5AD2E9CF81}"/>
              </a:ext>
            </a:extLst>
          </p:cNvPr>
          <p:cNvCxnSpPr>
            <a:cxnSpLocks/>
          </p:cNvCxnSpPr>
          <p:nvPr/>
        </p:nvCxnSpPr>
        <p:spPr>
          <a:xfrm>
            <a:off x="33242" y="2782888"/>
            <a:ext cx="10733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4FA3E1A-45A2-5426-1983-B848B3C84107}"/>
              </a:ext>
            </a:extLst>
          </p:cNvPr>
          <p:cNvSpPr/>
          <p:nvPr/>
        </p:nvSpPr>
        <p:spPr>
          <a:xfrm>
            <a:off x="3742775" y="1665977"/>
            <a:ext cx="2850776" cy="312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ED6C0-19A0-4460-04CF-085C663A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78" y="212741"/>
            <a:ext cx="830652" cy="830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7ACDD7-9DEB-F4D9-A64E-339151C9A2AE}"/>
              </a:ext>
            </a:extLst>
          </p:cNvPr>
          <p:cNvSpPr txBox="1"/>
          <p:nvPr/>
        </p:nvSpPr>
        <p:spPr>
          <a:xfrm>
            <a:off x="118695" y="2919182"/>
            <a:ext cx="819472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Normalization is a database design technique that reduces data redundancy and eliminates undesirable characteristics like Insertion, Update and Deletion Anomalies.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1NF (First Normal Form)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Each table cell should contain a single value.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Each record needs to be unique.</a:t>
            </a:r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2NF (Second Normal Form)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Rule 1- Be in 1NF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Rule 2- Single Column Primary Key that does not functionally dependent on any subset of candidate key relation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3NF (Third Normal Form)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Rule 1- Be in 2NF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Rule 2- Has no transitive functional dependencies</a:t>
            </a:r>
          </a:p>
          <a:p>
            <a:r>
              <a:rPr lang="en-US" sz="1600" dirty="0"/>
              <a:t>     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12823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388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Parallax</vt:lpstr>
      <vt:lpstr>MS-SQL (Basic to Advance Concepts)</vt:lpstr>
      <vt:lpstr>Introduction</vt:lpstr>
      <vt:lpstr>Introduction</vt:lpstr>
      <vt:lpstr>Introduction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2021-12-18T13:18:52Z</dcterms:created>
  <dcterms:modified xsi:type="dcterms:W3CDTF">2023-03-25T01:53:12Z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