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78" r:id="rId4"/>
    <p:sldId id="261" r:id="rId5"/>
    <p:sldId id="294" r:id="rId6"/>
    <p:sldId id="262" r:id="rId7"/>
    <p:sldId id="276" r:id="rId8"/>
    <p:sldId id="283" r:id="rId9"/>
    <p:sldId id="288" r:id="rId10"/>
    <p:sldId id="289" r:id="rId11"/>
    <p:sldId id="277" r:id="rId12"/>
    <p:sldId id="284" r:id="rId13"/>
    <p:sldId id="292" r:id="rId14"/>
    <p:sldId id="293" r:id="rId15"/>
    <p:sldId id="291" r:id="rId16"/>
    <p:sldId id="287" r:id="rId17"/>
    <p:sldId id="259" r:id="rId18"/>
    <p:sldId id="270" r:id="rId19"/>
    <p:sldId id="25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C2704D6-DDDA-41C1-B5BE-8E140D63364F}" type="datetimeFigureOut">
              <a:rPr lang="en-US" smtClean="0"/>
              <a:t>6/10/2025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80E88F-BA1E-496D-A266-232108DEA527}" type="slidenum">
              <a:rPr lang="en-US" smtClean="0"/>
              <a:t>‹#›</a:t>
            </a:fld>
            <a:endParaRPr lang="en-US"/>
          </a:p>
        </p:txBody>
      </p:sp>
    </p:spTree>
    <p:extLst>
      <p:ext uri="{BB962C8B-B14F-4D97-AF65-F5344CB8AC3E}">
        <p14:creationId xmlns:p14="http://schemas.microsoft.com/office/powerpoint/2010/main" val="593926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2704D6-DDDA-41C1-B5BE-8E140D63364F}" type="datetimeFigureOut">
              <a:rPr lang="en-US" smtClean="0"/>
              <a:t>6/10/2025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80E88F-BA1E-496D-A266-232108DEA527}" type="slidenum">
              <a:rPr lang="en-US" smtClean="0"/>
              <a:t>‹#›</a:t>
            </a:fld>
            <a:endParaRPr lang="en-US"/>
          </a:p>
        </p:txBody>
      </p:sp>
    </p:spTree>
    <p:extLst>
      <p:ext uri="{BB962C8B-B14F-4D97-AF65-F5344CB8AC3E}">
        <p14:creationId xmlns:p14="http://schemas.microsoft.com/office/powerpoint/2010/main" val="914607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2704D6-DDDA-41C1-B5BE-8E140D63364F}" type="datetimeFigureOut">
              <a:rPr lang="en-US" smtClean="0"/>
              <a:t>6/10/2025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80E88F-BA1E-496D-A266-232108DEA527}"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936379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2704D6-DDDA-41C1-B5BE-8E140D63364F}" type="datetimeFigureOut">
              <a:rPr lang="en-US" smtClean="0"/>
              <a:t>6/10/2025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80E88F-BA1E-496D-A266-232108DEA527}" type="slidenum">
              <a:rPr lang="en-US" smtClean="0"/>
              <a:t>‹#›</a:t>
            </a:fld>
            <a:endParaRPr lang="en-US"/>
          </a:p>
        </p:txBody>
      </p:sp>
    </p:spTree>
    <p:extLst>
      <p:ext uri="{BB962C8B-B14F-4D97-AF65-F5344CB8AC3E}">
        <p14:creationId xmlns:p14="http://schemas.microsoft.com/office/powerpoint/2010/main" val="32177762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2704D6-DDDA-41C1-B5BE-8E140D63364F}" type="datetimeFigureOut">
              <a:rPr lang="en-US" smtClean="0"/>
              <a:t>6/10/2025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80E88F-BA1E-496D-A266-232108DEA52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675930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2704D6-DDDA-41C1-B5BE-8E140D63364F}" type="datetimeFigureOut">
              <a:rPr lang="en-US" smtClean="0"/>
              <a:t>6/10/2025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80E88F-BA1E-496D-A266-232108DEA527}" type="slidenum">
              <a:rPr lang="en-US" smtClean="0"/>
              <a:t>‹#›</a:t>
            </a:fld>
            <a:endParaRPr lang="en-US"/>
          </a:p>
        </p:txBody>
      </p:sp>
    </p:spTree>
    <p:extLst>
      <p:ext uri="{BB962C8B-B14F-4D97-AF65-F5344CB8AC3E}">
        <p14:creationId xmlns:p14="http://schemas.microsoft.com/office/powerpoint/2010/main" val="2257427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2704D6-DDDA-41C1-B5BE-8E140D63364F}" type="datetimeFigureOut">
              <a:rPr lang="en-US" smtClean="0"/>
              <a:t>6/10/2025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80E88F-BA1E-496D-A266-232108DEA527}" type="slidenum">
              <a:rPr lang="en-US" smtClean="0"/>
              <a:t>‹#›</a:t>
            </a:fld>
            <a:endParaRPr lang="en-US"/>
          </a:p>
        </p:txBody>
      </p:sp>
    </p:spTree>
    <p:extLst>
      <p:ext uri="{BB962C8B-B14F-4D97-AF65-F5344CB8AC3E}">
        <p14:creationId xmlns:p14="http://schemas.microsoft.com/office/powerpoint/2010/main" val="37525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2704D6-DDDA-41C1-B5BE-8E140D63364F}" type="datetimeFigureOut">
              <a:rPr lang="en-US" smtClean="0"/>
              <a:t>6/10/2025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80E88F-BA1E-496D-A266-232108DEA527}" type="slidenum">
              <a:rPr lang="en-US" smtClean="0"/>
              <a:t>‹#›</a:t>
            </a:fld>
            <a:endParaRPr lang="en-US"/>
          </a:p>
        </p:txBody>
      </p:sp>
    </p:spTree>
    <p:extLst>
      <p:ext uri="{BB962C8B-B14F-4D97-AF65-F5344CB8AC3E}">
        <p14:creationId xmlns:p14="http://schemas.microsoft.com/office/powerpoint/2010/main" val="2407332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2704D6-DDDA-41C1-B5BE-8E140D63364F}" type="datetimeFigureOut">
              <a:rPr lang="en-US" smtClean="0"/>
              <a:t>6/10/2025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80E88F-BA1E-496D-A266-232108DEA527}" type="slidenum">
              <a:rPr lang="en-US" smtClean="0"/>
              <a:t>‹#›</a:t>
            </a:fld>
            <a:endParaRPr lang="en-US"/>
          </a:p>
        </p:txBody>
      </p:sp>
    </p:spTree>
    <p:extLst>
      <p:ext uri="{BB962C8B-B14F-4D97-AF65-F5344CB8AC3E}">
        <p14:creationId xmlns:p14="http://schemas.microsoft.com/office/powerpoint/2010/main" val="2080948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2704D6-DDDA-41C1-B5BE-8E140D63364F}" type="datetimeFigureOut">
              <a:rPr lang="en-US" smtClean="0"/>
              <a:t>6/10/2025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80E88F-BA1E-496D-A266-232108DEA527}" type="slidenum">
              <a:rPr lang="en-US" smtClean="0"/>
              <a:t>‹#›</a:t>
            </a:fld>
            <a:endParaRPr lang="en-US"/>
          </a:p>
        </p:txBody>
      </p:sp>
    </p:spTree>
    <p:extLst>
      <p:ext uri="{BB962C8B-B14F-4D97-AF65-F5344CB8AC3E}">
        <p14:creationId xmlns:p14="http://schemas.microsoft.com/office/powerpoint/2010/main" val="3433337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C2704D6-DDDA-41C1-B5BE-8E140D63364F}" type="datetimeFigureOut">
              <a:rPr lang="en-US" smtClean="0"/>
              <a:t>6/10/2025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80E88F-BA1E-496D-A266-232108DEA527}" type="slidenum">
              <a:rPr lang="en-US" smtClean="0"/>
              <a:t>‹#›</a:t>
            </a:fld>
            <a:endParaRPr lang="en-US"/>
          </a:p>
        </p:txBody>
      </p:sp>
    </p:spTree>
    <p:extLst>
      <p:ext uri="{BB962C8B-B14F-4D97-AF65-F5344CB8AC3E}">
        <p14:creationId xmlns:p14="http://schemas.microsoft.com/office/powerpoint/2010/main" val="3231244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C2704D6-DDDA-41C1-B5BE-8E140D63364F}" type="datetimeFigureOut">
              <a:rPr lang="en-US" smtClean="0"/>
              <a:t>6/10/2025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80E88F-BA1E-496D-A266-232108DEA527}" type="slidenum">
              <a:rPr lang="en-US" smtClean="0"/>
              <a:t>‹#›</a:t>
            </a:fld>
            <a:endParaRPr lang="en-US"/>
          </a:p>
        </p:txBody>
      </p:sp>
    </p:spTree>
    <p:extLst>
      <p:ext uri="{BB962C8B-B14F-4D97-AF65-F5344CB8AC3E}">
        <p14:creationId xmlns:p14="http://schemas.microsoft.com/office/powerpoint/2010/main" val="3481971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C2704D6-DDDA-41C1-B5BE-8E140D63364F}" type="datetimeFigureOut">
              <a:rPr lang="en-US" smtClean="0"/>
              <a:t>6/10/2025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80E88F-BA1E-496D-A266-232108DEA527}" type="slidenum">
              <a:rPr lang="en-US" smtClean="0"/>
              <a:t>‹#›</a:t>
            </a:fld>
            <a:endParaRPr lang="en-US"/>
          </a:p>
        </p:txBody>
      </p:sp>
    </p:spTree>
    <p:extLst>
      <p:ext uri="{BB962C8B-B14F-4D97-AF65-F5344CB8AC3E}">
        <p14:creationId xmlns:p14="http://schemas.microsoft.com/office/powerpoint/2010/main" val="2733208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2704D6-DDDA-41C1-B5BE-8E140D63364F}" type="datetimeFigureOut">
              <a:rPr lang="en-US" smtClean="0"/>
              <a:t>6/10/2025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80E88F-BA1E-496D-A266-232108DEA527}" type="slidenum">
              <a:rPr lang="en-US" smtClean="0"/>
              <a:t>‹#›</a:t>
            </a:fld>
            <a:endParaRPr lang="en-US"/>
          </a:p>
        </p:txBody>
      </p:sp>
    </p:spTree>
    <p:extLst>
      <p:ext uri="{BB962C8B-B14F-4D97-AF65-F5344CB8AC3E}">
        <p14:creationId xmlns:p14="http://schemas.microsoft.com/office/powerpoint/2010/main" val="2007439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2704D6-DDDA-41C1-B5BE-8E140D63364F}" type="datetimeFigureOut">
              <a:rPr lang="en-US" smtClean="0"/>
              <a:t>6/10/2025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80E88F-BA1E-496D-A266-232108DEA527}" type="slidenum">
              <a:rPr lang="en-US" smtClean="0"/>
              <a:t>‹#›</a:t>
            </a:fld>
            <a:endParaRPr lang="en-US"/>
          </a:p>
        </p:txBody>
      </p:sp>
    </p:spTree>
    <p:extLst>
      <p:ext uri="{BB962C8B-B14F-4D97-AF65-F5344CB8AC3E}">
        <p14:creationId xmlns:p14="http://schemas.microsoft.com/office/powerpoint/2010/main" val="2230785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2704D6-DDDA-41C1-B5BE-8E140D63364F}" type="datetimeFigureOut">
              <a:rPr lang="en-US" smtClean="0"/>
              <a:t>6/10/2025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80E88F-BA1E-496D-A266-232108DEA527}" type="slidenum">
              <a:rPr lang="en-US" smtClean="0"/>
              <a:t>‹#›</a:t>
            </a:fld>
            <a:endParaRPr lang="en-US"/>
          </a:p>
        </p:txBody>
      </p:sp>
    </p:spTree>
    <p:extLst>
      <p:ext uri="{BB962C8B-B14F-4D97-AF65-F5344CB8AC3E}">
        <p14:creationId xmlns:p14="http://schemas.microsoft.com/office/powerpoint/2010/main" val="1051285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C2704D6-DDDA-41C1-B5BE-8E140D63364F}" type="datetimeFigureOut">
              <a:rPr lang="en-US" smtClean="0"/>
              <a:t>6/10/2025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280E88F-BA1E-496D-A266-232108DEA527}" type="slidenum">
              <a:rPr lang="en-US" smtClean="0"/>
              <a:t>‹#›</a:t>
            </a:fld>
            <a:endParaRPr lang="en-US"/>
          </a:p>
        </p:txBody>
      </p:sp>
    </p:spTree>
    <p:extLst>
      <p:ext uri="{BB962C8B-B14F-4D97-AF65-F5344CB8AC3E}">
        <p14:creationId xmlns:p14="http://schemas.microsoft.com/office/powerpoint/2010/main" val="42175839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2535" y="1978372"/>
            <a:ext cx="7766936" cy="1646302"/>
          </a:xfrm>
        </p:spPr>
        <p:txBody>
          <a:bodyPr>
            <a:noAutofit/>
          </a:bodyPr>
          <a:lstStyle/>
          <a:p>
            <a:pPr algn="ctr"/>
            <a:r>
              <a:rPr lang="en-US" dirty="0" smtClean="0"/>
              <a:t>BLOCKCHAIN-BASED CARBON </a:t>
            </a:r>
            <a:r>
              <a:rPr lang="en-US" dirty="0" smtClean="0"/>
              <a:t>CREDIT ECOSYSTEM</a:t>
            </a:r>
            <a:endParaRPr lang="en-US" dirty="0"/>
          </a:p>
        </p:txBody>
      </p:sp>
      <p:sp>
        <p:nvSpPr>
          <p:cNvPr id="3" name="Subtitle 2"/>
          <p:cNvSpPr>
            <a:spLocks noGrp="1"/>
          </p:cNvSpPr>
          <p:nvPr>
            <p:ph type="subTitle" idx="1"/>
          </p:nvPr>
        </p:nvSpPr>
        <p:spPr>
          <a:xfrm>
            <a:off x="814003" y="3280065"/>
            <a:ext cx="9144000" cy="2850277"/>
          </a:xfrm>
        </p:spPr>
        <p:txBody>
          <a:bodyPr/>
          <a:lstStyle/>
          <a:p>
            <a:endParaRPr lang="en-US" dirty="0"/>
          </a:p>
          <a:p>
            <a:pPr algn="ctr"/>
            <a:r>
              <a:rPr lang="en-US" dirty="0" smtClean="0"/>
              <a:t>Guided </a:t>
            </a:r>
            <a:r>
              <a:rPr lang="en-US" dirty="0" smtClean="0"/>
              <a:t>by : Mrs. </a:t>
            </a:r>
            <a:r>
              <a:rPr lang="en-US" dirty="0" err="1" smtClean="0"/>
              <a:t>Parvati</a:t>
            </a:r>
            <a:r>
              <a:rPr lang="en-US" dirty="0" smtClean="0"/>
              <a:t> </a:t>
            </a:r>
            <a:r>
              <a:rPr lang="en-US" dirty="0" err="1" smtClean="0"/>
              <a:t>Bhadre</a:t>
            </a:r>
            <a:r>
              <a:rPr lang="en-US" dirty="0" smtClean="0"/>
              <a:t> </a:t>
            </a:r>
          </a:p>
          <a:p>
            <a:endParaRPr lang="en-US" dirty="0"/>
          </a:p>
        </p:txBody>
      </p:sp>
      <p:pic>
        <p:nvPicPr>
          <p:cNvPr id="4" name="image1.jpeg"/>
          <p:cNvPicPr/>
          <p:nvPr/>
        </p:nvPicPr>
        <p:blipFill>
          <a:blip r:embed="rId2" cstate="print"/>
          <a:stretch>
            <a:fillRect/>
          </a:stretch>
        </p:blipFill>
        <p:spPr>
          <a:xfrm>
            <a:off x="4604924" y="4402550"/>
            <a:ext cx="1571222" cy="1249250"/>
          </a:xfrm>
          <a:prstGeom prst="rect">
            <a:avLst/>
          </a:prstGeom>
        </p:spPr>
      </p:pic>
    </p:spTree>
    <p:extLst>
      <p:ext uri="{BB962C8B-B14F-4D97-AF65-F5344CB8AC3E}">
        <p14:creationId xmlns:p14="http://schemas.microsoft.com/office/powerpoint/2010/main" val="10130773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SOLUTION</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b="1" dirty="0" smtClean="0"/>
              <a:t>Workflow – Consumer &amp; Validator :</a:t>
            </a:r>
          </a:p>
          <a:p>
            <a:r>
              <a:rPr lang="en-US" dirty="0" smtClean="0"/>
              <a:t>Consumers burn their carbon credit tokens (CCT) to retire their emissions.</a:t>
            </a:r>
          </a:p>
          <a:p>
            <a:r>
              <a:rPr lang="en-US" dirty="0" smtClean="0"/>
              <a:t>The token burn request (with amount and consumer details) is sent to validators via socket.</a:t>
            </a:r>
          </a:p>
          <a:p>
            <a:r>
              <a:rPr lang="en-US" dirty="0" smtClean="0"/>
              <a:t>Multiple validators review and approve the retirement request</a:t>
            </a:r>
            <a:r>
              <a:rPr lang="en-US" dirty="0" smtClean="0"/>
              <a:t>. Once </a:t>
            </a:r>
            <a:r>
              <a:rPr lang="en-US" dirty="0" smtClean="0"/>
              <a:t>approved, a custom contract issues a Carbon Removal Certificate (NFT) to the consumer’s address.</a:t>
            </a:r>
          </a:p>
          <a:p>
            <a:r>
              <a:rPr lang="en-US" dirty="0" smtClean="0"/>
              <a:t>The certificate records the retired amount and the timestamp as proof of carbon offset.</a:t>
            </a:r>
            <a:endParaRPr lang="en-US" i="1" dirty="0" smtClean="0"/>
          </a:p>
          <a:p>
            <a:pPr marL="0" indent="0">
              <a:buNone/>
            </a:pPr>
            <a:r>
              <a:rPr lang="en-US" i="1" dirty="0" smtClean="0"/>
              <a:t>In this prototype, we use 1-to-1 user interaction with simulated validators. In real deployment, validators can be authoritative entities like NGOs or government bodies. Project data and calculations are dummy and can be replaced with real standards at scale.</a:t>
            </a:r>
          </a:p>
        </p:txBody>
      </p:sp>
    </p:spTree>
    <p:extLst>
      <p:ext uri="{BB962C8B-B14F-4D97-AF65-F5344CB8AC3E}">
        <p14:creationId xmlns:p14="http://schemas.microsoft.com/office/powerpoint/2010/main" val="17153289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SYSTEM DESIGN</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lgn="ctr">
              <a:buNone/>
            </a:pPr>
            <a:endParaRPr lang="en-US" sz="2000" dirty="0" smtClean="0"/>
          </a:p>
          <a:p>
            <a:pPr marL="0" indent="0" algn="ctr">
              <a:buNone/>
            </a:pPr>
            <a:endParaRPr lang="en-US" sz="2000" b="1" i="1" dirty="0" smtClean="0"/>
          </a:p>
          <a:p>
            <a:pPr marL="0" indent="0" algn="ctr">
              <a:buNone/>
            </a:pPr>
            <a:endParaRPr lang="en-US" sz="2000" b="1" i="1" dirty="0"/>
          </a:p>
          <a:p>
            <a:pPr marL="0" indent="0" algn="ctr">
              <a:buNone/>
            </a:pPr>
            <a:endParaRPr lang="en-US" sz="2000" b="1" i="1" dirty="0" smtClean="0"/>
          </a:p>
          <a:p>
            <a:pPr marL="0" indent="0" algn="ctr">
              <a:buNone/>
            </a:pPr>
            <a:endParaRPr lang="en-US" sz="2000" b="1" i="1" dirty="0" smtClean="0"/>
          </a:p>
          <a:p>
            <a:pPr marL="0" indent="0" algn="ctr">
              <a:buNone/>
            </a:pPr>
            <a:r>
              <a:rPr lang="en-US" sz="2000" b="1" i="1" dirty="0" smtClean="0"/>
              <a:t>3-tier system architecture</a:t>
            </a:r>
            <a:endParaRPr lang="en-US" sz="2000" b="1" i="1" dirty="0"/>
          </a:p>
          <a:p>
            <a:pPr marL="0" indent="0">
              <a:buNone/>
            </a:pPr>
            <a:endParaRPr lang="en-US" dirty="0"/>
          </a:p>
          <a:p>
            <a:pPr marL="0" indent="0" algn="ctr">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233" y="1468192"/>
            <a:ext cx="9170081" cy="3143955"/>
          </a:xfrm>
          <a:prstGeom prst="rect">
            <a:avLst/>
          </a:prstGeom>
          <a:ln>
            <a:solidFill>
              <a:schemeClr val="bg1"/>
            </a:solidFill>
          </a:ln>
        </p:spPr>
      </p:pic>
    </p:spTree>
    <p:extLst>
      <p:ext uri="{BB962C8B-B14F-4D97-AF65-F5344CB8AC3E}">
        <p14:creationId xmlns:p14="http://schemas.microsoft.com/office/powerpoint/2010/main" val="8245371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SYSTEM DESIGN</a:t>
            </a:r>
            <a:endParaRPr lang="en-US" dirty="0"/>
          </a:p>
        </p:txBody>
      </p:sp>
      <p:sp>
        <p:nvSpPr>
          <p:cNvPr id="3" name="Content Placeholder 2"/>
          <p:cNvSpPr>
            <a:spLocks noGrp="1"/>
          </p:cNvSpPr>
          <p:nvPr>
            <p:ph idx="1"/>
          </p:nvPr>
        </p:nvSpPr>
        <p:spPr/>
        <p:txBody>
          <a:bodyPr>
            <a:normAutofit/>
          </a:bodyPr>
          <a:lstStyle/>
          <a:p>
            <a:pPr marL="0" indent="0">
              <a:buNone/>
            </a:pPr>
            <a:r>
              <a:rPr lang="en-US" i="1" dirty="0" smtClean="0"/>
              <a:t>The proposed </a:t>
            </a:r>
            <a:r>
              <a:rPr lang="en-US" i="1" dirty="0" err="1" smtClean="0"/>
              <a:t>blockchain</a:t>
            </a:r>
            <a:r>
              <a:rPr lang="en-US" i="1" dirty="0" smtClean="0"/>
              <a:t>-based carbon credit ecosystem is implemented using a three-tier architecture, which separates the system into the following layers : </a:t>
            </a:r>
          </a:p>
          <a:p>
            <a:pPr marL="0" indent="0">
              <a:buNone/>
            </a:pPr>
            <a:r>
              <a:rPr lang="en-US" b="1" dirty="0" smtClean="0"/>
              <a:t>Presentation </a:t>
            </a:r>
            <a:r>
              <a:rPr lang="en-US" b="1" dirty="0"/>
              <a:t>Layer (Frontend</a:t>
            </a:r>
            <a:r>
              <a:rPr lang="en-US" b="1" dirty="0" smtClean="0"/>
              <a:t>)</a:t>
            </a:r>
            <a:r>
              <a:rPr lang="en-US" dirty="0"/>
              <a:t> </a:t>
            </a:r>
            <a:r>
              <a:rPr lang="en-US" dirty="0" smtClean="0"/>
              <a:t>:</a:t>
            </a:r>
            <a:endParaRPr lang="en-US" dirty="0"/>
          </a:p>
          <a:p>
            <a:r>
              <a:rPr lang="en-US" dirty="0" smtClean="0"/>
              <a:t>This </a:t>
            </a:r>
            <a:r>
              <a:rPr lang="en-US" dirty="0"/>
              <a:t>layer consists of a React.js</a:t>
            </a:r>
            <a:r>
              <a:rPr lang="en-US" b="1" dirty="0"/>
              <a:t> </a:t>
            </a:r>
            <a:r>
              <a:rPr lang="en-US" dirty="0"/>
              <a:t>based web application that serves as the user interface. </a:t>
            </a:r>
          </a:p>
          <a:p>
            <a:r>
              <a:rPr lang="en-US" dirty="0" smtClean="0"/>
              <a:t>Users </a:t>
            </a:r>
            <a:r>
              <a:rPr lang="en-US" dirty="0"/>
              <a:t>such as carbon credit generators, validators, government authorities, and buyers interact with the system through this interface. </a:t>
            </a:r>
          </a:p>
          <a:p>
            <a:r>
              <a:rPr lang="en-US" dirty="0" smtClean="0"/>
              <a:t>It </a:t>
            </a:r>
            <a:r>
              <a:rPr lang="en-US" dirty="0"/>
              <a:t>handles user inputs, displays data, and communicates with the blockchain network and backend service </a:t>
            </a:r>
          </a:p>
        </p:txBody>
      </p:sp>
    </p:spTree>
    <p:extLst>
      <p:ext uri="{BB962C8B-B14F-4D97-AF65-F5344CB8AC3E}">
        <p14:creationId xmlns:p14="http://schemas.microsoft.com/office/powerpoint/2010/main" val="25996071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SYSTEM DESIGN</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b="1" dirty="0" smtClean="0"/>
              <a:t>Business Logic Layer (Blockchain Layer)</a:t>
            </a:r>
            <a:r>
              <a:rPr lang="en-US" dirty="0" smtClean="0"/>
              <a:t> : </a:t>
            </a:r>
          </a:p>
          <a:p>
            <a:pPr marL="0" indent="0">
              <a:buNone/>
            </a:pPr>
            <a:r>
              <a:rPr lang="en-US" dirty="0" smtClean="0"/>
              <a:t>The core functionality of our prototype is built on four smart contracts deployed on a local Ethereum blockchain (</a:t>
            </a:r>
            <a:r>
              <a:rPr lang="en-US" dirty="0" err="1" smtClean="0"/>
              <a:t>Ganache</a:t>
            </a:r>
            <a:r>
              <a:rPr lang="en-US" dirty="0" smtClean="0"/>
              <a:t>). These contracts automate transactions, enforce rules, and maintain an immutable record of carbon credit activities :</a:t>
            </a:r>
          </a:p>
          <a:p>
            <a:r>
              <a:rPr lang="en-US" i="1" dirty="0" smtClean="0"/>
              <a:t>MintCCT Contract : Mints Carbon Credit Tokens (CCT) for validated carbon reduction projects.</a:t>
            </a:r>
          </a:p>
          <a:p>
            <a:r>
              <a:rPr lang="en-US" i="1" dirty="0" smtClean="0"/>
              <a:t>MintNFT Contract : Issues Carbon Removal Certificates (CRC) upon retirement of CCT by consumers.</a:t>
            </a:r>
          </a:p>
          <a:p>
            <a:r>
              <a:rPr lang="en-US" i="1" dirty="0" smtClean="0"/>
              <a:t>AMM Contract : Enables decentralized trading of CCTs using an Automated Market Maker model.</a:t>
            </a:r>
          </a:p>
          <a:p>
            <a:r>
              <a:rPr lang="en-US" i="1" dirty="0" smtClean="0"/>
              <a:t>MultiValidator Contract : Manages multi-signature approval to validate and authorize carbon projects.</a:t>
            </a:r>
          </a:p>
          <a:p>
            <a:endParaRPr lang="en-US" i="1" dirty="0" smtClean="0"/>
          </a:p>
          <a:p>
            <a:pPr marL="457200" lvl="1" indent="0">
              <a:buNone/>
            </a:pPr>
            <a:endParaRPr lang="en-US" dirty="0" smtClean="0"/>
          </a:p>
          <a:p>
            <a:pPr marL="514350" indent="-514350">
              <a:buFont typeface="+mj-lt"/>
              <a:buAutoNum type="arabicPeriod"/>
            </a:pPr>
            <a:endParaRPr lang="en-US" dirty="0" smtClean="0"/>
          </a:p>
          <a:p>
            <a:pPr marL="0" indent="0">
              <a:buNone/>
            </a:pPr>
            <a:endParaRPr lang="en-US" dirty="0"/>
          </a:p>
        </p:txBody>
      </p:sp>
    </p:spTree>
    <p:extLst>
      <p:ext uri="{BB962C8B-B14F-4D97-AF65-F5344CB8AC3E}">
        <p14:creationId xmlns:p14="http://schemas.microsoft.com/office/powerpoint/2010/main" val="34483065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SYSTEM DESIGN</a:t>
            </a:r>
            <a:endParaRPr lang="en-US" dirty="0"/>
          </a:p>
        </p:txBody>
      </p:sp>
      <p:sp>
        <p:nvSpPr>
          <p:cNvPr id="3" name="Content Placeholder 2"/>
          <p:cNvSpPr>
            <a:spLocks noGrp="1"/>
          </p:cNvSpPr>
          <p:nvPr>
            <p:ph idx="1"/>
          </p:nvPr>
        </p:nvSpPr>
        <p:spPr/>
        <p:txBody>
          <a:bodyPr>
            <a:normAutofit/>
          </a:bodyPr>
          <a:lstStyle/>
          <a:p>
            <a:pPr marL="0" indent="0">
              <a:buNone/>
            </a:pPr>
            <a:r>
              <a:rPr lang="en-US" sz="2000" b="1" dirty="0" smtClean="0"/>
              <a:t>Data Layer (Off-chain Database)</a:t>
            </a:r>
            <a:r>
              <a:rPr lang="en-US" sz="2000" dirty="0" smtClean="0"/>
              <a:t> </a:t>
            </a:r>
            <a:r>
              <a:rPr lang="en-US" sz="2000" b="1" dirty="0" smtClean="0"/>
              <a:t>: </a:t>
            </a:r>
          </a:p>
          <a:p>
            <a:r>
              <a:rPr lang="en-US" sz="2000" dirty="0" err="1" smtClean="0"/>
              <a:t>MongoDB</a:t>
            </a:r>
            <a:r>
              <a:rPr lang="en-US" sz="2000" dirty="0" smtClean="0"/>
              <a:t> is used to store all off-chain data.</a:t>
            </a:r>
          </a:p>
          <a:p>
            <a:pPr marL="0" indent="0">
              <a:buNone/>
            </a:pPr>
            <a:endParaRPr lang="en-US" sz="2600" dirty="0" smtClean="0"/>
          </a:p>
          <a:p>
            <a:pPr marL="0" indent="0">
              <a:buNone/>
            </a:pPr>
            <a:r>
              <a:rPr lang="en-US" sz="2000" i="1" dirty="0" smtClean="0"/>
              <a:t>This 3-tier architecture enables a modular, scalable, and secure carbon credit ecosystem where the frontend offers usability, the blockchain layer guarantees transparency and trust, and the off- chain database ensures efficient data management. </a:t>
            </a:r>
            <a:endParaRPr lang="en-US" sz="2000" i="1" dirty="0"/>
          </a:p>
        </p:txBody>
      </p:sp>
    </p:spTree>
    <p:extLst>
      <p:ext uri="{BB962C8B-B14F-4D97-AF65-F5344CB8AC3E}">
        <p14:creationId xmlns:p14="http://schemas.microsoft.com/office/powerpoint/2010/main" val="3502511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TECH STACK</a:t>
            </a:r>
            <a:endParaRPr lang="en-US" dirty="0"/>
          </a:p>
        </p:txBody>
      </p:sp>
      <p:sp>
        <p:nvSpPr>
          <p:cNvPr id="3" name="Content Placeholder 2"/>
          <p:cNvSpPr>
            <a:spLocks noGrp="1"/>
          </p:cNvSpPr>
          <p:nvPr>
            <p:ph sz="half" idx="1"/>
          </p:nvPr>
        </p:nvSpPr>
        <p:spPr/>
        <p:txBody>
          <a:bodyPr>
            <a:normAutofit fontScale="92500"/>
          </a:bodyPr>
          <a:lstStyle/>
          <a:p>
            <a:r>
              <a:rPr lang="en-US" b="1" dirty="0" smtClean="0"/>
              <a:t>React.js :</a:t>
            </a:r>
            <a:r>
              <a:rPr lang="en-US" dirty="0" smtClean="0"/>
              <a:t> Builds the frontend UI, enabling users to submit data, track tokens, and interact in real-time.</a:t>
            </a:r>
          </a:p>
          <a:p>
            <a:r>
              <a:rPr lang="en-US" b="1" dirty="0" smtClean="0"/>
              <a:t>Solidity :</a:t>
            </a:r>
            <a:r>
              <a:rPr lang="en-US" dirty="0" smtClean="0"/>
              <a:t> Powers smart contracts for minting, validating, trading (AMM), and retiring carbon credits.</a:t>
            </a:r>
          </a:p>
          <a:p>
            <a:r>
              <a:rPr lang="en-US" b="1" dirty="0" smtClean="0"/>
              <a:t>Truffle &amp; </a:t>
            </a:r>
            <a:r>
              <a:rPr lang="en-US" b="1" dirty="0" err="1" smtClean="0"/>
              <a:t>Ganache</a:t>
            </a:r>
            <a:r>
              <a:rPr lang="en-US" b="1" dirty="0" smtClean="0"/>
              <a:t> CLI : </a:t>
            </a:r>
            <a:r>
              <a:rPr lang="en-US" dirty="0" smtClean="0"/>
              <a:t>For compiling, testing, and deploying contracts on a local Ethereum test network.</a:t>
            </a:r>
          </a:p>
          <a:p>
            <a:r>
              <a:rPr lang="en-US" b="1" dirty="0" err="1" smtClean="0"/>
              <a:t>MetaMask</a:t>
            </a:r>
            <a:r>
              <a:rPr lang="en-US" b="1" dirty="0" smtClean="0"/>
              <a:t> : </a:t>
            </a:r>
            <a:r>
              <a:rPr lang="en-US" dirty="0" smtClean="0"/>
              <a:t>User wallet for signing blockchain transactions and connecting to the test network.</a:t>
            </a:r>
          </a:p>
          <a:p>
            <a:endParaRPr lang="en-US" dirty="0" smtClean="0"/>
          </a:p>
          <a:p>
            <a:endParaRPr lang="en-US" dirty="0" smtClean="0"/>
          </a:p>
          <a:p>
            <a:pPr marL="0" indent="0">
              <a:buNone/>
            </a:pPr>
            <a:endParaRPr lang="en-US" dirty="0" smtClean="0"/>
          </a:p>
          <a:p>
            <a:endParaRPr lang="en-US" dirty="0"/>
          </a:p>
        </p:txBody>
      </p:sp>
      <p:pic>
        <p:nvPicPr>
          <p:cNvPr id="5" name="Image 6"/>
          <p:cNvPicPr>
            <a:picLocks noGrp="1"/>
          </p:cNvPicPr>
          <p:nvPr>
            <p:ph sz="half" idx="2"/>
          </p:nvPr>
        </p:nvPicPr>
        <p:blipFill>
          <a:blip r:embed="rId2" cstate="print"/>
          <a:stretch>
            <a:fillRect/>
          </a:stretch>
        </p:blipFill>
        <p:spPr>
          <a:xfrm>
            <a:off x="6066282" y="2091716"/>
            <a:ext cx="2343150" cy="1323975"/>
          </a:xfrm>
          <a:prstGeom prst="rect">
            <a:avLst/>
          </a:prstGeom>
        </p:spPr>
      </p:pic>
      <p:pic>
        <p:nvPicPr>
          <p:cNvPr id="6" name="Image 7"/>
          <p:cNvPicPr/>
          <p:nvPr/>
        </p:nvPicPr>
        <p:blipFill>
          <a:blip r:embed="rId3" cstate="print"/>
          <a:stretch>
            <a:fillRect/>
          </a:stretch>
        </p:blipFill>
        <p:spPr>
          <a:xfrm>
            <a:off x="8409433" y="1587247"/>
            <a:ext cx="2990849" cy="1317362"/>
          </a:xfrm>
          <a:prstGeom prst="rect">
            <a:avLst/>
          </a:prstGeom>
        </p:spPr>
      </p:pic>
      <p:grpSp>
        <p:nvGrpSpPr>
          <p:cNvPr id="7" name="Group 6"/>
          <p:cNvGrpSpPr>
            <a:grpSpLocks/>
          </p:cNvGrpSpPr>
          <p:nvPr/>
        </p:nvGrpSpPr>
        <p:grpSpPr>
          <a:xfrm>
            <a:off x="6470855" y="3949855"/>
            <a:ext cx="2942766" cy="1396193"/>
            <a:chOff x="4761" y="4761"/>
            <a:chExt cx="2004695" cy="1058545"/>
          </a:xfrm>
        </p:grpSpPr>
        <p:pic>
          <p:nvPicPr>
            <p:cNvPr id="8" name="Image 9"/>
            <p:cNvPicPr/>
            <p:nvPr/>
          </p:nvPicPr>
          <p:blipFill>
            <a:blip r:embed="rId4" cstate="print"/>
            <a:stretch>
              <a:fillRect/>
            </a:stretch>
          </p:blipFill>
          <p:spPr>
            <a:xfrm>
              <a:off x="215581" y="209028"/>
              <a:ext cx="1596008" cy="572769"/>
            </a:xfrm>
            <a:prstGeom prst="rect">
              <a:avLst/>
            </a:prstGeom>
          </p:spPr>
        </p:pic>
        <p:sp>
          <p:nvSpPr>
            <p:cNvPr id="9" name="Graphic 10"/>
            <p:cNvSpPr/>
            <p:nvPr/>
          </p:nvSpPr>
          <p:spPr>
            <a:xfrm>
              <a:off x="4761" y="4761"/>
              <a:ext cx="2004695" cy="1058545"/>
            </a:xfrm>
            <a:custGeom>
              <a:avLst/>
              <a:gdLst/>
              <a:ahLst/>
              <a:cxnLst/>
              <a:rect l="l" t="t" r="r" b="b"/>
              <a:pathLst>
                <a:path w="2004695" h="1058545">
                  <a:moveTo>
                    <a:pt x="0" y="1058545"/>
                  </a:moveTo>
                  <a:lnTo>
                    <a:pt x="2004568" y="1058545"/>
                  </a:lnTo>
                  <a:lnTo>
                    <a:pt x="2004568" y="0"/>
                  </a:lnTo>
                  <a:lnTo>
                    <a:pt x="0" y="0"/>
                  </a:lnTo>
                  <a:lnTo>
                    <a:pt x="0" y="1058545"/>
                  </a:lnTo>
                  <a:close/>
                </a:path>
              </a:pathLst>
            </a:custGeom>
            <a:ln w="9523">
              <a:solidFill>
                <a:srgbClr val="000000"/>
              </a:solidFill>
              <a:prstDash val="solid"/>
            </a:ln>
          </p:spPr>
          <p:txBody>
            <a:bodyPr wrap="square" lIns="0" tIns="0" rIns="0" bIns="0" rtlCol="0">
              <a:prstTxWarp prst="textNoShape">
                <a:avLst/>
              </a:prstTxWarp>
              <a:noAutofit/>
            </a:bodyPr>
            <a:lstStyle/>
            <a:p>
              <a:endParaRPr lang="en-US"/>
            </a:p>
          </p:txBody>
        </p:sp>
      </p:grpSp>
      <p:grpSp>
        <p:nvGrpSpPr>
          <p:cNvPr id="10" name="Group 9"/>
          <p:cNvGrpSpPr>
            <a:grpSpLocks/>
          </p:cNvGrpSpPr>
          <p:nvPr/>
        </p:nvGrpSpPr>
        <p:grpSpPr>
          <a:xfrm>
            <a:off x="9413621" y="3547904"/>
            <a:ext cx="1205230" cy="906780"/>
            <a:chOff x="4762" y="4762"/>
            <a:chExt cx="1205230" cy="906780"/>
          </a:xfrm>
        </p:grpSpPr>
        <p:pic>
          <p:nvPicPr>
            <p:cNvPr id="11" name="Image 12"/>
            <p:cNvPicPr/>
            <p:nvPr/>
          </p:nvPicPr>
          <p:blipFill>
            <a:blip r:embed="rId5" cstate="print"/>
            <a:stretch>
              <a:fillRect/>
            </a:stretch>
          </p:blipFill>
          <p:spPr>
            <a:xfrm>
              <a:off x="141541" y="334848"/>
              <a:ext cx="956322" cy="271640"/>
            </a:xfrm>
            <a:prstGeom prst="rect">
              <a:avLst/>
            </a:prstGeom>
          </p:spPr>
        </p:pic>
        <p:sp>
          <p:nvSpPr>
            <p:cNvPr id="12" name="Graphic 13"/>
            <p:cNvSpPr/>
            <p:nvPr/>
          </p:nvSpPr>
          <p:spPr>
            <a:xfrm>
              <a:off x="4762" y="4762"/>
              <a:ext cx="1205230" cy="906780"/>
            </a:xfrm>
            <a:custGeom>
              <a:avLst/>
              <a:gdLst/>
              <a:ahLst/>
              <a:cxnLst/>
              <a:rect l="l" t="t" r="r" b="b"/>
              <a:pathLst>
                <a:path w="1205230" h="906780">
                  <a:moveTo>
                    <a:pt x="0" y="906779"/>
                  </a:moveTo>
                  <a:lnTo>
                    <a:pt x="1204925" y="906779"/>
                  </a:lnTo>
                  <a:lnTo>
                    <a:pt x="1204925" y="0"/>
                  </a:lnTo>
                  <a:lnTo>
                    <a:pt x="0" y="0"/>
                  </a:lnTo>
                  <a:lnTo>
                    <a:pt x="0" y="906779"/>
                  </a:lnTo>
                  <a:close/>
                </a:path>
              </a:pathLst>
            </a:custGeom>
            <a:ln w="9525">
              <a:solidFill>
                <a:srgbClr val="000000"/>
              </a:solidFill>
              <a:prstDash val="solid"/>
            </a:ln>
          </p:spPr>
          <p:txBody>
            <a:bodyPr wrap="square" lIns="0" tIns="0" rIns="0" bIns="0" rtlCol="0">
              <a:prstTxWarp prst="textNoShape">
                <a:avLst/>
              </a:prstTxWarp>
              <a:noAutofit/>
            </a:bodyPr>
            <a:lstStyle/>
            <a:p>
              <a:endParaRPr lang="en-US"/>
            </a:p>
          </p:txBody>
        </p:sp>
      </p:grpSp>
      <p:grpSp>
        <p:nvGrpSpPr>
          <p:cNvPr id="13" name="Group 12"/>
          <p:cNvGrpSpPr>
            <a:grpSpLocks/>
          </p:cNvGrpSpPr>
          <p:nvPr/>
        </p:nvGrpSpPr>
        <p:grpSpPr>
          <a:xfrm>
            <a:off x="8386191" y="2926866"/>
            <a:ext cx="1027430" cy="1027430"/>
            <a:chOff x="4762" y="4762"/>
            <a:chExt cx="1027430" cy="1027430"/>
          </a:xfrm>
        </p:grpSpPr>
        <p:pic>
          <p:nvPicPr>
            <p:cNvPr id="14" name="Image 15"/>
            <p:cNvPicPr/>
            <p:nvPr/>
          </p:nvPicPr>
          <p:blipFill>
            <a:blip r:embed="rId6" cstate="print"/>
            <a:stretch>
              <a:fillRect/>
            </a:stretch>
          </p:blipFill>
          <p:spPr>
            <a:xfrm>
              <a:off x="28003" y="32575"/>
              <a:ext cx="981227" cy="972058"/>
            </a:xfrm>
            <a:prstGeom prst="rect">
              <a:avLst/>
            </a:prstGeom>
          </p:spPr>
        </p:pic>
        <p:sp>
          <p:nvSpPr>
            <p:cNvPr id="15" name="Graphic 16"/>
            <p:cNvSpPr/>
            <p:nvPr/>
          </p:nvSpPr>
          <p:spPr>
            <a:xfrm>
              <a:off x="4762" y="4762"/>
              <a:ext cx="1027430" cy="1027430"/>
            </a:xfrm>
            <a:custGeom>
              <a:avLst/>
              <a:gdLst/>
              <a:ahLst/>
              <a:cxnLst/>
              <a:rect l="l" t="t" r="r" b="b"/>
              <a:pathLst>
                <a:path w="1027430" h="1027430">
                  <a:moveTo>
                    <a:pt x="0" y="1027429"/>
                  </a:moveTo>
                  <a:lnTo>
                    <a:pt x="1027429" y="1027429"/>
                  </a:lnTo>
                  <a:lnTo>
                    <a:pt x="1027429" y="0"/>
                  </a:lnTo>
                  <a:lnTo>
                    <a:pt x="0" y="0"/>
                  </a:lnTo>
                  <a:lnTo>
                    <a:pt x="0" y="1027429"/>
                  </a:lnTo>
                  <a:close/>
                </a:path>
              </a:pathLst>
            </a:custGeom>
            <a:ln w="9525">
              <a:solidFill>
                <a:srgbClr val="000000"/>
              </a:solidFill>
              <a:prstDash val="solid"/>
            </a:ln>
          </p:spPr>
          <p:txBody>
            <a:bodyPr wrap="square" lIns="0" tIns="0" rIns="0" bIns="0" rtlCol="0">
              <a:prstTxWarp prst="textNoShape">
                <a:avLst/>
              </a:prstTxWarp>
              <a:noAutofit/>
            </a:bodyPr>
            <a:lstStyle/>
            <a:p>
              <a:endParaRPr lang="en-US"/>
            </a:p>
          </p:txBody>
        </p:sp>
      </p:grpSp>
    </p:spTree>
    <p:extLst>
      <p:ext uri="{BB962C8B-B14F-4D97-AF65-F5344CB8AC3E}">
        <p14:creationId xmlns:p14="http://schemas.microsoft.com/office/powerpoint/2010/main" val="7703275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LIMITATIONS</a:t>
            </a:r>
            <a:endParaRPr lang="en-US" dirty="0"/>
          </a:p>
        </p:txBody>
      </p:sp>
      <p:sp>
        <p:nvSpPr>
          <p:cNvPr id="3" name="Content Placeholder 2"/>
          <p:cNvSpPr>
            <a:spLocks noGrp="1"/>
          </p:cNvSpPr>
          <p:nvPr>
            <p:ph idx="1"/>
          </p:nvPr>
        </p:nvSpPr>
        <p:spPr/>
        <p:txBody>
          <a:bodyPr>
            <a:normAutofit/>
          </a:bodyPr>
          <a:lstStyle/>
          <a:p>
            <a:r>
              <a:rPr lang="en-US" dirty="0" smtClean="0"/>
              <a:t>Regulatory uncertainty may affect adoption across different countries.</a:t>
            </a:r>
          </a:p>
          <a:p>
            <a:r>
              <a:rPr lang="en-US" dirty="0" smtClean="0"/>
              <a:t>Legal status of carbon credits on blockchain is unclear in many jurisdictions.</a:t>
            </a:r>
          </a:p>
          <a:p>
            <a:r>
              <a:rPr lang="en-US" dirty="0" smtClean="0"/>
              <a:t>Complex for non-technical users due to wallet setup and transaction handling.</a:t>
            </a:r>
          </a:p>
          <a:p>
            <a:r>
              <a:rPr lang="en-US" dirty="0" smtClean="0"/>
              <a:t>User education and better UI/UX are needed for wider adoption.</a:t>
            </a:r>
          </a:p>
          <a:p>
            <a:r>
              <a:rPr lang="en-US" dirty="0" smtClean="0"/>
              <a:t>Integration with existing carbon credit systems can be challenging.</a:t>
            </a:r>
          </a:p>
          <a:p>
            <a:r>
              <a:rPr lang="en-US" dirty="0" smtClean="0"/>
              <a:t>Ensuring data privacy while maintaining transparency is difficult.</a:t>
            </a:r>
          </a:p>
          <a:p>
            <a:r>
              <a:rPr lang="en-US" dirty="0" smtClean="0"/>
              <a:t>User education and better UI/UX are needed for wider adoption.</a:t>
            </a:r>
            <a:endParaRPr lang="en-US" dirty="0"/>
          </a:p>
        </p:txBody>
      </p:sp>
    </p:spTree>
    <p:extLst>
      <p:ext uri="{BB962C8B-B14F-4D97-AF65-F5344CB8AC3E}">
        <p14:creationId xmlns:p14="http://schemas.microsoft.com/office/powerpoint/2010/main" val="26337457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FUTURE SCOPE</a:t>
            </a:r>
            <a:endParaRPr lang="en-US" dirty="0"/>
          </a:p>
        </p:txBody>
      </p:sp>
      <p:sp>
        <p:nvSpPr>
          <p:cNvPr id="3" name="Content Placeholder 2"/>
          <p:cNvSpPr>
            <a:spLocks noGrp="1"/>
          </p:cNvSpPr>
          <p:nvPr>
            <p:ph idx="1"/>
          </p:nvPr>
        </p:nvSpPr>
        <p:spPr/>
        <p:txBody>
          <a:bodyPr>
            <a:normAutofit/>
          </a:bodyPr>
          <a:lstStyle/>
          <a:p>
            <a:r>
              <a:rPr lang="en-US" dirty="0" smtClean="0"/>
              <a:t>Integrate Layer-2 scaling solutions to reduce transaction costs and improve speed. </a:t>
            </a:r>
          </a:p>
          <a:p>
            <a:r>
              <a:rPr lang="en-US" dirty="0" smtClean="0"/>
              <a:t>Enable cross-chain compatibility with major </a:t>
            </a:r>
            <a:r>
              <a:rPr lang="en-US" dirty="0" err="1" smtClean="0"/>
              <a:t>blockchains</a:t>
            </a:r>
            <a:r>
              <a:rPr lang="en-US" dirty="0" smtClean="0"/>
              <a:t> for wider access.</a:t>
            </a:r>
          </a:p>
          <a:p>
            <a:r>
              <a:rPr lang="en-US" dirty="0" smtClean="0"/>
              <a:t>Use AI and machine learning to automatically verify carbon credits and detect fraud, incorporating real-time satellite and sensor data.</a:t>
            </a:r>
          </a:p>
          <a:p>
            <a:r>
              <a:rPr lang="en-US" dirty="0" smtClean="0"/>
              <a:t>Evolve into a DAO allowing stakeholders to vote on platform upgrades and enforce compliance through smart contracts.</a:t>
            </a:r>
          </a:p>
          <a:p>
            <a:r>
              <a:rPr lang="en-US" dirty="0" smtClean="0"/>
              <a:t>Develop user-friendly mobile apps with </a:t>
            </a:r>
            <a:r>
              <a:rPr lang="en-US" dirty="0" err="1" smtClean="0"/>
              <a:t>gamification</a:t>
            </a:r>
            <a:r>
              <a:rPr lang="en-US" dirty="0" smtClean="0"/>
              <a:t> and partner with businesses to enable easy carbon offsetting during purchases.</a:t>
            </a:r>
          </a:p>
          <a:p>
            <a:r>
              <a:rPr lang="en-US" dirty="0" smtClean="0"/>
              <a:t>Introduce marketplaces for carbon credit NFTs tied to projects and </a:t>
            </a:r>
            <a:r>
              <a:rPr lang="en-US" dirty="0" err="1" smtClean="0"/>
              <a:t>crowdfunding</a:t>
            </a:r>
            <a:r>
              <a:rPr lang="en-US" dirty="0" smtClean="0"/>
              <a:t> options for early-stage green initiatives.</a:t>
            </a:r>
            <a:endParaRPr lang="en-US" dirty="0"/>
          </a:p>
        </p:txBody>
      </p:sp>
    </p:spTree>
    <p:extLst>
      <p:ext uri="{BB962C8B-B14F-4D97-AF65-F5344CB8AC3E}">
        <p14:creationId xmlns:p14="http://schemas.microsoft.com/office/powerpoint/2010/main" val="32985092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CONCLUSION</a:t>
            </a:r>
            <a:endParaRPr lang="en-US" dirty="0"/>
          </a:p>
        </p:txBody>
      </p:sp>
      <p:sp>
        <p:nvSpPr>
          <p:cNvPr id="3" name="Content Placeholder 2"/>
          <p:cNvSpPr>
            <a:spLocks noGrp="1"/>
          </p:cNvSpPr>
          <p:nvPr>
            <p:ph idx="1"/>
          </p:nvPr>
        </p:nvSpPr>
        <p:spPr/>
        <p:txBody>
          <a:bodyPr>
            <a:normAutofit lnSpcReduction="10000"/>
          </a:bodyPr>
          <a:lstStyle/>
          <a:p>
            <a:r>
              <a:rPr lang="en-US" dirty="0" smtClean="0"/>
              <a:t>The prototype blockchain-based carbon credit ecosystem successfully demonstrates how decentralized technologies can streamline carbon credit issuance, trading, and retirement. </a:t>
            </a:r>
          </a:p>
          <a:p>
            <a:r>
              <a:rPr lang="en-US" dirty="0" smtClean="0"/>
              <a:t>By integrating satellite-based NDVI data for project validation, automated multi-validator approvals, and tokenized carbon credits on Ethereum, the platform ensures transparency, security, and user control. </a:t>
            </a:r>
          </a:p>
          <a:p>
            <a:r>
              <a:rPr lang="en-US" dirty="0" smtClean="0"/>
              <a:t>The use of smart contracts for minting, trading via AMM, and NFT-based retirement certificates highlights the potential for automation and fraud reduction. </a:t>
            </a:r>
          </a:p>
          <a:p>
            <a:r>
              <a:rPr lang="en-US" dirty="0" smtClean="0"/>
              <a:t>Although currently a simplified model with simulated data and validators, this solution lays a strong foundation for future scaling with real-world entities, improved verification, and enhanced user accessibility—paving the way for a more trustworthy and efficient global carbon market.</a:t>
            </a:r>
            <a:endParaRPr lang="en-US" dirty="0"/>
          </a:p>
        </p:txBody>
      </p:sp>
    </p:spTree>
    <p:extLst>
      <p:ext uri="{BB962C8B-B14F-4D97-AF65-F5344CB8AC3E}">
        <p14:creationId xmlns:p14="http://schemas.microsoft.com/office/powerpoint/2010/main" val="306236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48554"/>
          </a:xfrm>
        </p:spPr>
        <p:txBody>
          <a:bodyPr/>
          <a:lstStyle/>
          <a:p>
            <a:pPr algn="ct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THANK YOU !!!</a:t>
            </a:r>
            <a:endParaRPr lang="en-US" dirty="0"/>
          </a:p>
        </p:txBody>
      </p:sp>
    </p:spTree>
    <p:extLst>
      <p:ext uri="{BB962C8B-B14F-4D97-AF65-F5344CB8AC3E}">
        <p14:creationId xmlns:p14="http://schemas.microsoft.com/office/powerpoint/2010/main" val="24794655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TEAM MEMBERS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64792299"/>
              </p:ext>
            </p:extLst>
          </p:nvPr>
        </p:nvGraphicFramePr>
        <p:xfrm>
          <a:off x="677863" y="2160588"/>
          <a:ext cx="8596314" cy="4381990"/>
        </p:xfrm>
        <a:graphic>
          <a:graphicData uri="http://schemas.openxmlformats.org/drawingml/2006/table">
            <a:tbl>
              <a:tblPr firstRow="1" bandRow="1">
                <a:tableStyleId>{5C22544A-7EE6-4342-B048-85BDC9FD1C3A}</a:tableStyleId>
              </a:tblPr>
              <a:tblGrid>
                <a:gridCol w="2865438"/>
                <a:gridCol w="2865438"/>
                <a:gridCol w="2865438"/>
              </a:tblGrid>
              <a:tr h="876398">
                <a:tc>
                  <a:txBody>
                    <a:bodyPr/>
                    <a:lstStyle/>
                    <a:p>
                      <a:pPr algn="ctr"/>
                      <a:r>
                        <a:rPr lang="en-US" dirty="0" smtClean="0"/>
                        <a:t>Roll</a:t>
                      </a:r>
                      <a:r>
                        <a:rPr lang="en-US" baseline="0" dirty="0" smtClean="0"/>
                        <a:t> No.</a:t>
                      </a:r>
                      <a:endParaRPr lang="en-US" dirty="0"/>
                    </a:p>
                  </a:txBody>
                  <a:tcPr marL="74751" marR="74751" anchor="ctr"/>
                </a:tc>
                <a:tc>
                  <a:txBody>
                    <a:bodyPr/>
                    <a:lstStyle/>
                    <a:p>
                      <a:pPr algn="ctr"/>
                      <a:r>
                        <a:rPr lang="en-US" dirty="0" smtClean="0"/>
                        <a:t>Exam Seat No.</a:t>
                      </a:r>
                      <a:endParaRPr lang="en-US" dirty="0"/>
                    </a:p>
                  </a:txBody>
                  <a:tcPr marL="74751" marR="74751" anchor="ctr"/>
                </a:tc>
                <a:tc>
                  <a:txBody>
                    <a:bodyPr/>
                    <a:lstStyle/>
                    <a:p>
                      <a:pPr algn="ctr"/>
                      <a:r>
                        <a:rPr lang="en-US" dirty="0" smtClean="0"/>
                        <a:t>Name</a:t>
                      </a:r>
                      <a:endParaRPr lang="en-US" dirty="0"/>
                    </a:p>
                  </a:txBody>
                  <a:tcPr marL="74751" marR="74751" anchor="ctr"/>
                </a:tc>
              </a:tr>
              <a:tr h="876398">
                <a:tc>
                  <a:txBody>
                    <a:bodyPr/>
                    <a:lstStyle/>
                    <a:p>
                      <a:pPr algn="ctr"/>
                      <a:r>
                        <a:rPr lang="en-US" dirty="0" smtClean="0"/>
                        <a:t>BE22IT071</a:t>
                      </a:r>
                      <a:endParaRPr lang="en-US" dirty="0"/>
                    </a:p>
                  </a:txBody>
                  <a:tcPr marL="74751" marR="74751" anchor="ctr"/>
                </a:tc>
                <a:tc>
                  <a:txBody>
                    <a:bodyPr/>
                    <a:lstStyle/>
                    <a:p>
                      <a:pPr algn="ctr"/>
                      <a:r>
                        <a:rPr lang="en-US" dirty="0" smtClean="0"/>
                        <a:t>B400080856</a:t>
                      </a:r>
                      <a:endParaRPr lang="en-US" dirty="0"/>
                    </a:p>
                  </a:txBody>
                  <a:tcPr marL="74751" marR="74751" anchor="ctr"/>
                </a:tc>
                <a:tc>
                  <a:txBody>
                    <a:bodyPr/>
                    <a:lstStyle/>
                    <a:p>
                      <a:pPr algn="ctr"/>
                      <a:r>
                        <a:rPr lang="en-US" dirty="0" smtClean="0"/>
                        <a:t>Amol Netke</a:t>
                      </a:r>
                      <a:endParaRPr lang="en-US" dirty="0"/>
                    </a:p>
                  </a:txBody>
                  <a:tcPr marL="74751" marR="74751" anchor="ctr"/>
                </a:tc>
              </a:tr>
              <a:tr h="876398">
                <a:tc>
                  <a:txBody>
                    <a:bodyPr/>
                    <a:lstStyle/>
                    <a:p>
                      <a:pPr algn="ctr"/>
                      <a:r>
                        <a:rPr lang="en-US" dirty="0" smtClean="0"/>
                        <a:t>BE22IT072</a:t>
                      </a:r>
                      <a:endParaRPr lang="en-US" dirty="0"/>
                    </a:p>
                  </a:txBody>
                  <a:tcPr marL="74751" marR="74751" anchor="ctr"/>
                </a:tc>
                <a:tc>
                  <a:txBody>
                    <a:bodyPr/>
                    <a:lstStyle/>
                    <a:p>
                      <a:pPr algn="ctr"/>
                      <a:r>
                        <a:rPr lang="en-US" dirty="0" smtClean="0"/>
                        <a:t>B400080916</a:t>
                      </a:r>
                      <a:endParaRPr lang="en-US" dirty="0"/>
                    </a:p>
                  </a:txBody>
                  <a:tcPr marL="74751" marR="74751" anchor="ctr"/>
                </a:tc>
                <a:tc>
                  <a:txBody>
                    <a:bodyPr/>
                    <a:lstStyle/>
                    <a:p>
                      <a:pPr algn="ctr"/>
                      <a:r>
                        <a:rPr lang="en-US" dirty="0" err="1" smtClean="0"/>
                        <a:t>Yogesh</a:t>
                      </a:r>
                      <a:r>
                        <a:rPr lang="en-US" dirty="0" smtClean="0"/>
                        <a:t> Zade</a:t>
                      </a:r>
                      <a:endParaRPr lang="en-US" dirty="0"/>
                    </a:p>
                  </a:txBody>
                  <a:tcPr marL="74751" marR="74751" anchor="ctr"/>
                </a:tc>
              </a:tr>
              <a:tr h="876398">
                <a:tc>
                  <a:txBody>
                    <a:bodyPr/>
                    <a:lstStyle/>
                    <a:p>
                      <a:pPr algn="ctr"/>
                      <a:r>
                        <a:rPr lang="en-US" dirty="0" smtClean="0"/>
                        <a:t>BE22IT074</a:t>
                      </a:r>
                      <a:endParaRPr lang="en-US" dirty="0"/>
                    </a:p>
                  </a:txBody>
                  <a:tcPr marL="74751" marR="74751" anchor="ctr"/>
                </a:tc>
                <a:tc>
                  <a:txBody>
                    <a:bodyPr/>
                    <a:lstStyle/>
                    <a:p>
                      <a:pPr algn="ctr"/>
                      <a:r>
                        <a:rPr lang="en-US" dirty="0" smtClean="0"/>
                        <a:t>B400080816</a:t>
                      </a:r>
                      <a:endParaRPr lang="en-US" dirty="0"/>
                    </a:p>
                  </a:txBody>
                  <a:tcPr marL="74751" marR="74751" anchor="ctr"/>
                </a:tc>
                <a:tc>
                  <a:txBody>
                    <a:bodyPr/>
                    <a:lstStyle/>
                    <a:p>
                      <a:pPr algn="ctr"/>
                      <a:r>
                        <a:rPr lang="en-US" dirty="0" smtClean="0"/>
                        <a:t>Harsh Satwani</a:t>
                      </a:r>
                      <a:endParaRPr lang="en-US" dirty="0"/>
                    </a:p>
                  </a:txBody>
                  <a:tcPr marL="74751" marR="74751" anchor="ctr"/>
                </a:tc>
              </a:tr>
              <a:tr h="876398">
                <a:tc>
                  <a:txBody>
                    <a:bodyPr/>
                    <a:lstStyle/>
                    <a:p>
                      <a:pPr algn="ctr"/>
                      <a:r>
                        <a:rPr lang="en-US" dirty="0" smtClean="0"/>
                        <a:t>BE22IT076</a:t>
                      </a:r>
                      <a:endParaRPr lang="en-US" dirty="0"/>
                    </a:p>
                  </a:txBody>
                  <a:tcPr marL="74751" marR="74751" anchor="ctr"/>
                </a:tc>
                <a:tc>
                  <a:txBody>
                    <a:bodyPr/>
                    <a:lstStyle/>
                    <a:p>
                      <a:pPr algn="ctr"/>
                      <a:r>
                        <a:rPr lang="en-US" dirty="0" smtClean="0"/>
                        <a:t>B400080900</a:t>
                      </a:r>
                      <a:endParaRPr lang="en-US" dirty="0"/>
                    </a:p>
                  </a:txBody>
                  <a:tcPr marL="74751" marR="74751" anchor="ctr"/>
                </a:tc>
                <a:tc>
                  <a:txBody>
                    <a:bodyPr/>
                    <a:lstStyle/>
                    <a:p>
                      <a:pPr algn="ctr"/>
                      <a:r>
                        <a:rPr lang="en-US" dirty="0" err="1" smtClean="0"/>
                        <a:t>Yuvrajsing</a:t>
                      </a:r>
                      <a:r>
                        <a:rPr lang="en-US" dirty="0" smtClean="0"/>
                        <a:t> </a:t>
                      </a:r>
                      <a:r>
                        <a:rPr lang="en-US" dirty="0" err="1" smtClean="0"/>
                        <a:t>Solanke</a:t>
                      </a:r>
                      <a:endParaRPr lang="en-US" dirty="0"/>
                    </a:p>
                  </a:txBody>
                  <a:tcPr marL="74751" marR="74751" anchor="ctr"/>
                </a:tc>
              </a:tr>
            </a:tbl>
          </a:graphicData>
        </a:graphic>
      </p:graphicFrame>
    </p:spTree>
    <p:extLst>
      <p:ext uri="{BB962C8B-B14F-4D97-AF65-F5344CB8AC3E}">
        <p14:creationId xmlns:p14="http://schemas.microsoft.com/office/powerpoint/2010/main" val="40242142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CONTENTS</a:t>
            </a:r>
            <a:endParaRPr lang="en-US" dirty="0"/>
          </a:p>
        </p:txBody>
      </p:sp>
      <p:sp>
        <p:nvSpPr>
          <p:cNvPr id="3" name="Content Placeholder 2"/>
          <p:cNvSpPr>
            <a:spLocks noGrp="1"/>
          </p:cNvSpPr>
          <p:nvPr>
            <p:ph idx="1"/>
          </p:nvPr>
        </p:nvSpPr>
        <p:spPr/>
        <p:txBody>
          <a:bodyPr/>
          <a:lstStyle/>
          <a:p>
            <a:r>
              <a:rPr lang="en-US" dirty="0" smtClean="0"/>
              <a:t>Introduction</a:t>
            </a:r>
          </a:p>
          <a:p>
            <a:r>
              <a:rPr lang="en-US" dirty="0" smtClean="0"/>
              <a:t>Problem Statement</a:t>
            </a:r>
          </a:p>
          <a:p>
            <a:r>
              <a:rPr lang="en-US" dirty="0" smtClean="0"/>
              <a:t>Solution</a:t>
            </a:r>
          </a:p>
          <a:p>
            <a:r>
              <a:rPr lang="en-US" dirty="0" smtClean="0"/>
              <a:t>System Design</a:t>
            </a:r>
          </a:p>
          <a:p>
            <a:r>
              <a:rPr lang="en-US" dirty="0" smtClean="0"/>
              <a:t>Limitations</a:t>
            </a:r>
          </a:p>
          <a:p>
            <a:r>
              <a:rPr lang="en-US" dirty="0" smtClean="0"/>
              <a:t>Future Scope</a:t>
            </a:r>
          </a:p>
          <a:p>
            <a:r>
              <a:rPr lang="en-US" dirty="0" smtClean="0"/>
              <a:t>Conclusion</a:t>
            </a:r>
          </a:p>
          <a:p>
            <a:pPr marL="0" indent="0">
              <a:buNone/>
            </a:pPr>
            <a:endParaRPr lang="en-US" dirty="0"/>
          </a:p>
        </p:txBody>
      </p:sp>
    </p:spTree>
    <p:extLst>
      <p:ext uri="{BB962C8B-B14F-4D97-AF65-F5344CB8AC3E}">
        <p14:creationId xmlns:p14="http://schemas.microsoft.com/office/powerpoint/2010/main" val="23638924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INTRODUCTION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What is a Carbon Credit ? </a:t>
            </a:r>
          </a:p>
          <a:p>
            <a:r>
              <a:rPr lang="en-US" dirty="0" smtClean="0"/>
              <a:t>A carbon credit is a certificate that represents the reduction of one metric ton of carbon dioxide (CO₂) or an equivalent amount of other greenhouse gases (GHGs) from the atmosphere. </a:t>
            </a:r>
          </a:p>
          <a:p>
            <a:r>
              <a:rPr lang="en-US" dirty="0" smtClean="0"/>
              <a:t>It serves as proof that emission reductions have occurred, often generated through carbon sequestration projects like reforestation, renewable energy, sustainable farming.</a:t>
            </a:r>
          </a:p>
          <a:p>
            <a:r>
              <a:rPr lang="en-US" dirty="0" smtClean="0"/>
              <a:t>Carbon Tokens are the digital representation of carbon credits, stored and traded on a blockchain platform.</a:t>
            </a:r>
          </a:p>
          <a:p>
            <a:endParaRPr lang="en-US" dirty="0" smtClean="0"/>
          </a:p>
          <a:p>
            <a:endParaRPr lang="en-US" dirty="0" smtClean="0"/>
          </a:p>
        </p:txBody>
      </p:sp>
    </p:spTree>
    <p:extLst>
      <p:ext uri="{BB962C8B-B14F-4D97-AF65-F5344CB8AC3E}">
        <p14:creationId xmlns:p14="http://schemas.microsoft.com/office/powerpoint/2010/main" val="7239474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INTRODUCTION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Need of Carbon Credits</a:t>
            </a:r>
          </a:p>
          <a:p>
            <a:r>
              <a:rPr lang="en-US" dirty="0" smtClean="0"/>
              <a:t>Allow companies to balance their emissions by supporting green projects elsewhere.</a:t>
            </a:r>
          </a:p>
          <a:p>
            <a:r>
              <a:rPr lang="en-US" dirty="0" smtClean="0"/>
              <a:t>Encourage investments in renewable energy, forestation, and sustainable farming.</a:t>
            </a:r>
          </a:p>
          <a:p>
            <a:r>
              <a:rPr lang="en-US" dirty="0" smtClean="0"/>
              <a:t>Create a market system that motivates businesses to act responsibly towards the environment.</a:t>
            </a:r>
          </a:p>
          <a:p>
            <a:endParaRPr lang="en-US" dirty="0" smtClean="0"/>
          </a:p>
          <a:p>
            <a:endParaRPr lang="en-US" dirty="0" smtClean="0"/>
          </a:p>
        </p:txBody>
      </p:sp>
    </p:spTree>
    <p:extLst>
      <p:ext uri="{BB962C8B-B14F-4D97-AF65-F5344CB8AC3E}">
        <p14:creationId xmlns:p14="http://schemas.microsoft.com/office/powerpoint/2010/main" val="2105510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PROBLEM STATEMENT</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b="1" i="1" dirty="0" smtClean="0"/>
              <a:t>To develop a decentralized carbon credit platform that ensures transparent, secure, and efficient tracking and trading of carbon credits, reducing fraud and costs while promoting trust and sustainability through automated processes.</a:t>
            </a:r>
            <a:endParaRPr lang="en-US" dirty="0" smtClean="0"/>
          </a:p>
          <a:p>
            <a:pPr marL="0" indent="0">
              <a:buNone/>
            </a:pPr>
            <a:r>
              <a:rPr lang="en-US" dirty="0" smtClean="0"/>
              <a:t>Current issues</a:t>
            </a:r>
          </a:p>
          <a:p>
            <a:r>
              <a:rPr lang="en-US" dirty="0" smtClean="0"/>
              <a:t>The carbon credit market is fragmented, with multiple platforms, registries, and processes, which can create inefficiency and lack of transparency.</a:t>
            </a:r>
          </a:p>
          <a:p>
            <a:r>
              <a:rPr lang="en-US" dirty="0" smtClean="0"/>
              <a:t>The trustworthiness of credits can be challenged without a transparent system to verify that emissions reductions actually occurred.</a:t>
            </a:r>
          </a:p>
          <a:p>
            <a:r>
              <a:rPr lang="en-US" dirty="0" smtClean="0"/>
              <a:t>Many smaller organizations or individual farmers struggle to participate in the market due to high transaction costs, complexity, and lack of access to buyers.</a:t>
            </a:r>
          </a:p>
          <a:p>
            <a:r>
              <a:rPr lang="en-US" dirty="0" smtClean="0"/>
              <a:t>Ensuring the accurate monitoring and tracking of carbon offset projects is a significant hurdle.</a:t>
            </a:r>
          </a:p>
          <a:p>
            <a:endParaRPr lang="en-US" dirty="0" smtClean="0"/>
          </a:p>
          <a:p>
            <a:pPr marL="0" indent="0">
              <a:buNone/>
            </a:pPr>
            <a:endParaRPr lang="en-US" dirty="0"/>
          </a:p>
        </p:txBody>
      </p:sp>
    </p:spTree>
    <p:extLst>
      <p:ext uri="{BB962C8B-B14F-4D97-AF65-F5344CB8AC3E}">
        <p14:creationId xmlns:p14="http://schemas.microsoft.com/office/powerpoint/2010/main" val="37056848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SOLUTION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Our prototype is a web application built on the Ethereum blockchain, featuring key stakeholders and their interactions as described below : </a:t>
            </a:r>
          </a:p>
          <a:p>
            <a:pPr marL="0" indent="0">
              <a:buNone/>
            </a:pPr>
            <a:r>
              <a:rPr lang="en-US" b="1" dirty="0" smtClean="0"/>
              <a:t>Stakeholders : </a:t>
            </a:r>
          </a:p>
          <a:p>
            <a:r>
              <a:rPr lang="en-US" i="1" dirty="0" smtClean="0"/>
              <a:t>Generators : Entities running eco-friendly projects that generate carbon credits.</a:t>
            </a:r>
          </a:p>
          <a:p>
            <a:r>
              <a:rPr lang="en-US" i="1" dirty="0" smtClean="0"/>
              <a:t>Consumers : Entities emitting carbon and purchasing credits to offset their emissions.</a:t>
            </a:r>
          </a:p>
          <a:p>
            <a:r>
              <a:rPr lang="en-US" i="1" dirty="0" smtClean="0"/>
              <a:t>Validators : Accredited authorities verifying evidence from generators and consumers, managing credit issuance and retirement requests.</a:t>
            </a:r>
          </a:p>
        </p:txBody>
      </p:sp>
    </p:spTree>
    <p:extLst>
      <p:ext uri="{BB962C8B-B14F-4D97-AF65-F5344CB8AC3E}">
        <p14:creationId xmlns:p14="http://schemas.microsoft.com/office/powerpoint/2010/main" val="24218494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SOLUTION</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i="1" dirty="0" smtClean="0"/>
              <a:t>Initially, entities register and log in to their dashboards, connecting their </a:t>
            </a:r>
            <a:r>
              <a:rPr lang="en-US" i="1" dirty="0" err="1" smtClean="0"/>
              <a:t>MetaMask</a:t>
            </a:r>
            <a:r>
              <a:rPr lang="en-US" i="1" dirty="0" smtClean="0"/>
              <a:t> wallets.</a:t>
            </a:r>
          </a:p>
          <a:p>
            <a:pPr marL="0" indent="0">
              <a:buNone/>
            </a:pPr>
            <a:r>
              <a:rPr lang="en-US" b="1" dirty="0" smtClean="0"/>
              <a:t>Workflow – Generator &amp; Validator :</a:t>
            </a:r>
          </a:p>
          <a:p>
            <a:r>
              <a:rPr lang="en-US" dirty="0" smtClean="0"/>
              <a:t>Generators upload evidence of carbon reduction using satellite images showing their project area.</a:t>
            </a:r>
          </a:p>
          <a:p>
            <a:r>
              <a:rPr lang="en-US" dirty="0" smtClean="0"/>
              <a:t>The system calculates the NDVI (Normalized Difference Vegetation Index) for the selected region to measure vegetation health (value between -1 to 1).</a:t>
            </a:r>
          </a:p>
          <a:p>
            <a:r>
              <a:rPr lang="en-US" dirty="0" smtClean="0"/>
              <a:t>NDVI data and coordinates are sent in real-time to validators’ dashboard.</a:t>
            </a:r>
          </a:p>
          <a:p>
            <a:r>
              <a:rPr lang="en-US" dirty="0" smtClean="0"/>
              <a:t>Validators check the NDVI and we use a prototype formula to estimate how much CO₂ is absorbed : CO₂ = NDVI × 10 (minimum 1 ton)</a:t>
            </a:r>
          </a:p>
          <a:p>
            <a:r>
              <a:rPr lang="en-US" dirty="0" smtClean="0"/>
              <a:t>If both validators approve, carbon credit tokens (CCT) equal to the estimated CO₂ are minted and credited to the generator’s wallet.</a:t>
            </a:r>
          </a:p>
          <a:p>
            <a:r>
              <a:rPr lang="en-US" dirty="0" smtClean="0"/>
              <a:t>Example: 1 ton of CO₂ reduced = 1 carbon credit token.</a:t>
            </a:r>
          </a:p>
        </p:txBody>
      </p:sp>
    </p:spTree>
    <p:extLst>
      <p:ext uri="{BB962C8B-B14F-4D97-AF65-F5344CB8AC3E}">
        <p14:creationId xmlns:p14="http://schemas.microsoft.com/office/powerpoint/2010/main" val="28076377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SOLUTION</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Workflow – Generator &amp; Consumer : </a:t>
            </a:r>
          </a:p>
          <a:p>
            <a:r>
              <a:rPr lang="en-US" dirty="0" smtClean="0"/>
              <a:t>Generators list their carbon credit tokens (CCT) on an Automated Market Maker (AMM) marketplace.</a:t>
            </a:r>
          </a:p>
          <a:p>
            <a:r>
              <a:rPr lang="en-US" dirty="0" smtClean="0"/>
              <a:t>Consumers (carbon emitters) browse the marketplace and find sellers offering CCTs.</a:t>
            </a:r>
          </a:p>
          <a:p>
            <a:r>
              <a:rPr lang="en-US" dirty="0" smtClean="0"/>
              <a:t>Consumers select a seller and trade ETH to buy the carbon credits (CCT).</a:t>
            </a:r>
          </a:p>
          <a:p>
            <a:r>
              <a:rPr lang="en-US" dirty="0" smtClean="0"/>
              <a:t>This allows consumers to offset their carbon emissions by purchasing CCTs from generators.</a:t>
            </a:r>
          </a:p>
          <a:p>
            <a:r>
              <a:rPr lang="en-US" dirty="0" smtClean="0"/>
              <a:t>When a trade happens, the generator’s CCT balance goes down, the consumer’s CCT balance goes up, and the generator receives ETH in their wallet</a:t>
            </a:r>
          </a:p>
        </p:txBody>
      </p:sp>
    </p:spTree>
    <p:extLst>
      <p:ext uri="{BB962C8B-B14F-4D97-AF65-F5344CB8AC3E}">
        <p14:creationId xmlns:p14="http://schemas.microsoft.com/office/powerpoint/2010/main" val="2078554281"/>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Ion</Template>
  <TotalTime>301</TotalTime>
  <Words>1367</Words>
  <Application>Microsoft Office PowerPoint</Application>
  <PresentationFormat>Widescreen</PresentationFormat>
  <Paragraphs>133</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Trebuchet MS</vt:lpstr>
      <vt:lpstr>Wingdings 3</vt:lpstr>
      <vt:lpstr>Facet</vt:lpstr>
      <vt:lpstr>BLOCKCHAIN-BASED CARBON CREDIT ECOSYSTEM</vt:lpstr>
      <vt:lpstr>TEAM MEMBERS</vt:lpstr>
      <vt:lpstr>CONTENTS</vt:lpstr>
      <vt:lpstr>INTRODUCTION</vt:lpstr>
      <vt:lpstr>INTRODUCTION</vt:lpstr>
      <vt:lpstr>PROBLEM STATEMENT</vt:lpstr>
      <vt:lpstr>SOLUTION</vt:lpstr>
      <vt:lpstr>SOLUTION</vt:lpstr>
      <vt:lpstr>SOLUTION</vt:lpstr>
      <vt:lpstr>SOLUTION</vt:lpstr>
      <vt:lpstr>SYSTEM DESIGN</vt:lpstr>
      <vt:lpstr>SYSTEM DESIGN</vt:lpstr>
      <vt:lpstr>SYSTEM DESIGN</vt:lpstr>
      <vt:lpstr>SYSTEM DESIGN</vt:lpstr>
      <vt:lpstr>TECH STACK</vt:lpstr>
      <vt:lpstr>LIMITATIONS</vt:lpstr>
      <vt:lpstr>FUTURE SCOPE</vt:lpstr>
      <vt:lpstr>CONCLUSION</vt:lpstr>
      <vt:lpstr>     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44</cp:revision>
  <dcterms:created xsi:type="dcterms:W3CDTF">2025-06-09T11:28:57Z</dcterms:created>
  <dcterms:modified xsi:type="dcterms:W3CDTF">2025-06-09T19:37:32Z</dcterms:modified>
</cp:coreProperties>
</file>