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22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EC5CB1-1C5D-415F-A162-CC1DF86D6864}" type="datetimeFigureOut">
              <a:rPr lang="en-US" smtClean="0"/>
              <a:pPr/>
              <a:t>27-Feb-19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A83FD2-B8F8-4B75-81DC-7DDFD9199F0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A83FD2-B8F8-4B75-81DC-7DDFD9199F0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A83FD2-B8F8-4B75-81DC-7DDFD9199F0D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27-Feb-19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27-Feb-19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27-Feb-19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27-Feb-19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27-Feb-19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27-Feb-19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27-Feb-19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27-Feb-19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27-Feb-19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Marketing Solution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429000"/>
            <a:ext cx="7315200" cy="2286000"/>
          </a:xfrm>
        </p:spPr>
        <p:txBody>
          <a:bodyPr>
            <a:normAutofit fontScale="90000"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Above table with </a:t>
            </a:r>
            <a:r>
              <a:rPr lang="en-US" sz="2800" b="1" dirty="0" smtClean="0"/>
              <a:t>Predicted</a:t>
            </a:r>
            <a:r>
              <a:rPr lang="en-US" sz="2800" dirty="0" smtClean="0"/>
              <a:t> and </a:t>
            </a:r>
            <a:r>
              <a:rPr lang="en-US" sz="2800" b="1" dirty="0" smtClean="0"/>
              <a:t>actual values</a:t>
            </a:r>
            <a:r>
              <a:rPr lang="en-US" sz="2800" dirty="0" smtClean="0"/>
              <a:t>:</a:t>
            </a:r>
            <a:br>
              <a:rPr lang="en-US" sz="2800" dirty="0" smtClean="0"/>
            </a:br>
            <a:r>
              <a:rPr lang="en-US" sz="2800" dirty="0" smtClean="0"/>
              <a:t>No-No = 7126</a:t>
            </a:r>
            <a:br>
              <a:rPr lang="en-US" sz="2800" dirty="0" smtClean="0"/>
            </a:br>
            <a:r>
              <a:rPr lang="en-US" sz="2800" dirty="0" smtClean="0"/>
              <a:t>No-Yes = 495</a:t>
            </a:r>
            <a:br>
              <a:rPr lang="en-US" sz="2800" dirty="0" smtClean="0"/>
            </a:br>
            <a:r>
              <a:rPr lang="en-US" sz="2800" dirty="0" smtClean="0"/>
              <a:t>yes-No = 216</a:t>
            </a:r>
            <a:br>
              <a:rPr lang="en-US" sz="2800" dirty="0" smtClean="0"/>
            </a:br>
            <a:r>
              <a:rPr lang="en-US" sz="2800" dirty="0" smtClean="0"/>
              <a:t>Yes-Yes = 396</a:t>
            </a:r>
            <a:br>
              <a:rPr lang="en-US" sz="2800" dirty="0" smtClean="0"/>
            </a:br>
            <a:r>
              <a:rPr lang="en-US" sz="2800" dirty="0" smtClean="0"/>
              <a:t>No-No &amp; Yes-Yes shows </a:t>
            </a:r>
            <a:r>
              <a:rPr lang="en-US" sz="2800" b="1" dirty="0" smtClean="0"/>
              <a:t>same</a:t>
            </a:r>
            <a:r>
              <a:rPr lang="en-US" sz="2800" dirty="0" smtClean="0"/>
              <a:t> predicted and Actual values.</a:t>
            </a:r>
            <a:br>
              <a:rPr lang="en-US" sz="2800" dirty="0" smtClean="0"/>
            </a:br>
            <a:r>
              <a:rPr lang="en-US" sz="2800" dirty="0" smtClean="0"/>
              <a:t>No-Yes &amp; Yes-no values show </a:t>
            </a:r>
            <a:r>
              <a:rPr lang="en-US" sz="2800" b="1" dirty="0" smtClean="0"/>
              <a:t>difference</a:t>
            </a:r>
            <a:r>
              <a:rPr lang="en-US" sz="2800" dirty="0" smtClean="0"/>
              <a:t> means we missed some prediction </a:t>
            </a:r>
            <a:br>
              <a:rPr lang="en-US" sz="2800" dirty="0" smtClean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2209800" y="1600200"/>
          <a:ext cx="4876800" cy="1600200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625600"/>
                <a:gridCol w="1625600"/>
                <a:gridCol w="1625600"/>
              </a:tblGrid>
              <a:tr h="533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7126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495</a:t>
                      </a:r>
                      <a:endParaRPr lang="en-US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396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itle 1"/>
          <p:cNvSpPr txBox="1">
            <a:spLocks/>
          </p:cNvSpPr>
          <p:nvPr/>
        </p:nvSpPr>
        <p:spPr>
          <a:xfrm>
            <a:off x="304800" y="5029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609600" y="22860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Confusion Matrix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Accuracy Score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Accuracy score – 91.36% </a:t>
            </a:r>
          </a:p>
          <a:p>
            <a:pPr>
              <a:buNone/>
            </a:pPr>
            <a:r>
              <a:rPr lang="en-US" dirty="0" smtClean="0"/>
              <a:t>Score range – 0 to 100%</a:t>
            </a:r>
          </a:p>
          <a:p>
            <a:pPr>
              <a:buNone/>
            </a:pPr>
            <a:r>
              <a:rPr lang="en-US" dirty="0" smtClean="0"/>
              <a:t>Means, Our model has higher prediction accuracy.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304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Important Features  </a:t>
            </a:r>
            <a:endParaRPr lang="en-US" dirty="0"/>
          </a:p>
        </p:txBody>
      </p:sp>
      <p:pic>
        <p:nvPicPr>
          <p:cNvPr id="6" name="Content Placeholder 5" descr="feature_importances_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52400" y="533399"/>
            <a:ext cx="9677400" cy="6374795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From Above image we can say that </a:t>
            </a:r>
          </a:p>
          <a:p>
            <a:pPr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Duration of call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</a:t>
            </a:r>
            <a:r>
              <a:rPr lang="en-US" dirty="0" smtClean="0"/>
              <a:t>mployment variation rate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</a:t>
            </a:r>
            <a:r>
              <a:rPr lang="en-US" dirty="0" smtClean="0"/>
              <a:t>onsumer price index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</a:t>
            </a:r>
            <a:r>
              <a:rPr lang="en-US" dirty="0" smtClean="0"/>
              <a:t>umber of days that passed by after the client was last contacted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</a:t>
            </a:r>
            <a:r>
              <a:rPr lang="en-US" dirty="0" smtClean="0"/>
              <a:t>onsumer confidence index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</a:t>
            </a:r>
            <a:r>
              <a:rPr lang="en-US" dirty="0" smtClean="0"/>
              <a:t>umber of contacts performed before this campaign and for this client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Age</a:t>
            </a:r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r>
              <a:rPr lang="en-US" dirty="0"/>
              <a:t>a</a:t>
            </a:r>
            <a:r>
              <a:rPr lang="en-US" dirty="0" smtClean="0"/>
              <a:t>re few of the most important features available with us.</a:t>
            </a:r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r>
              <a:rPr lang="en-US" dirty="0" smtClean="0"/>
              <a:t>And for Marketing purpose we must use them intensively to increase banks profit.</a:t>
            </a:r>
          </a:p>
          <a:p>
            <a:pPr marL="514350" indent="-51435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Feature Improvement –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Neural network can be used to improve the model performance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‘</a:t>
            </a:r>
            <a:r>
              <a:rPr lang="en-US" dirty="0" err="1" smtClean="0"/>
              <a:t>Unkown</a:t>
            </a:r>
            <a:r>
              <a:rPr lang="en-US" dirty="0" smtClean="0"/>
              <a:t>’ values did not handle.</a:t>
            </a:r>
          </a:p>
          <a:p>
            <a:pPr marL="514350" indent="-514350">
              <a:buNone/>
            </a:pPr>
            <a:r>
              <a:rPr lang="en-US" dirty="0" smtClean="0"/>
              <a:t> </a:t>
            </a:r>
            <a:r>
              <a:rPr lang="en-US" dirty="0" smtClean="0"/>
              <a:t> which can be handle to make the model more reliable.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11</TotalTime>
  <Words>141</Words>
  <Application>Microsoft Office PowerPoint</Application>
  <PresentationFormat>On-screen Show (4:3)</PresentationFormat>
  <Paragraphs>37</Paragraphs>
  <Slides>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Median</vt:lpstr>
      <vt:lpstr>Marketing Solution</vt:lpstr>
      <vt:lpstr>      Above table with Predicted and actual values: No-No = 7126 No-Yes = 495 yes-No = 216 Yes-Yes = 396 No-No &amp; Yes-Yes shows same predicted and Actual values. No-Yes &amp; Yes-no values show difference means we missed some prediction     </vt:lpstr>
      <vt:lpstr>Accuracy Score</vt:lpstr>
      <vt:lpstr>Important Features  </vt:lpstr>
      <vt:lpstr>Slide 5</vt:lpstr>
      <vt:lpstr>Slide 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 Solution</dc:title>
  <dc:creator>Mangesh Deshmukh</dc:creator>
  <cp:lastModifiedBy>Mangesh Deshmukh</cp:lastModifiedBy>
  <cp:revision>4</cp:revision>
  <dcterms:created xsi:type="dcterms:W3CDTF">2006-08-16T00:00:00Z</dcterms:created>
  <dcterms:modified xsi:type="dcterms:W3CDTF">2019-02-27T15:09:33Z</dcterms:modified>
</cp:coreProperties>
</file>