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21945600" cy="16459200"/>
  <p:notesSz cx="16316325" cy="22810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>
          <p15:clr>
            <a:srgbClr val="A4A3A4"/>
          </p15:clr>
        </p15:guide>
        <p15:guide id="2" pos="9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185">
          <p15:clr>
            <a:srgbClr val="A4A3A4"/>
          </p15:clr>
        </p15:guide>
        <p15:guide id="2" pos="5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3EABB"/>
    <a:srgbClr val="8EE19A"/>
    <a:srgbClr val="81CC8C"/>
    <a:srgbClr val="9CF0A3"/>
    <a:srgbClr val="0E5FB2"/>
    <a:srgbClr val="188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 autoAdjust="0"/>
    <p:restoredTop sz="94681" autoAdjust="0"/>
  </p:normalViewPr>
  <p:slideViewPr>
    <p:cSldViewPr snapToGrid="0">
      <p:cViewPr>
        <p:scale>
          <a:sx n="48" d="100"/>
          <a:sy n="48" d="100"/>
        </p:scale>
        <p:origin x="1912" y="216"/>
      </p:cViewPr>
      <p:guideLst>
        <p:guide orient="horz" pos="5184"/>
        <p:guide pos="94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0" d="100"/>
          <a:sy n="40" d="100"/>
        </p:scale>
        <p:origin x="-3462" y="-180"/>
      </p:cViewPr>
      <p:guideLst>
        <p:guide orient="horz" pos="7185"/>
        <p:guide pos="513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85D34B-FB46-45C0-6C01-4B0A1B6BC9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7070725" cy="1141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C26B-38EC-5395-B4CB-C324BFC5FF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9242425" y="0"/>
            <a:ext cx="7069138" cy="1141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716F586-F852-D94F-93F5-CE5BE370417D}" type="datetimeFigureOut">
              <a:rPr lang="en-US"/>
              <a:pPr>
                <a:defRPr/>
              </a:pPr>
              <a:t>8/3/24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78BE5-E115-1B21-330F-56CE4D45B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1666200"/>
            <a:ext cx="7070725" cy="1141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CF450-DAC6-A3D2-2EC5-6995530729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9242425" y="21666200"/>
            <a:ext cx="7069138" cy="11414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45DAB9-8B5C-A34A-830A-D9CEC4156D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5:36:55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0,'45'0,"-3"0,-20 0,0 0,-1 0,2 0,0 0,0 0,-3 0,-3 0,-1 0,0 0,1 0,-1 0,1 0,-1 0,1 0,-1 0,0 0,1 0,-1 0,1 0,-1 0,1 0,-1 0,-2 0,2 0,-1 0,3 0,-5 0,6 0,-7 0,7 0,-1 0,-2 0,1 0,-2 0,-1 0,5 0,-4 0,3 0,-4 0,-1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5:37:00.3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0,'78'3,"17"0,-39 0,3 0,5 0,2 0,-2-2,-1 1,-5-1,0 0,-3-1,-2 0,32 0,-22 0,-17 0,-19 0,2 0,1 0,4 0,3 0,-2 0,1 0,-5 0,-2 0,0 0,0 0,0 0,2 0,0 0,0 0,1 0,-1 0,-2 0,-1 0,-1 0,2 0,0 0,0 0,2 0,-2 0,2 0,1 0,-2 0,-1 0,-3 0,-2 0,-1 0,-1 0,3 0,2 0,2 0,1 0,0 0,2 0,4 0,1 0,3 0,-1 0,-2 0,-1 0,0 0,1 0,-2 0,-1 0,-3 0,-1 0,0 0,0 0,-1 0,-1 0,-2 0,1 0,2 0,-1 0,1 0,0 0,-1 0,-1 0,1 0,-3 0,0 0,-1 0,0 0,2 0,0 0,1 0,-3 0,-3 0,-2 2,-4 0,0 0,0-1,2-1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5:38:28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0 133,'55'0,"0"0,4 0,1 0,8 0,2 0,7 0,3 0,3 0,1 0,8 0,4 0,-17 0,4 0,1 0,6 0,2 0,0 0,-2 0,1 0,-2 0,-5 0,0 0,-5 0,16 0,-4 0,-3 0,0 0,3 0,0 0,-4 0,-1 0,-1 0,0 0,-2-1,0-1,-4-1,0-1,-2 1,0-1,-4 0,1 0,0 1,1 1,1 0,0 1,1-1,0 1,2 0,-2 1,-4 0,-3 0,-5 0,-3 0,-9 0,-3 0,25 0,-24 0,-22 0,-22 0,28 0,14 0,-1 0,7 0,11 1,6-2,-8 1,5-2,2 1,7 0,2-1,1 1,0-1,0 0,-2-1,-4 0,-2 0,-3-1,9 0,-4-1,-7-1,-1 0,-5 0,-1 0,-4 1,0 1,-2 0,-1 1,44-2,-7 2,-8 0,-5 2,-2 1,1 0,3 0,0 0,2 0,-1-3,0 0,-1 0,-6 1,-1 2,-6 0,-3 0,3 0,0 0,3 0,4 0,1 0,1 0,-1 0,-3 0,-7 0,-6 0,-11 0,-10 0,-18 0,9 0,48 0,-25 0,6 0,33 0,11 0,-21 0,5 0,1 1,6-1,2 1,-1 1,-1 0,0 0,-3 0,-10 1,-2-1,-5 1,10 0,-5-1,-10 0,-4-1,-6 0,-2 0,41 2,-16 0,-10-1,-10-2,-9 0,-7 0,-3 0,0 1,5 1,4 1,4-1,-1 1,1-1,-7 1,-7 0,-5-1,-5 1,-1-1,2 1,2 0,4-1,-1 2,-2-2,-6 1,-8 0,-3-1,-1 2,-1 0,-1-2,2 2,-4-2,2 5,-2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09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3925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193925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2pPr>
      <a:lvl3pPr algn="ctr" defTabSz="2193925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3pPr>
      <a:lvl4pPr algn="ctr" defTabSz="2193925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4pPr>
      <a:lvl5pPr algn="ctr" defTabSz="2193925" rtl="0" eaLnBrk="0" fontAlgn="base" hangingPunct="0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10600">
          <a:solidFill>
            <a:schemeClr val="tx2"/>
          </a:solidFill>
          <a:latin typeface="Arial" pitchFamily="34" charset="0"/>
        </a:defRPr>
      </a:lvl9pPr>
    </p:titleStyle>
    <p:bodyStyle>
      <a:lvl1pPr marL="823913" indent="-823913" algn="l" defTabSz="2193925" rtl="0" eaLnBrk="0" fontAlgn="base" hangingPunct="0">
        <a:spcBef>
          <a:spcPct val="20000"/>
        </a:spcBef>
        <a:spcAft>
          <a:spcPct val="0"/>
        </a:spcAft>
        <a:buChar char="•"/>
        <a:defRPr sz="7700">
          <a:solidFill>
            <a:schemeClr val="tx1"/>
          </a:solidFill>
          <a:latin typeface="+mn-lt"/>
          <a:ea typeface="+mn-ea"/>
          <a:cs typeface="+mn-cs"/>
        </a:defRPr>
      </a:lvl1pPr>
      <a:lvl2pPr marL="1782763" indent="-685800" algn="l" defTabSz="2193925" rtl="0" eaLnBrk="0" fontAlgn="base" hangingPunct="0">
        <a:spcBef>
          <a:spcPct val="20000"/>
        </a:spcBef>
        <a:spcAft>
          <a:spcPct val="0"/>
        </a:spcAft>
        <a:buChar char="–"/>
        <a:defRPr sz="6700">
          <a:solidFill>
            <a:schemeClr val="tx1"/>
          </a:solidFill>
          <a:latin typeface="+mn-lt"/>
        </a:defRPr>
      </a:lvl2pPr>
      <a:lvl3pPr marL="2743200" indent="-549275" algn="l" defTabSz="2193925" rtl="0" eaLnBrk="0" fontAlgn="base" hangingPunct="0">
        <a:spcBef>
          <a:spcPct val="20000"/>
        </a:spcBef>
        <a:spcAft>
          <a:spcPct val="0"/>
        </a:spcAft>
        <a:buChar char="•"/>
        <a:defRPr sz="5800">
          <a:solidFill>
            <a:schemeClr val="tx1"/>
          </a:solidFill>
          <a:latin typeface="+mn-lt"/>
        </a:defRPr>
      </a:lvl3pPr>
      <a:lvl4pPr marL="3840163" indent="-549275" algn="l" defTabSz="2193925" rtl="0" eaLnBrk="0" fontAlgn="base" hangingPunct="0">
        <a:spcBef>
          <a:spcPct val="20000"/>
        </a:spcBef>
        <a:spcAft>
          <a:spcPct val="0"/>
        </a:spcAft>
        <a:buChar char="–"/>
        <a:defRPr sz="4800">
          <a:solidFill>
            <a:schemeClr val="tx1"/>
          </a:solidFill>
          <a:latin typeface="+mn-lt"/>
        </a:defRPr>
      </a:lvl4pPr>
      <a:lvl5pPr marL="4937125" indent="-547688" algn="l" defTabSz="2193925" rtl="0" eaLnBrk="0" fontAlgn="base" hangingPunct="0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5pPr>
      <a:lvl6pPr marL="5394325" indent="-547688" algn="l" defTabSz="2193925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6pPr>
      <a:lvl7pPr marL="5851525" indent="-547688" algn="l" defTabSz="2193925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7pPr>
      <a:lvl8pPr marL="6308725" indent="-547688" algn="l" defTabSz="2193925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8pPr>
      <a:lvl9pPr marL="6765925" indent="-547688" algn="l" defTabSz="2193925" rtl="0" fontAlgn="base">
        <a:spcBef>
          <a:spcPct val="20000"/>
        </a:spcBef>
        <a:spcAft>
          <a:spcPct val="0"/>
        </a:spcAft>
        <a:buChar char="»"/>
        <a:defRPr sz="4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2.xml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ustomXml" Target="../ink/ink3.xml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41">
            <a:extLst>
              <a:ext uri="{FF2B5EF4-FFF2-40B4-BE49-F238E27FC236}">
                <a16:creationId xmlns:a16="http://schemas.microsoft.com/office/drawing/2014/main" id="{6ACB10D4-9BFE-6E51-B171-9BD8030C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15" y="9537602"/>
            <a:ext cx="61182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Times" pitchFamily="2" charset="0"/>
              </a:rPr>
              <a:t>Training</a:t>
            </a:r>
            <a:endParaRPr lang="en-US" altLang="en-US" sz="2800" dirty="0">
              <a:latin typeface="Times" pitchFamily="2" charset="0"/>
            </a:endParaRPr>
          </a:p>
        </p:txBody>
      </p:sp>
      <p:pic>
        <p:nvPicPr>
          <p:cNvPr id="3074" name="Picture 217">
            <a:extLst>
              <a:ext uri="{FF2B5EF4-FFF2-40B4-BE49-F238E27FC236}">
                <a16:creationId xmlns:a16="http://schemas.microsoft.com/office/drawing/2014/main" id="{F45EDB72-DA57-593E-872A-6F17CC175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>
            <a:off x="394943" y="10115274"/>
            <a:ext cx="6856413" cy="47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156">
            <a:extLst>
              <a:ext uri="{FF2B5EF4-FFF2-40B4-BE49-F238E27FC236}">
                <a16:creationId xmlns:a16="http://schemas.microsoft.com/office/drawing/2014/main" id="{89991AD2-D7D1-4612-0546-B6EEA2237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08" y="10253042"/>
            <a:ext cx="6899275" cy="60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5" tIns="22858" rIns="45715" bIns="22858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imes" pitchFamily="2" charset="0"/>
              </a:rPr>
              <a:t>Pre-training - System Role Formulation: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</p:txBody>
      </p:sp>
      <p:sp>
        <p:nvSpPr>
          <p:cNvPr id="3076" name="Text Box 156">
            <a:extLst>
              <a:ext uri="{FF2B5EF4-FFF2-40B4-BE49-F238E27FC236}">
                <a16:creationId xmlns:a16="http://schemas.microsoft.com/office/drawing/2014/main" id="{7930A547-5CF0-B774-AE94-B55FC107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638" y="4190221"/>
            <a:ext cx="6729413" cy="530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5" tIns="22858" rIns="45715" bIns="22858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800" dirty="0">
                <a:latin typeface="Times" pitchFamily="2" charset="0"/>
              </a:rPr>
              <a:t>Single-cell RNA sequencing (</a:t>
            </a:r>
            <a:r>
              <a:rPr lang="en-US" altLang="en-US" sz="1800" dirty="0" err="1">
                <a:latin typeface="Times" pitchFamily="2" charset="0"/>
              </a:rPr>
              <a:t>scRNA</a:t>
            </a:r>
            <a:r>
              <a:rPr lang="en-US" altLang="en-US" sz="1800" dirty="0">
                <a:latin typeface="Times" pitchFamily="2" charset="0"/>
              </a:rPr>
              <a:t>-seq) is a risingly popular and powerful tool used for transcriptomic analysis. This technique has significantly advanced our understanding of the genetic variations between individuals and among different cells within each tissue. 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800" dirty="0">
                <a:latin typeface="Times" pitchFamily="2" charset="0"/>
              </a:rPr>
              <a:t>Despite recent advancements, many analytical tasks remain challenging or unexplored, particularly for tissue and cell types lacking consistent key marker databases. Large language models (LLMs) have been a recent topic of exploration to enhance various genetic and bioinformatic processes. 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  <a:p>
            <a:pPr marL="285750" indent="-285750" eaLnBrk="1" hangingPunct="1">
              <a:buFont typeface="Wingdings" pitchFamily="2" charset="2"/>
              <a:buChar char="Ø"/>
            </a:pPr>
            <a:r>
              <a:rPr lang="en-US" altLang="en-US" sz="1800" dirty="0">
                <a:latin typeface="Times" pitchFamily="2" charset="0"/>
              </a:rPr>
              <a:t>This project explores the use of LLMs like OpenAI’s ChatGPT and Meta’s Llama3 to improve the accuracy and accessibility of cell-type annotation. The overall goal of this project was to enhance cell-type annotations and push further analyses using LLMs, while developing an interactive platform for users with varying levels of expertise to bridge the gap between biology, technology, and artificial intelligence.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</p:txBody>
      </p:sp>
      <p:sp>
        <p:nvSpPr>
          <p:cNvPr id="3078" name="Rectangle 133">
            <a:extLst>
              <a:ext uri="{FF2B5EF4-FFF2-40B4-BE49-F238E27FC236}">
                <a16:creationId xmlns:a16="http://schemas.microsoft.com/office/drawing/2014/main" id="{8D20B753-E1AB-EDD0-B038-3FA86061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8" y="3143251"/>
            <a:ext cx="64452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latin typeface="Times" pitchFamily="2" charset="0"/>
              </a:rPr>
              <a:t>Introduction</a:t>
            </a:r>
            <a:endParaRPr lang="en-US" altLang="en-US" sz="2800">
              <a:latin typeface="Times" pitchFamily="2" charset="0"/>
            </a:endParaRPr>
          </a:p>
        </p:txBody>
      </p:sp>
      <p:sp>
        <p:nvSpPr>
          <p:cNvPr id="3079" name="Text Box 100">
            <a:extLst>
              <a:ext uri="{FF2B5EF4-FFF2-40B4-BE49-F238E27FC236}">
                <a16:creationId xmlns:a16="http://schemas.microsoft.com/office/drawing/2014/main" id="{39825F6A-E78E-E0E8-3AE5-CDF048BA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7675"/>
            <a:ext cx="15621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613" tIns="12307" rIns="24613" bIns="12307">
            <a:spAutoFit/>
          </a:bodyPr>
          <a:lstStyle>
            <a:lvl1pPr defTabSz="244475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44475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44475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44475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44475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44475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latin typeface="Times" pitchFamily="2" charset="0"/>
                <a:cs typeface="Arial" panose="020B0604020202020204" pitchFamily="34" charset="0"/>
              </a:rPr>
              <a:t>Utilizing Large Language Models (LLMs) for Enhanced Cell Type Annotation: A User-Centric Approach</a:t>
            </a:r>
          </a:p>
        </p:txBody>
      </p:sp>
      <p:sp>
        <p:nvSpPr>
          <p:cNvPr id="3080" name="Rectangle 135">
            <a:extLst>
              <a:ext uri="{FF2B5EF4-FFF2-40B4-BE49-F238E27FC236}">
                <a16:creationId xmlns:a16="http://schemas.microsoft.com/office/drawing/2014/main" id="{1352E1F9-DD74-8A92-92D0-4B9B10F6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0" y="3143250"/>
            <a:ext cx="6445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Times" pitchFamily="2" charset="0"/>
              </a:rPr>
              <a:t>Results – Invasive Ductal Carcinoma</a:t>
            </a:r>
            <a:endParaRPr lang="en-US" altLang="en-US" sz="2800" dirty="0">
              <a:latin typeface="Times" pitchFamily="2" charset="0"/>
            </a:endParaRPr>
          </a:p>
        </p:txBody>
      </p:sp>
      <p:sp>
        <p:nvSpPr>
          <p:cNvPr id="3081" name="Rectangle 133">
            <a:extLst>
              <a:ext uri="{FF2B5EF4-FFF2-40B4-BE49-F238E27FC236}">
                <a16:creationId xmlns:a16="http://schemas.microsoft.com/office/drawing/2014/main" id="{400DAA93-8576-6392-7F1B-A42D9CC4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00" y="3143250"/>
            <a:ext cx="6445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Times" pitchFamily="2" charset="0"/>
              </a:rPr>
              <a:t>Workflow</a:t>
            </a:r>
            <a:endParaRPr lang="en-US" altLang="en-US" sz="2800" dirty="0">
              <a:latin typeface="Times" pitchFamily="2" charset="0"/>
            </a:endParaRPr>
          </a:p>
        </p:txBody>
      </p:sp>
      <p:sp>
        <p:nvSpPr>
          <p:cNvPr id="3082" name="Rectangle 159">
            <a:extLst>
              <a:ext uri="{FF2B5EF4-FFF2-40B4-BE49-F238E27FC236}">
                <a16:creationId xmlns:a16="http://schemas.microsoft.com/office/drawing/2014/main" id="{4D273099-488B-2BDD-F211-E7F64FB2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413" y="8727287"/>
            <a:ext cx="62833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Times" pitchFamily="2" charset="0"/>
              </a:rPr>
              <a:t>Results – PBMC</a:t>
            </a:r>
            <a:endParaRPr lang="en-US" altLang="en-US" sz="2800" dirty="0">
              <a:latin typeface="Times" pitchFamily="2" charset="0"/>
            </a:endParaRPr>
          </a:p>
        </p:txBody>
      </p:sp>
      <p:pic>
        <p:nvPicPr>
          <p:cNvPr id="3090" name="Picture 217">
            <a:extLst>
              <a:ext uri="{FF2B5EF4-FFF2-40B4-BE49-F238E27FC236}">
                <a16:creationId xmlns:a16="http://schemas.microsoft.com/office/drawing/2014/main" id="{DE73FCA9-4BBD-8EDD-80F9-7113E886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 flipV="1">
            <a:off x="7526601" y="9185555"/>
            <a:ext cx="6884140" cy="478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217">
            <a:extLst>
              <a:ext uri="{FF2B5EF4-FFF2-40B4-BE49-F238E27FC236}">
                <a16:creationId xmlns:a16="http://schemas.microsoft.com/office/drawing/2014/main" id="{24883A79-E988-4E5F-C3D7-78A86B34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>
            <a:off x="328613" y="3673475"/>
            <a:ext cx="6856412" cy="47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2" name="Picture 217">
            <a:extLst>
              <a:ext uri="{FF2B5EF4-FFF2-40B4-BE49-F238E27FC236}">
                <a16:creationId xmlns:a16="http://schemas.microsoft.com/office/drawing/2014/main" id="{20847172-7312-178A-096B-59DC6BA8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>
            <a:off x="7546975" y="3673475"/>
            <a:ext cx="6856413" cy="47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3" name="Picture 217">
            <a:extLst>
              <a:ext uri="{FF2B5EF4-FFF2-40B4-BE49-F238E27FC236}">
                <a16:creationId xmlns:a16="http://schemas.microsoft.com/office/drawing/2014/main" id="{DBA23F32-518B-209E-9467-3F0FDF19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>
            <a:off x="15000288" y="3673475"/>
            <a:ext cx="6856412" cy="47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4" name="Picture 9">
            <a:extLst>
              <a:ext uri="{FF2B5EF4-FFF2-40B4-BE49-F238E27FC236}">
                <a16:creationId xmlns:a16="http://schemas.microsoft.com/office/drawing/2014/main" id="{AE79457A-3C2B-AD5F-3D7B-5795B74A2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3436" r="2812" b="6529"/>
          <a:stretch>
            <a:fillRect/>
          </a:stretch>
        </p:blipFill>
        <p:spPr bwMode="auto">
          <a:xfrm>
            <a:off x="-94855" y="2252916"/>
            <a:ext cx="221281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10">
            <a:extLst>
              <a:ext uri="{FF2B5EF4-FFF2-40B4-BE49-F238E27FC236}">
                <a16:creationId xmlns:a16="http://schemas.microsoft.com/office/drawing/2014/main" id="{6F588152-4759-5D4F-E477-6EBE530D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3436" r="2812" b="6529"/>
          <a:stretch>
            <a:fillRect/>
          </a:stretch>
        </p:blipFill>
        <p:spPr bwMode="auto">
          <a:xfrm>
            <a:off x="-73026" y="-46032"/>
            <a:ext cx="2212816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6" name="Picture 12">
            <a:extLst>
              <a:ext uri="{FF2B5EF4-FFF2-40B4-BE49-F238E27FC236}">
                <a16:creationId xmlns:a16="http://schemas.microsoft.com/office/drawing/2014/main" id="{D4D84CE8-1994-1651-4980-3CF04C56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" t="3436" r="2812" b="6529"/>
          <a:stretch>
            <a:fillRect/>
          </a:stretch>
        </p:blipFill>
        <p:spPr bwMode="auto">
          <a:xfrm>
            <a:off x="0" y="16094916"/>
            <a:ext cx="221281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7" name="TextBox 50">
            <a:extLst>
              <a:ext uri="{FF2B5EF4-FFF2-40B4-BE49-F238E27FC236}">
                <a16:creationId xmlns:a16="http://schemas.microsoft.com/office/drawing/2014/main" id="{712DE378-B7BE-88D1-6F2E-33AEA263E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0" y="15334677"/>
            <a:ext cx="664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imes" pitchFamily="2" charset="0"/>
              </a:rPr>
              <a:t>P30CA054174 Mays Cancer Center at UT Health SA</a:t>
            </a:r>
          </a:p>
        </p:txBody>
      </p:sp>
      <p:sp>
        <p:nvSpPr>
          <p:cNvPr id="3098" name="TextBox 3">
            <a:extLst>
              <a:ext uri="{FF2B5EF4-FFF2-40B4-BE49-F238E27FC236}">
                <a16:creationId xmlns:a16="http://schemas.microsoft.com/office/drawing/2014/main" id="{CD7EE51E-0E38-A796-E311-6AF2BCEA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0" y="14729540"/>
            <a:ext cx="110696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Times" pitchFamily="2" charset="0"/>
              </a:rPr>
              <a:t>Acknowledgements</a:t>
            </a:r>
            <a:endParaRPr lang="en-US" altLang="en-US" sz="2800" dirty="0">
              <a:latin typeface="Times" pitchFamily="2" charset="0"/>
            </a:endParaRPr>
          </a:p>
        </p:txBody>
      </p:sp>
      <p:pic>
        <p:nvPicPr>
          <p:cNvPr id="3099" name="Picture 217">
            <a:extLst>
              <a:ext uri="{FF2B5EF4-FFF2-40B4-BE49-F238E27FC236}">
                <a16:creationId xmlns:a16="http://schemas.microsoft.com/office/drawing/2014/main" id="{B0453A55-DF9D-05B4-E7A0-D9E0860B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>
            <a:off x="14827250" y="15228016"/>
            <a:ext cx="6856412" cy="476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0" name="Picture 5" descr="Text&#10;&#10;Description automatically generated">
            <a:extLst>
              <a:ext uri="{FF2B5EF4-FFF2-40B4-BE49-F238E27FC236}">
                <a16:creationId xmlns:a16="http://schemas.microsoft.com/office/drawing/2014/main" id="{8BCA7074-62D7-71B7-76D3-48485EF84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25" y="1033463"/>
            <a:ext cx="30210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01" name="Picture 6">
            <a:extLst>
              <a:ext uri="{FF2B5EF4-FFF2-40B4-BE49-F238E27FC236}">
                <a16:creationId xmlns:a16="http://schemas.microsoft.com/office/drawing/2014/main" id="{29F12C18-9302-CCC1-65F9-A515E9CE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823913"/>
            <a:ext cx="224948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" name="Text Box 110">
            <a:extLst>
              <a:ext uri="{FF2B5EF4-FFF2-40B4-BE49-F238E27FC236}">
                <a16:creationId xmlns:a16="http://schemas.microsoft.com/office/drawing/2014/main" id="{44071154-30CC-25F0-B021-51D41CEF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3" y="1555750"/>
            <a:ext cx="180038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5" tIns="22858" rIns="45715" bIns="22858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 err="1">
                <a:latin typeface="Times" pitchFamily="2" charset="0"/>
              </a:rPr>
              <a:t>Anwita</a:t>
            </a:r>
            <a:r>
              <a:rPr lang="en-US" altLang="en-US" sz="2000" b="1" dirty="0">
                <a:latin typeface="Times" pitchFamily="2" charset="0"/>
              </a:rPr>
              <a:t> </a:t>
            </a:r>
            <a:r>
              <a:rPr lang="en-US" altLang="en-US" sz="2000" b="1" dirty="0" err="1">
                <a:latin typeface="Times" pitchFamily="2" charset="0"/>
              </a:rPr>
              <a:t>Molaka</a:t>
            </a:r>
            <a:r>
              <a:rPr lang="en-US" altLang="en-US" sz="2000" b="1" dirty="0">
                <a:latin typeface="Times" pitchFamily="2" charset="0"/>
              </a:rPr>
              <a:t>, Yavuz </a:t>
            </a:r>
            <a:r>
              <a:rPr lang="en-US" altLang="en-US" sz="2000" b="1" dirty="0" err="1">
                <a:latin typeface="Times" pitchFamily="2" charset="0"/>
              </a:rPr>
              <a:t>Inan</a:t>
            </a:r>
            <a:r>
              <a:rPr lang="en-US" altLang="en-US" sz="2000" b="1" dirty="0">
                <a:latin typeface="Times" pitchFamily="2" charset="0"/>
              </a:rPr>
              <a:t>, </a:t>
            </a:r>
            <a:r>
              <a:rPr lang="en-US" altLang="en-US" sz="2000" b="1" dirty="0" err="1">
                <a:latin typeface="Times" pitchFamily="2" charset="0"/>
              </a:rPr>
              <a:t>Tapsya</a:t>
            </a:r>
            <a:r>
              <a:rPr lang="en-US" altLang="en-US" sz="2000" b="1" dirty="0">
                <a:latin typeface="Times" pitchFamily="2" charset="0"/>
              </a:rPr>
              <a:t> Nayak, </a:t>
            </a:r>
            <a:r>
              <a:rPr lang="en-US" altLang="en-US" sz="2000" b="1" dirty="0" err="1">
                <a:latin typeface="Times" pitchFamily="2" charset="0"/>
              </a:rPr>
              <a:t>Hanzhou</a:t>
            </a:r>
            <a:r>
              <a:rPr lang="en-US" altLang="en-US" sz="2000" b="1" dirty="0">
                <a:latin typeface="Times" pitchFamily="2" charset="0"/>
              </a:rPr>
              <a:t> Wang, Nan Pham,, </a:t>
            </a:r>
            <a:r>
              <a:rPr lang="en-US" altLang="en-US" sz="2000" b="1" dirty="0" err="1">
                <a:latin typeface="Times" pitchFamily="2" charset="0"/>
              </a:rPr>
              <a:t>Yidong</a:t>
            </a:r>
            <a:r>
              <a:rPr lang="en-US" altLang="en-US" sz="2000" b="1" dirty="0">
                <a:latin typeface="Times" pitchFamily="2" charset="0"/>
              </a:rPr>
              <a:t> Chen</a:t>
            </a:r>
          </a:p>
          <a:p>
            <a:pPr algn="ctr"/>
            <a:r>
              <a:rPr lang="en-US" altLang="en-US" sz="2000" b="1" dirty="0">
                <a:latin typeface="Times" pitchFamily="2" charset="0"/>
                <a:cs typeface="Arial" panose="020B0604020202020204" pitchFamily="34" charset="0"/>
              </a:rPr>
              <a:t>The University of Texas Health Science Center at San Antonio </a:t>
            </a:r>
          </a:p>
        </p:txBody>
      </p:sp>
      <p:sp>
        <p:nvSpPr>
          <p:cNvPr id="3103" name="Rectangle 159">
            <a:extLst>
              <a:ext uri="{FF2B5EF4-FFF2-40B4-BE49-F238E27FC236}">
                <a16:creationId xmlns:a16="http://schemas.microsoft.com/office/drawing/2014/main" id="{605F6F1F-9C7F-1F23-596C-1FF89BB5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212" y="10220013"/>
            <a:ext cx="62833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>
                <a:latin typeface="Times" pitchFamily="2" charset="0"/>
              </a:rPr>
              <a:t>Conclusion</a:t>
            </a:r>
            <a:endParaRPr lang="en-US" altLang="en-US" sz="2800" dirty="0">
              <a:latin typeface="Times" pitchFamily="2" charset="0"/>
            </a:endParaRPr>
          </a:p>
        </p:txBody>
      </p:sp>
      <p:sp>
        <p:nvSpPr>
          <p:cNvPr id="3104" name="TextBox 50">
            <a:extLst>
              <a:ext uri="{FF2B5EF4-FFF2-40B4-BE49-F238E27FC236}">
                <a16:creationId xmlns:a16="http://schemas.microsoft.com/office/drawing/2014/main" id="{EDBAC329-1F7B-71AF-CAAE-A37C3349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0288" y="10897528"/>
            <a:ext cx="66421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3363" indent="-233363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" pitchFamily="2" charset="0"/>
              <a:buAutoNum type="arabicPeriod"/>
            </a:pPr>
            <a:r>
              <a:rPr lang="en-US" altLang="en-US" sz="1800" dirty="0">
                <a:latin typeface="Times" pitchFamily="2" charset="0"/>
              </a:rPr>
              <a:t>LLM-assisted cell type annotation is accurate and comparable to conventional methods like </a:t>
            </a:r>
            <a:r>
              <a:rPr lang="en-US" altLang="en-US" sz="1800" dirty="0" err="1">
                <a:latin typeface="Times" pitchFamily="2" charset="0"/>
              </a:rPr>
              <a:t>scType</a:t>
            </a:r>
            <a:endParaRPr lang="en-US" altLang="en-US" sz="1800" dirty="0">
              <a:latin typeface="Times" pitchFamily="2" charset="0"/>
            </a:endParaRPr>
          </a:p>
          <a:p>
            <a:pPr eaLnBrk="1" hangingPunct="1">
              <a:buFont typeface="Times" pitchFamily="2" charset="0"/>
              <a:buAutoNum type="arabicPeriod"/>
            </a:pPr>
            <a:r>
              <a:rPr lang="en-US" altLang="en-US" sz="1800" dirty="0">
                <a:latin typeface="Times" pitchFamily="2" charset="0"/>
              </a:rPr>
              <a:t>GPT-4o yielded the most accurate, in-depth results, followed by GPT-3.5-turbo,</a:t>
            </a:r>
          </a:p>
          <a:p>
            <a:pPr eaLnBrk="1" hangingPunct="1">
              <a:buFont typeface="Times" pitchFamily="2" charset="0"/>
              <a:buAutoNum type="arabicPeriod"/>
            </a:pPr>
            <a:r>
              <a:rPr lang="en-US" altLang="en-US" sz="1800" dirty="0">
                <a:latin typeface="Times" pitchFamily="2" charset="0"/>
              </a:rPr>
              <a:t>LLama3, while less complex for both datasets, provides a useful, free alternative</a:t>
            </a:r>
          </a:p>
          <a:p>
            <a:pPr eaLnBrk="1" hangingPunct="1">
              <a:buFont typeface="Times" pitchFamily="2" charset="0"/>
              <a:buAutoNum type="arabicPeriod"/>
            </a:pPr>
            <a:r>
              <a:rPr lang="en-US" altLang="en-US" sz="1800" dirty="0">
                <a:latin typeface="Times" pitchFamily="2" charset="0"/>
              </a:rPr>
              <a:t>LLM-assisted cell type annotation had overall higher normalized scores for majority of the clusters for both datasets, suggesting greater accuracy</a:t>
            </a:r>
          </a:p>
          <a:p>
            <a:pPr eaLnBrk="1" hangingPunct="1">
              <a:buFont typeface="Times" pitchFamily="2" charset="0"/>
              <a:buAutoNum type="arabicPeriod"/>
            </a:pPr>
            <a:r>
              <a:rPr lang="en-US" altLang="en-US" sz="1800" dirty="0">
                <a:latin typeface="Times" pitchFamily="2" charset="0"/>
              </a:rPr>
              <a:t>LLM-assisted cell type annotation is particularly valuable for datasets like the IDC data, for which no key marker databases are available</a:t>
            </a:r>
          </a:p>
          <a:p>
            <a:pPr eaLnBrk="1" hangingPunct="1">
              <a:buFont typeface="Times" pitchFamily="2" charset="0"/>
              <a:buAutoNum type="arabicPeriod"/>
            </a:pPr>
            <a:r>
              <a:rPr lang="en-US" altLang="en-US" sz="1800" dirty="0">
                <a:latin typeface="Times" pitchFamily="2" charset="0"/>
              </a:rPr>
              <a:t>Ongoing work is being done to further the depth of analyses, particularly regarding lineage-driven work </a:t>
            </a:r>
          </a:p>
        </p:txBody>
      </p:sp>
      <p:pic>
        <p:nvPicPr>
          <p:cNvPr id="3105" name="Picture 217">
            <a:extLst>
              <a:ext uri="{FF2B5EF4-FFF2-40B4-BE49-F238E27FC236}">
                <a16:creationId xmlns:a16="http://schemas.microsoft.com/office/drawing/2014/main" id="{054341A2-69A9-1BD5-53F9-453CC3358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9" b="6152"/>
          <a:stretch>
            <a:fillRect/>
          </a:stretch>
        </p:blipFill>
        <p:spPr bwMode="auto">
          <a:xfrm flipV="1">
            <a:off x="15030582" y="10791851"/>
            <a:ext cx="7433468" cy="5163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55121E-A418-6337-6D43-981112EFEF78}"/>
              </a:ext>
            </a:extLst>
          </p:cNvPr>
          <p:cNvSpPr txBox="1"/>
          <p:nvPr/>
        </p:nvSpPr>
        <p:spPr>
          <a:xfrm>
            <a:off x="154058" y="11473962"/>
            <a:ext cx="729905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dirty="0">
                <a:latin typeface="Times" pitchFamily="2" charset="0"/>
              </a:rPr>
              <a:t>Prompt Engineering: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pitchFamily="2" charset="0"/>
              </a:rPr>
              <a:t>Phase 1 – yielded long responses and unnecessary information from LLM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latin typeface="Times" pitchFamily="2" charset="0"/>
            </a:endParaRPr>
          </a:p>
          <a:p>
            <a:pPr lvl="1" eaLnBrk="1" hangingPunct="1"/>
            <a:endParaRPr lang="en-US" altLang="en-US" sz="1600" dirty="0">
              <a:latin typeface="Times" pitchFamily="2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pitchFamily="2" charset="0"/>
              </a:rPr>
              <a:t>Phase 2 – yielded shorter responses, but still unnecessary information</a:t>
            </a:r>
          </a:p>
          <a:p>
            <a:pPr lvl="1" eaLnBrk="1" hangingPunct="1"/>
            <a:endParaRPr lang="en-US" altLang="en-US" sz="1600" dirty="0">
              <a:latin typeface="Times" pitchFamily="2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latin typeface="Times" pitchFamily="2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pitchFamily="2" charset="0"/>
              </a:rPr>
              <a:t>Phase 3 – yielded ideal responses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latin typeface="Times" pitchFamily="2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sz="1600" dirty="0">
              <a:latin typeface="Times" pitchFamily="2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pitchFamily="2" charset="0"/>
              </a:rPr>
              <a:t>Phase 4 – yielded ideal, more in-depth responses</a:t>
            </a:r>
          </a:p>
          <a:p>
            <a:pPr lvl="1" eaLnBrk="1" hangingPunct="1"/>
            <a:r>
              <a:rPr lang="en-US" altLang="en-US" sz="1600" dirty="0">
                <a:latin typeface="Times" pitchFamily="2" charset="0"/>
              </a:rPr>
              <a:t> 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D65E-015D-E411-242B-0DA31B7F2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8" y="10519455"/>
            <a:ext cx="6951663" cy="756146"/>
          </a:xfrm>
          <a:prstGeom prst="rect">
            <a:avLst/>
          </a:prstGeom>
        </p:spPr>
      </p:pic>
      <p:sp>
        <p:nvSpPr>
          <p:cNvPr id="6" name="Text Box 156">
            <a:extLst>
              <a:ext uri="{FF2B5EF4-FFF2-40B4-BE49-F238E27FC236}">
                <a16:creationId xmlns:a16="http://schemas.microsoft.com/office/drawing/2014/main" id="{B7EB22BE-F88B-479C-7A68-6B292659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54" y="11002462"/>
            <a:ext cx="6899275" cy="81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5" tIns="22858" rIns="45715" bIns="22858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>
              <a:latin typeface="Times" pitchFamily="2" charset="0"/>
            </a:endParaRP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en-US" altLang="en-US" sz="1600" dirty="0">
                <a:latin typeface="Times" pitchFamily="2" charset="0"/>
              </a:rPr>
              <a:t>Specified reputable databases, key role, and focused task 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3E19F6-F281-E755-7128-82C8EAA196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2" y="12138880"/>
            <a:ext cx="6413500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689D31-FF08-C830-BA6E-D1F489F6C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25" y="12874813"/>
            <a:ext cx="6505575" cy="410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06FCDF-87D5-ABAE-A486-B25DF131DE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" y="13540216"/>
            <a:ext cx="6467475" cy="3934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366520-7131-B886-7A4A-67B6255C0D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84" y="14352940"/>
            <a:ext cx="6354762" cy="5551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1C05F3-3843-7F6C-7A51-EA5CF0C785B3}"/>
                  </a:ext>
                </a:extLst>
              </p14:cNvPr>
              <p14:cNvContentPartPr/>
              <p14:nvPr/>
            </p14:nvContentPartPr>
            <p14:xfrm>
              <a:off x="2880129" y="12972451"/>
              <a:ext cx="2844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1C05F3-3843-7F6C-7A51-EA5CF0C785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26129" y="12864451"/>
                <a:ext cx="39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070508-D11A-B0CF-FC7B-08E6A4D22FD2}"/>
                  </a:ext>
                </a:extLst>
              </p14:cNvPr>
              <p14:cNvContentPartPr/>
              <p14:nvPr/>
            </p14:nvContentPartPr>
            <p14:xfrm>
              <a:off x="4483518" y="13656102"/>
              <a:ext cx="1157760" cy="11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070508-D11A-B0CF-FC7B-08E6A4D22F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9878" y="13548102"/>
                <a:ext cx="1265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CBF44F6-3A5A-3C52-02AB-389AFA42ABE0}"/>
                  </a:ext>
                </a:extLst>
              </p14:cNvPr>
              <p14:cNvContentPartPr/>
              <p14:nvPr/>
            </p14:nvContentPartPr>
            <p14:xfrm>
              <a:off x="1066449" y="14593529"/>
              <a:ext cx="4196160" cy="48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CBF44F6-3A5A-3C52-02AB-389AFA42ABE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2449" y="14485529"/>
                <a:ext cx="430380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8" name="Group 3157">
            <a:extLst>
              <a:ext uri="{FF2B5EF4-FFF2-40B4-BE49-F238E27FC236}">
                <a16:creationId xmlns:a16="http://schemas.microsoft.com/office/drawing/2014/main" id="{266F446C-1ACF-C78F-1B50-4A89D9C5F309}"/>
              </a:ext>
            </a:extLst>
          </p:cNvPr>
          <p:cNvGrpSpPr/>
          <p:nvPr/>
        </p:nvGrpSpPr>
        <p:grpSpPr>
          <a:xfrm>
            <a:off x="7363053" y="3825631"/>
            <a:ext cx="7040335" cy="4565473"/>
            <a:chOff x="7363053" y="3825631"/>
            <a:chExt cx="7055813" cy="64248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40F914-1C6C-DD42-C57C-00BD995AD895}"/>
                </a:ext>
              </a:extLst>
            </p:cNvPr>
            <p:cNvSpPr/>
            <p:nvPr/>
          </p:nvSpPr>
          <p:spPr bwMode="auto">
            <a:xfrm>
              <a:off x="7519591" y="3825631"/>
              <a:ext cx="6899275" cy="642485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114300">
                <a:prstClr val="black"/>
              </a:innerShdw>
            </a:effectLst>
          </p:spPr>
          <p:txBody>
            <a:bodyPr lIns="45720" tIns="22860" rIns="45720" bIns="22860"/>
            <a:lstStyle/>
            <a:p>
              <a:pPr>
                <a:defRPr/>
              </a:pPr>
              <a:endParaRPr lang="en-US" sz="1200" dirty="0">
                <a:latin typeface="Times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D2A0C5-08A2-109C-29B1-7CFFE6AE46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9754" y="4659980"/>
              <a:ext cx="0" cy="54840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016B8ED-827D-2426-386A-BF1C218762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56602" y="4659980"/>
              <a:ext cx="0" cy="548401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2E8783F-0445-1E0B-A7CD-3EAC9BA407B0}"/>
                </a:ext>
              </a:extLst>
            </p:cNvPr>
            <p:cNvSpPr/>
            <p:nvPr/>
          </p:nvSpPr>
          <p:spPr bwMode="auto">
            <a:xfrm>
              <a:off x="9746082" y="5216390"/>
              <a:ext cx="1746204" cy="862864"/>
            </a:xfrm>
            <a:prstGeom prst="roundRect">
              <a:avLst/>
            </a:prstGeom>
            <a:solidFill>
              <a:srgbClr val="B3EAB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chemeClr val="bg1"/>
                </a:solidFill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Aptos Narrow" panose="020B0004020202020204" pitchFamily="34" charset="0"/>
                  <a:cs typeface="Modern Love Grunge" panose="020F0502020204030204" pitchFamily="34" charset="0"/>
                </a:rPr>
                <a:t>Comparison data</a:t>
              </a:r>
              <a:endParaRPr kumimoji="0" lang="en-US" sz="1600" b="0" i="0" u="none" strike="noStrike" cap="none" normalizeH="0" baseline="0" dirty="0">
                <a:ln>
                  <a:noFill/>
                </a:ln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AD844CD-17AF-9290-77BC-62C385512821}"/>
                </a:ext>
              </a:extLst>
            </p:cNvPr>
            <p:cNvSpPr/>
            <p:nvPr/>
          </p:nvSpPr>
          <p:spPr bwMode="auto">
            <a:xfrm>
              <a:off x="9970374" y="4851813"/>
              <a:ext cx="1662545" cy="684175"/>
            </a:xfrm>
            <a:prstGeom prst="roundRect">
              <a:avLst/>
            </a:prstGeom>
            <a:solidFill>
              <a:srgbClr val="0E5F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ptos Narrow" panose="020B0004020202020204" pitchFamily="34" charset="0"/>
                  <a:cs typeface="Modern Love Grunge" panose="020F0502020204030204" pitchFamily="34" charset="0"/>
                </a:rPr>
                <a:t>Seurat obj </a:t>
              </a:r>
            </a:p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ptos Narrow" panose="020B0004020202020204" pitchFamily="34" charset="0"/>
                  <a:cs typeface="Modern Love Grunge" panose="020F0502020204030204" pitchFamily="34" charset="0"/>
                </a:rPr>
                <a:t>(raw data)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9F6ED75-F08F-E4CB-9130-394D2DD90C67}"/>
                </a:ext>
              </a:extLst>
            </p:cNvPr>
            <p:cNvSpPr/>
            <p:nvPr/>
          </p:nvSpPr>
          <p:spPr bwMode="auto">
            <a:xfrm>
              <a:off x="9748609" y="6778582"/>
              <a:ext cx="1743678" cy="779724"/>
            </a:xfrm>
            <a:prstGeom prst="roundRect">
              <a:avLst/>
            </a:prstGeom>
            <a:solidFill>
              <a:srgbClr val="B3EAB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chemeClr val="bg1"/>
                </a:solidFill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Aptos Narrow" panose="020B0004020202020204" pitchFamily="34" charset="0"/>
                  <a:cs typeface="Modern Love Grunge" panose="020F0502020204030204" pitchFamily="34" charset="0"/>
                </a:rPr>
                <a:t>Comparison data</a:t>
              </a:r>
              <a:endParaRPr kumimoji="0" lang="en-US" sz="1600" b="0" i="0" u="none" strike="noStrike" cap="none" normalizeH="0" baseline="0" dirty="0">
                <a:ln>
                  <a:noFill/>
                </a:ln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38DA087-3D83-DFCF-4108-DC2E477FAF66}"/>
                </a:ext>
              </a:extLst>
            </p:cNvPr>
            <p:cNvSpPr/>
            <p:nvPr/>
          </p:nvSpPr>
          <p:spPr bwMode="auto">
            <a:xfrm>
              <a:off x="9746082" y="8069686"/>
              <a:ext cx="1721864" cy="812050"/>
            </a:xfrm>
            <a:prstGeom prst="roundRect">
              <a:avLst/>
            </a:prstGeom>
            <a:solidFill>
              <a:srgbClr val="B3EAB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chemeClr val="bg1"/>
                </a:solidFill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Aptos Narrow" panose="020B0004020202020204" pitchFamily="34" charset="0"/>
                  <a:cs typeface="Modern Love Grunge" panose="020F0502020204030204" pitchFamily="34" charset="0"/>
                </a:rPr>
                <a:t>Comparison data</a:t>
              </a:r>
              <a:endParaRPr kumimoji="0" lang="en-US" sz="1600" b="0" i="0" u="none" strike="noStrike" cap="none" normalizeH="0" baseline="0" dirty="0">
                <a:ln>
                  <a:noFill/>
                </a:ln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0994C74-58C1-5E4D-D74D-A06A5E786DD8}"/>
                </a:ext>
              </a:extLst>
            </p:cNvPr>
            <p:cNvSpPr/>
            <p:nvPr/>
          </p:nvSpPr>
          <p:spPr bwMode="auto">
            <a:xfrm>
              <a:off x="9746082" y="9400082"/>
              <a:ext cx="1721862" cy="812050"/>
            </a:xfrm>
            <a:prstGeom prst="roundRect">
              <a:avLst/>
            </a:prstGeom>
            <a:solidFill>
              <a:srgbClr val="B3EAB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>
                <a:solidFill>
                  <a:schemeClr val="bg1"/>
                </a:solidFill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Aptos Narrow" panose="020B0004020202020204" pitchFamily="34" charset="0"/>
                  <a:cs typeface="Modern Love Grunge" panose="020F0502020204030204" pitchFamily="34" charset="0"/>
                </a:rPr>
                <a:t>Comparison data</a:t>
              </a:r>
              <a:endParaRPr kumimoji="0" lang="en-US" sz="1600" b="0" i="0" u="none" strike="noStrike" cap="none" normalizeH="0" baseline="0" dirty="0">
                <a:ln>
                  <a:noFill/>
                </a:ln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3DC1FE4F-C995-8127-3607-4984B38A63DF}"/>
                </a:ext>
              </a:extLst>
            </p:cNvPr>
            <p:cNvSpPr/>
            <p:nvPr/>
          </p:nvSpPr>
          <p:spPr bwMode="auto">
            <a:xfrm>
              <a:off x="9970374" y="6375209"/>
              <a:ext cx="1662545" cy="684175"/>
            </a:xfrm>
            <a:prstGeom prst="roundRect">
              <a:avLst/>
            </a:prstGeom>
            <a:solidFill>
              <a:srgbClr val="0E5F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ptos Narrow" panose="020B0004020202020204" pitchFamily="34" charset="0"/>
                  <a:cs typeface="Modern Love Grunge" panose="020F0502020204030204" pitchFamily="34" charset="0"/>
                </a:rPr>
                <a:t>Seurat obj </a:t>
              </a:r>
            </a:p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ptos Narrow" panose="020B0004020202020204" pitchFamily="34" charset="0"/>
                  <a:cs typeface="Modern Love Grunge" panose="020F0502020204030204" pitchFamily="34" charset="0"/>
                </a:rPr>
                <a:t>(filtered data)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C384312-69D1-8269-8BE5-ED510086E8DA}"/>
                </a:ext>
              </a:extLst>
            </p:cNvPr>
            <p:cNvSpPr/>
            <p:nvPr/>
          </p:nvSpPr>
          <p:spPr bwMode="auto">
            <a:xfrm>
              <a:off x="9970374" y="9022403"/>
              <a:ext cx="1662545" cy="684175"/>
            </a:xfrm>
            <a:prstGeom prst="roundRect">
              <a:avLst/>
            </a:prstGeom>
            <a:solidFill>
              <a:srgbClr val="0E5F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ptos Narrow" panose="020B0004020202020204" pitchFamily="34" charset="0"/>
                  <a:cs typeface="Modern Love Grunge" panose="020F0502020204030204" pitchFamily="34" charset="0"/>
                </a:rPr>
                <a:t>Lineage-driven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  <a:cs typeface="Modern Love Grunge" panose="020F0502020204030204" pitchFamily="34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412C167-FE35-ED9F-BAEC-B1FA8D5798DA}"/>
                </a:ext>
              </a:extLst>
            </p:cNvPr>
            <p:cNvSpPr/>
            <p:nvPr/>
          </p:nvSpPr>
          <p:spPr bwMode="auto">
            <a:xfrm>
              <a:off x="9970340" y="7692006"/>
              <a:ext cx="1662545" cy="684175"/>
            </a:xfrm>
            <a:prstGeom prst="roundRect">
              <a:avLst/>
            </a:prstGeom>
            <a:solidFill>
              <a:srgbClr val="0E5F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chemeClr val="bg1"/>
                  </a:solidFill>
                  <a:latin typeface="Aptos Narrow" panose="020B0004020202020204" pitchFamily="34" charset="0"/>
                  <a:cs typeface="Modern Love Grunge" panose="020F0502020204030204" pitchFamily="34" charset="0"/>
                </a:rPr>
                <a:t>Differential Expression</a:t>
              </a:r>
            </a:p>
          </p:txBody>
        </p:sp>
        <p:cxnSp>
          <p:nvCxnSpPr>
            <p:cNvPr id="3072" name="Straight Arrow Connector 3071">
              <a:extLst>
                <a:ext uri="{FF2B5EF4-FFF2-40B4-BE49-F238E27FC236}">
                  <a16:creationId xmlns:a16="http://schemas.microsoft.com/office/drawing/2014/main" id="{A51C7F81-A2F0-9F73-F196-827A9B3F68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86258" y="8335275"/>
              <a:ext cx="0" cy="633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85" name="Straight Arrow Connector 3084">
              <a:extLst>
                <a:ext uri="{FF2B5EF4-FFF2-40B4-BE49-F238E27FC236}">
                  <a16:creationId xmlns:a16="http://schemas.microsoft.com/office/drawing/2014/main" id="{9161EDE0-FFE5-F468-78D1-2D9A4AF764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917172" y="5373060"/>
              <a:ext cx="0" cy="904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06" name="Straight Arrow Connector 3105">
              <a:extLst>
                <a:ext uri="{FF2B5EF4-FFF2-40B4-BE49-F238E27FC236}">
                  <a16:creationId xmlns:a16="http://schemas.microsoft.com/office/drawing/2014/main" id="{D7117137-AA2D-140A-6743-101242061B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52299" y="6996201"/>
              <a:ext cx="0" cy="6330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10" name="Straight Arrow Connector 3109">
              <a:extLst>
                <a:ext uri="{FF2B5EF4-FFF2-40B4-BE49-F238E27FC236}">
                  <a16:creationId xmlns:a16="http://schemas.microsoft.com/office/drawing/2014/main" id="{4122F884-1175-9E3F-CF48-45FE0213EE2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10368" y="5215515"/>
              <a:ext cx="13911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12" name="TextBox 3111">
              <a:extLst>
                <a:ext uri="{FF2B5EF4-FFF2-40B4-BE49-F238E27FC236}">
                  <a16:creationId xmlns:a16="http://schemas.microsoft.com/office/drawing/2014/main" id="{82EFB291-C458-0006-CFF7-EFEFB6D31455}"/>
                </a:ext>
              </a:extLst>
            </p:cNvPr>
            <p:cNvSpPr txBox="1"/>
            <p:nvPr/>
          </p:nvSpPr>
          <p:spPr>
            <a:xfrm>
              <a:off x="12600357" y="4152160"/>
              <a:ext cx="15356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ptos Narrow" panose="020B0004020202020204" pitchFamily="34" charset="0"/>
                </a:rPr>
                <a:t>User Interface</a:t>
              </a:r>
            </a:p>
          </p:txBody>
        </p:sp>
        <p:sp>
          <p:nvSpPr>
            <p:cNvPr id="3114" name="TextBox 3113">
              <a:extLst>
                <a:ext uri="{FF2B5EF4-FFF2-40B4-BE49-F238E27FC236}">
                  <a16:creationId xmlns:a16="http://schemas.microsoft.com/office/drawing/2014/main" id="{8B5CC8A6-4852-015F-FE7C-7A8DB951A55A}"/>
                </a:ext>
              </a:extLst>
            </p:cNvPr>
            <p:cNvSpPr txBox="1"/>
            <p:nvPr/>
          </p:nvSpPr>
          <p:spPr>
            <a:xfrm>
              <a:off x="7608618" y="4151675"/>
              <a:ext cx="1877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ptos Narrow" panose="020B0004020202020204" pitchFamily="34" charset="0"/>
                </a:rPr>
                <a:t>R/Seurat/Algorithms</a:t>
              </a:r>
            </a:p>
          </p:txBody>
        </p:sp>
        <p:sp>
          <p:nvSpPr>
            <p:cNvPr id="3115" name="TextBox 3114">
              <a:extLst>
                <a:ext uri="{FF2B5EF4-FFF2-40B4-BE49-F238E27FC236}">
                  <a16:creationId xmlns:a16="http://schemas.microsoft.com/office/drawing/2014/main" id="{B373512F-F9D0-583D-1131-1AE9B1074676}"/>
                </a:ext>
              </a:extLst>
            </p:cNvPr>
            <p:cNvSpPr txBox="1"/>
            <p:nvPr/>
          </p:nvSpPr>
          <p:spPr>
            <a:xfrm>
              <a:off x="9851934" y="3854338"/>
              <a:ext cx="1886861" cy="100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ptos Narrow" panose="020B0004020202020204" pitchFamily="34" charset="0"/>
                </a:rPr>
                <a:t>scRNAseq</a:t>
              </a:r>
              <a:endParaRPr lang="en-US" sz="1600" dirty="0">
                <a:latin typeface="Aptos Narrow" panose="020B0004020202020204" pitchFamily="34" charset="0"/>
              </a:endParaRPr>
            </a:p>
            <a:p>
              <a:pPr algn="ctr"/>
              <a:r>
                <a:rPr lang="en-US" sz="1600" dirty="0">
                  <a:latin typeface="Aptos Narrow" panose="020B0004020202020204" pitchFamily="34" charset="0"/>
                </a:rPr>
                <a:t>10x dataset</a:t>
              </a:r>
            </a:p>
            <a:p>
              <a:pPr algn="ctr"/>
              <a:r>
                <a:rPr lang="en-US" sz="1600" dirty="0">
                  <a:latin typeface="Aptos Narrow" panose="020B0004020202020204" pitchFamily="34" charset="0"/>
                </a:rPr>
                <a:t>Internal collection</a:t>
              </a:r>
            </a:p>
          </p:txBody>
        </p:sp>
        <p:sp>
          <p:nvSpPr>
            <p:cNvPr id="3116" name="TextBox 3115">
              <a:extLst>
                <a:ext uri="{FF2B5EF4-FFF2-40B4-BE49-F238E27FC236}">
                  <a16:creationId xmlns:a16="http://schemas.microsoft.com/office/drawing/2014/main" id="{B8EF7586-D09F-F2E5-02C7-5216B26D1C36}"/>
                </a:ext>
              </a:extLst>
            </p:cNvPr>
            <p:cNvSpPr txBox="1"/>
            <p:nvPr/>
          </p:nvSpPr>
          <p:spPr>
            <a:xfrm>
              <a:off x="12421475" y="4903064"/>
              <a:ext cx="1833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QC plots and parameter selection</a:t>
              </a:r>
            </a:p>
          </p:txBody>
        </p:sp>
        <p:sp>
          <p:nvSpPr>
            <p:cNvPr id="3118" name="TextBox 3117">
              <a:extLst>
                <a:ext uri="{FF2B5EF4-FFF2-40B4-BE49-F238E27FC236}">
                  <a16:creationId xmlns:a16="http://schemas.microsoft.com/office/drawing/2014/main" id="{D3BF2B64-0A40-2CD0-5EE0-C90F32076368}"/>
                </a:ext>
              </a:extLst>
            </p:cNvPr>
            <p:cNvSpPr txBox="1"/>
            <p:nvPr/>
          </p:nvSpPr>
          <p:spPr>
            <a:xfrm>
              <a:off x="7363053" y="5060287"/>
              <a:ext cx="1833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QC plots</a:t>
              </a:r>
            </a:p>
          </p:txBody>
        </p:sp>
        <p:sp>
          <p:nvSpPr>
            <p:cNvPr id="3119" name="TextBox 3118">
              <a:extLst>
                <a:ext uri="{FF2B5EF4-FFF2-40B4-BE49-F238E27FC236}">
                  <a16:creationId xmlns:a16="http://schemas.microsoft.com/office/drawing/2014/main" id="{3D1B31E7-C765-D5AA-ADCA-0D65B4992B1E}"/>
                </a:ext>
              </a:extLst>
            </p:cNvPr>
            <p:cNvSpPr txBox="1"/>
            <p:nvPr/>
          </p:nvSpPr>
          <p:spPr>
            <a:xfrm>
              <a:off x="10715847" y="5969552"/>
              <a:ext cx="1833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Pre-processing</a:t>
              </a:r>
            </a:p>
          </p:txBody>
        </p:sp>
        <p:sp>
          <p:nvSpPr>
            <p:cNvPr id="3120" name="TextBox 3119">
              <a:extLst>
                <a:ext uri="{FF2B5EF4-FFF2-40B4-BE49-F238E27FC236}">
                  <a16:creationId xmlns:a16="http://schemas.microsoft.com/office/drawing/2014/main" id="{07CF060D-D24D-693B-B149-60EA43A557CD}"/>
                </a:ext>
              </a:extLst>
            </p:cNvPr>
            <p:cNvSpPr txBox="1"/>
            <p:nvPr/>
          </p:nvSpPr>
          <p:spPr>
            <a:xfrm>
              <a:off x="7429690" y="6546804"/>
              <a:ext cx="1833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Clustering/UMAP</a:t>
              </a:r>
            </a:p>
          </p:txBody>
        </p:sp>
        <p:sp>
          <p:nvSpPr>
            <p:cNvPr id="3121" name="TextBox 3120">
              <a:extLst>
                <a:ext uri="{FF2B5EF4-FFF2-40B4-BE49-F238E27FC236}">
                  <a16:creationId xmlns:a16="http://schemas.microsoft.com/office/drawing/2014/main" id="{F81EE703-2BA0-BC79-3908-D2D103B03086}"/>
                </a:ext>
              </a:extLst>
            </p:cNvPr>
            <p:cNvSpPr txBox="1"/>
            <p:nvPr/>
          </p:nvSpPr>
          <p:spPr>
            <a:xfrm>
              <a:off x="7454646" y="7558305"/>
              <a:ext cx="1832144" cy="1169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Cell type annotation and scores:</a:t>
              </a:r>
            </a:p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ChatGPT</a:t>
              </a:r>
            </a:p>
            <a:p>
              <a:pPr algn="ctr"/>
              <a:r>
                <a:rPr lang="en-US" sz="1400" dirty="0" err="1">
                  <a:latin typeface="Aptos Narrow" panose="020B0004020202020204" pitchFamily="34" charset="0"/>
                </a:rPr>
                <a:t>scType</a:t>
              </a:r>
              <a:endParaRPr lang="en-US" sz="1400" dirty="0">
                <a:latin typeface="Aptos Narrow" panose="020B0004020202020204" pitchFamily="34" charset="0"/>
              </a:endParaRPr>
            </a:p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Llama3</a:t>
              </a:r>
            </a:p>
          </p:txBody>
        </p:sp>
        <p:sp>
          <p:nvSpPr>
            <p:cNvPr id="3122" name="TextBox 3121">
              <a:extLst>
                <a:ext uri="{FF2B5EF4-FFF2-40B4-BE49-F238E27FC236}">
                  <a16:creationId xmlns:a16="http://schemas.microsoft.com/office/drawing/2014/main" id="{A27EE7FC-70BE-74DD-3211-9D46608C86F3}"/>
                </a:ext>
              </a:extLst>
            </p:cNvPr>
            <p:cNvSpPr txBox="1"/>
            <p:nvPr/>
          </p:nvSpPr>
          <p:spPr>
            <a:xfrm>
              <a:off x="7453313" y="9312019"/>
              <a:ext cx="1833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Improved ChatGPT annotation</a:t>
              </a:r>
            </a:p>
          </p:txBody>
        </p:sp>
        <p:sp>
          <p:nvSpPr>
            <p:cNvPr id="3123" name="TextBox 3122">
              <a:extLst>
                <a:ext uri="{FF2B5EF4-FFF2-40B4-BE49-F238E27FC236}">
                  <a16:creationId xmlns:a16="http://schemas.microsoft.com/office/drawing/2014/main" id="{020F925D-B45B-2089-5E5A-9AA751D36493}"/>
                </a:ext>
              </a:extLst>
            </p:cNvPr>
            <p:cNvSpPr txBox="1"/>
            <p:nvPr/>
          </p:nvSpPr>
          <p:spPr>
            <a:xfrm>
              <a:off x="12369944" y="6520962"/>
              <a:ext cx="1833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UMAP/TSNE visualization</a:t>
              </a:r>
            </a:p>
          </p:txBody>
        </p:sp>
        <p:sp>
          <p:nvSpPr>
            <p:cNvPr id="3124" name="TextBox 3123">
              <a:extLst>
                <a:ext uri="{FF2B5EF4-FFF2-40B4-BE49-F238E27FC236}">
                  <a16:creationId xmlns:a16="http://schemas.microsoft.com/office/drawing/2014/main" id="{1FE4340A-18AB-4599-D697-6FBF15FE550E}"/>
                </a:ext>
              </a:extLst>
            </p:cNvPr>
            <p:cNvSpPr txBox="1"/>
            <p:nvPr/>
          </p:nvSpPr>
          <p:spPr>
            <a:xfrm>
              <a:off x="12407007" y="7786478"/>
              <a:ext cx="18334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ChatGPT dialog</a:t>
              </a:r>
            </a:p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Algorithm selection</a:t>
              </a:r>
            </a:p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Statistics</a:t>
              </a:r>
            </a:p>
          </p:txBody>
        </p:sp>
        <p:sp>
          <p:nvSpPr>
            <p:cNvPr id="3126" name="TextBox 3125">
              <a:extLst>
                <a:ext uri="{FF2B5EF4-FFF2-40B4-BE49-F238E27FC236}">
                  <a16:creationId xmlns:a16="http://schemas.microsoft.com/office/drawing/2014/main" id="{4B39B02D-78CF-BF11-5525-964736C6E5CE}"/>
                </a:ext>
              </a:extLst>
            </p:cNvPr>
            <p:cNvSpPr txBox="1"/>
            <p:nvPr/>
          </p:nvSpPr>
          <p:spPr>
            <a:xfrm>
              <a:off x="12359280" y="8978724"/>
              <a:ext cx="1833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Custom Lineage Map</a:t>
              </a:r>
            </a:p>
          </p:txBody>
        </p:sp>
        <p:sp>
          <p:nvSpPr>
            <p:cNvPr id="3127" name="TextBox 3126">
              <a:extLst>
                <a:ext uri="{FF2B5EF4-FFF2-40B4-BE49-F238E27FC236}">
                  <a16:creationId xmlns:a16="http://schemas.microsoft.com/office/drawing/2014/main" id="{95E5842B-AEF9-E49A-FAA6-EEFD5AD1D405}"/>
                </a:ext>
              </a:extLst>
            </p:cNvPr>
            <p:cNvSpPr txBox="1"/>
            <p:nvPr/>
          </p:nvSpPr>
          <p:spPr>
            <a:xfrm>
              <a:off x="12359279" y="9573629"/>
              <a:ext cx="18334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ptos Narrow" panose="020B0004020202020204" pitchFamily="34" charset="0"/>
                </a:rPr>
                <a:t>ChatGPT constructed Lineage Map</a:t>
              </a:r>
            </a:p>
          </p:txBody>
        </p:sp>
        <p:cxnSp>
          <p:nvCxnSpPr>
            <p:cNvPr id="3129" name="Straight Arrow Connector 3128">
              <a:extLst>
                <a:ext uri="{FF2B5EF4-FFF2-40B4-BE49-F238E27FC236}">
                  <a16:creationId xmlns:a16="http://schemas.microsoft.com/office/drawing/2014/main" id="{B28D8AA2-4E34-B6C2-1445-DFBC3E0657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253917" y="5219377"/>
              <a:ext cx="129540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33" name="Straight Arrow Connector 3132">
              <a:extLst>
                <a:ext uri="{FF2B5EF4-FFF2-40B4-BE49-F238E27FC236}">
                  <a16:creationId xmlns:a16="http://schemas.microsoft.com/office/drawing/2014/main" id="{DAF00271-C3FA-448D-1B03-50C1F76169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467946" y="6738100"/>
              <a:ext cx="129540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34" name="Straight Arrow Connector 3133">
              <a:extLst>
                <a:ext uri="{FF2B5EF4-FFF2-40B4-BE49-F238E27FC236}">
                  <a16:creationId xmlns:a16="http://schemas.microsoft.com/office/drawing/2014/main" id="{0B7A8809-AA20-F0FD-1EC9-4D60337508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304950" y="8069687"/>
              <a:ext cx="129540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35" name="Straight Arrow Connector 3134">
              <a:extLst>
                <a:ext uri="{FF2B5EF4-FFF2-40B4-BE49-F238E27FC236}">
                  <a16:creationId xmlns:a16="http://schemas.microsoft.com/office/drawing/2014/main" id="{BAF31779-EC9D-E72D-2EDF-091B4AB485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57503" y="6672296"/>
              <a:ext cx="120473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37" name="Straight Arrow Connector 3136">
              <a:extLst>
                <a:ext uri="{FF2B5EF4-FFF2-40B4-BE49-F238E27FC236}">
                  <a16:creationId xmlns:a16="http://schemas.microsoft.com/office/drawing/2014/main" id="{4B7BEB2A-CEEA-6119-D562-94120370193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57503" y="8285956"/>
              <a:ext cx="13911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38" name="Straight Arrow Connector 3137">
              <a:extLst>
                <a:ext uri="{FF2B5EF4-FFF2-40B4-BE49-F238E27FC236}">
                  <a16:creationId xmlns:a16="http://schemas.microsoft.com/office/drawing/2014/main" id="{6CFB32A5-5699-40A8-B38C-78D192481D6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81164" y="6677379"/>
              <a:ext cx="1181078" cy="14784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1" name="Straight Arrow Connector 3140">
              <a:extLst>
                <a:ext uri="{FF2B5EF4-FFF2-40B4-BE49-F238E27FC236}">
                  <a16:creationId xmlns:a16="http://schemas.microsoft.com/office/drawing/2014/main" id="{6F88F21C-B61E-5F93-59A8-204BB841F61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802177" y="8120849"/>
              <a:ext cx="796267" cy="10942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87059"/>
                </a:srgbClr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3144" name="Straight Arrow Connector 3143">
              <a:extLst>
                <a:ext uri="{FF2B5EF4-FFF2-40B4-BE49-F238E27FC236}">
                  <a16:creationId xmlns:a16="http://schemas.microsoft.com/office/drawing/2014/main" id="{30289610-25D5-449D-5D9F-9604332302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857211" y="9146279"/>
              <a:ext cx="579386" cy="1496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6" name="Straight Arrow Connector 3145">
              <a:extLst>
                <a:ext uri="{FF2B5EF4-FFF2-40B4-BE49-F238E27FC236}">
                  <a16:creationId xmlns:a16="http://schemas.microsoft.com/office/drawing/2014/main" id="{556400F3-5353-0B73-304E-1A54DD0251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785700" y="9340342"/>
              <a:ext cx="763624" cy="6841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52" name="Straight Arrow Connector 3151">
              <a:extLst>
                <a:ext uri="{FF2B5EF4-FFF2-40B4-BE49-F238E27FC236}">
                  <a16:creationId xmlns:a16="http://schemas.microsoft.com/office/drawing/2014/main" id="{7E2684B7-BEED-EEB2-39F0-47AC005D01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81165" y="9609390"/>
              <a:ext cx="139114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>
                  <a:alpha val="65098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153" name="Text Box 156">
            <a:extLst>
              <a:ext uri="{FF2B5EF4-FFF2-40B4-BE49-F238E27FC236}">
                <a16:creationId xmlns:a16="http://schemas.microsoft.com/office/drawing/2014/main" id="{45DB5B76-DE98-0DC1-E5E6-9ED8D8C3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35" y="14975561"/>
            <a:ext cx="6899275" cy="60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5" tIns="22858" rIns="45715" bIns="22858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imes" pitchFamily="2" charset="0"/>
              </a:rPr>
              <a:t>Datasets of Interest (from 10X Genomics):</a:t>
            </a: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</p:txBody>
      </p:sp>
      <p:sp>
        <p:nvSpPr>
          <p:cNvPr id="3154" name="TextBox 3153">
            <a:extLst>
              <a:ext uri="{FF2B5EF4-FFF2-40B4-BE49-F238E27FC236}">
                <a16:creationId xmlns:a16="http://schemas.microsoft.com/office/drawing/2014/main" id="{C016C05A-8537-C85C-4DBA-D1765D939D19}"/>
              </a:ext>
            </a:extLst>
          </p:cNvPr>
          <p:cNvSpPr txBox="1"/>
          <p:nvPr/>
        </p:nvSpPr>
        <p:spPr>
          <a:xfrm>
            <a:off x="-76280" y="15343571"/>
            <a:ext cx="69412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10k Human PBMCs, 3' v3.1, Chromium X (with intronic reads)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itchFamily="2" charset="0"/>
              </a:rPr>
              <a:t>7.5k Sorted Cells from Human Invasive Ductal Carcinoma, 3’ v3.1</a:t>
            </a:r>
          </a:p>
          <a:p>
            <a:pPr lvl="1"/>
            <a:endParaRPr lang="en-US" altLang="en-US" sz="1600" dirty="0">
              <a:latin typeface="Times" pitchFamily="2" charset="0"/>
            </a:endParaRP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  <a:p>
            <a:pPr eaLnBrk="1" hangingPunct="1"/>
            <a:endParaRPr lang="en-US" altLang="en-US" sz="1800" dirty="0">
              <a:latin typeface="Times" pitchFamily="2" charset="0"/>
            </a:endParaRPr>
          </a:p>
        </p:txBody>
      </p:sp>
      <p:pic>
        <p:nvPicPr>
          <p:cNvPr id="3157" name="Picture 3156" descr="A screenshot of a cell type&#10;&#10;Description automatically generated">
            <a:extLst>
              <a:ext uri="{FF2B5EF4-FFF2-40B4-BE49-F238E27FC236}">
                <a16:creationId xmlns:a16="http://schemas.microsoft.com/office/drawing/2014/main" id="{3C462733-B291-393A-DDF8-14F8C7CC7F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839" y="3769024"/>
            <a:ext cx="4488736" cy="2043807"/>
          </a:xfrm>
          <a:prstGeom prst="rect">
            <a:avLst/>
          </a:prstGeom>
        </p:spPr>
      </p:pic>
      <p:pic>
        <p:nvPicPr>
          <p:cNvPr id="3163" name="Picture 3162" descr="A diagram of a cell&#10;&#10;Description automatically generated">
            <a:extLst>
              <a:ext uri="{FF2B5EF4-FFF2-40B4-BE49-F238E27FC236}">
                <a16:creationId xmlns:a16="http://schemas.microsoft.com/office/drawing/2014/main" id="{A15D5947-CDDB-5BE1-E718-E53BE60657BE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86" b="19728"/>
          <a:stretch/>
        </p:blipFill>
        <p:spPr>
          <a:xfrm>
            <a:off x="14956597" y="5923984"/>
            <a:ext cx="4309785" cy="2082033"/>
          </a:xfrm>
          <a:prstGeom prst="rect">
            <a:avLst/>
          </a:prstGeom>
        </p:spPr>
      </p:pic>
      <p:pic>
        <p:nvPicPr>
          <p:cNvPr id="3165" name="Picture 316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FFF74B3-2FB4-3FEB-1DB4-C65EF537CF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0401" y="8077771"/>
            <a:ext cx="3187063" cy="2349546"/>
          </a:xfrm>
          <a:prstGeom prst="rect">
            <a:avLst/>
          </a:prstGeom>
        </p:spPr>
      </p:pic>
      <p:pic>
        <p:nvPicPr>
          <p:cNvPr id="3167" name="Picture 3166" descr="A screenshot of a screen with a graph&#10;&#10;Description automatically generated">
            <a:extLst>
              <a:ext uri="{FF2B5EF4-FFF2-40B4-BE49-F238E27FC236}">
                <a16:creationId xmlns:a16="http://schemas.microsoft.com/office/drawing/2014/main" id="{B3A0B048-CD64-B653-4B10-B87AC72B3D6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829" y="3770638"/>
            <a:ext cx="3018792" cy="3447750"/>
          </a:xfrm>
          <a:prstGeom prst="rect">
            <a:avLst/>
          </a:prstGeom>
        </p:spPr>
      </p:pic>
      <p:pic>
        <p:nvPicPr>
          <p:cNvPr id="3181" name="Picture 3180">
            <a:extLst>
              <a:ext uri="{FF2B5EF4-FFF2-40B4-BE49-F238E27FC236}">
                <a16:creationId xmlns:a16="http://schemas.microsoft.com/office/drawing/2014/main" id="{A1B22D93-6627-F986-6FCB-4D45F5058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97" y="9297540"/>
            <a:ext cx="1841758" cy="3956122"/>
          </a:xfrm>
          <a:prstGeom prst="rect">
            <a:avLst/>
          </a:prstGeom>
        </p:spPr>
      </p:pic>
      <p:pic>
        <p:nvPicPr>
          <p:cNvPr id="3183" name="Picture 31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B05DB1-2BAA-F05D-C381-579F00ADEF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975" y="9283103"/>
            <a:ext cx="1791577" cy="3956122"/>
          </a:xfrm>
          <a:prstGeom prst="rect">
            <a:avLst/>
          </a:prstGeom>
        </p:spPr>
      </p:pic>
      <p:pic>
        <p:nvPicPr>
          <p:cNvPr id="3185" name="Picture 3184" descr="A graph of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C6704478-06C1-24E9-06E7-1149AB0DB1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950" y="13621313"/>
            <a:ext cx="2821528" cy="1743009"/>
          </a:xfrm>
          <a:prstGeom prst="rect">
            <a:avLst/>
          </a:prstGeom>
        </p:spPr>
      </p:pic>
      <p:pic>
        <p:nvPicPr>
          <p:cNvPr id="3187" name="Picture 3186" descr="A diagram of a company&#10;&#10;Description automatically generated">
            <a:extLst>
              <a:ext uri="{FF2B5EF4-FFF2-40B4-BE49-F238E27FC236}">
                <a16:creationId xmlns:a16="http://schemas.microsoft.com/office/drawing/2014/main" id="{7D2451D2-7ED3-F20D-51F1-B10A0F7B48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932" y="13427369"/>
            <a:ext cx="4569691" cy="949879"/>
          </a:xfrm>
          <a:prstGeom prst="rect">
            <a:avLst/>
          </a:prstGeom>
        </p:spPr>
      </p:pic>
      <p:pic>
        <p:nvPicPr>
          <p:cNvPr id="3189" name="Picture 3188" descr="A diagram of a cell&#10;&#10;Description automatically generated">
            <a:extLst>
              <a:ext uri="{FF2B5EF4-FFF2-40B4-BE49-F238E27FC236}">
                <a16:creationId xmlns:a16="http://schemas.microsoft.com/office/drawing/2014/main" id="{3A442485-CBA3-17BF-48A6-EA1C9803BF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610" y="14547835"/>
            <a:ext cx="4381869" cy="1288785"/>
          </a:xfrm>
          <a:prstGeom prst="rect">
            <a:avLst/>
          </a:prstGeom>
        </p:spPr>
      </p:pic>
      <p:pic>
        <p:nvPicPr>
          <p:cNvPr id="3191" name="Picture 3190" descr="A screenshot of a graph&#10;&#10;Description automatically generated">
            <a:extLst>
              <a:ext uri="{FF2B5EF4-FFF2-40B4-BE49-F238E27FC236}">
                <a16:creationId xmlns:a16="http://schemas.microsoft.com/office/drawing/2014/main" id="{22009B4B-E292-FE7D-ED14-8EBCF1AA9F9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650" y="9300600"/>
            <a:ext cx="3312624" cy="3792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1939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480</Words>
  <Application>Microsoft Macintosh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Narrow</vt:lpstr>
      <vt:lpstr>Arial</vt:lpstr>
      <vt:lpstr>Times</vt:lpstr>
      <vt:lpstr>Wingdings</vt:lpstr>
      <vt:lpstr>Default Design</vt:lpstr>
      <vt:lpstr>PowerPoint Presentation</vt:lpstr>
    </vt:vector>
  </TitlesOfParts>
  <Company>UTHSCSA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Support Group</dc:creator>
  <cp:lastModifiedBy>Molaka, Anwita</cp:lastModifiedBy>
  <cp:revision>166</cp:revision>
  <dcterms:created xsi:type="dcterms:W3CDTF">2009-07-08T12:52:31Z</dcterms:created>
  <dcterms:modified xsi:type="dcterms:W3CDTF">2024-08-05T00:57:44Z</dcterms:modified>
</cp:coreProperties>
</file>