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2C1"/>
    <a:srgbClr val="2FB797"/>
    <a:srgbClr val="FF9933"/>
    <a:srgbClr val="FF9966"/>
    <a:srgbClr val="664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DAA5B-586F-491D-A3DF-4B179BA09AB1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</dgm:pt>
    <dgm:pt modelId="{8157C6F3-8332-443C-A766-96141A6A70A0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  <a:latin typeface="Calibri" panose="020F0502020204030204" pitchFamily="34" charset="0"/>
            </a:rPr>
            <a:t>Upper middle class (3-5% of the 28% Indian middle class pop.); millennials (34% of India pop.) and Gen Z in urban / growing suburbs</a:t>
          </a:r>
        </a:p>
        <a:p>
          <a:endParaRPr lang="en-US" sz="1200" dirty="0">
            <a:solidFill>
              <a:schemeClr val="bg1"/>
            </a:solidFill>
            <a:latin typeface="Calibri" panose="020F0502020204030204" pitchFamily="34" charset="0"/>
          </a:endParaRPr>
        </a:p>
        <a:p>
          <a:r>
            <a:rPr lang="en-US" sz="1200" dirty="0">
              <a:solidFill>
                <a:schemeClr val="bg1"/>
              </a:solidFill>
              <a:latin typeface="Calibri" panose="020F0502020204030204" pitchFamily="34" charset="0"/>
            </a:rPr>
            <a:t> This audience group is largely enticed by </a:t>
          </a:r>
          <a:r>
            <a:rPr lang="en-US" sz="1200" b="1" i="1" dirty="0">
              <a:solidFill>
                <a:srgbClr val="002060"/>
              </a:solidFill>
              <a:latin typeface="Calibri" panose="020F0502020204030204" pitchFamily="34" charset="0"/>
            </a:rPr>
            <a:t>luxury, design, comfort </a:t>
          </a:r>
          <a:r>
            <a:rPr lang="en-US" sz="1200" dirty="0">
              <a:solidFill>
                <a:schemeClr val="bg1"/>
              </a:solidFill>
              <a:latin typeface="Calibri" panose="020F0502020204030204" pitchFamily="34" charset="0"/>
            </a:rPr>
            <a:t>but also looks for </a:t>
          </a:r>
          <a:r>
            <a:rPr lang="en-US" sz="1200" b="1" i="1" dirty="0">
              <a:solidFill>
                <a:srgbClr val="002060"/>
              </a:solidFill>
              <a:latin typeface="Calibri" panose="020F0502020204030204" pitchFamily="34" charset="0"/>
            </a:rPr>
            <a:t>performance</a:t>
          </a:r>
          <a:r>
            <a:rPr lang="en-US" sz="1200" i="1" dirty="0">
              <a:solidFill>
                <a:srgbClr val="002060"/>
              </a:solidFill>
              <a:latin typeface="Calibri" panose="020F0502020204030204" pitchFamily="34" charset="0"/>
            </a:rPr>
            <a:t> </a:t>
          </a:r>
          <a:r>
            <a:rPr lang="en-US" sz="1200" b="1" i="1" dirty="0">
              <a:solidFill>
                <a:srgbClr val="002060"/>
              </a:solidFill>
              <a:latin typeface="Calibri" panose="020F0502020204030204" pitchFamily="34" charset="0"/>
            </a:rPr>
            <a:t>(engine, mileage)</a:t>
          </a:r>
          <a:r>
            <a:rPr lang="en-US" sz="1200" i="1" dirty="0">
              <a:solidFill>
                <a:srgbClr val="002060"/>
              </a:solidFill>
              <a:latin typeface="Calibri" panose="020F0502020204030204" pitchFamily="34" charset="0"/>
            </a:rPr>
            <a:t> </a:t>
          </a:r>
          <a:r>
            <a:rPr lang="en-US" sz="1200" dirty="0">
              <a:solidFill>
                <a:schemeClr val="bg1"/>
              </a:solidFill>
              <a:latin typeface="Calibri" panose="020F0502020204030204" pitchFamily="34" charset="0"/>
            </a:rPr>
            <a:t>as desirable factors; however could be pulled to pay more for premium</a:t>
          </a:r>
        </a:p>
      </dgm:t>
    </dgm:pt>
    <dgm:pt modelId="{A5E1361B-4139-4AE6-9672-A66B8669281C}" type="parTrans" cxnId="{BC6162A4-550F-4299-B82C-3A559144DF2C}">
      <dgm:prSet/>
      <dgm:spPr/>
      <dgm:t>
        <a:bodyPr/>
        <a:lstStyle/>
        <a:p>
          <a:endParaRPr lang="en-US"/>
        </a:p>
      </dgm:t>
    </dgm:pt>
    <dgm:pt modelId="{EF94DB5A-BDE1-4492-A4A8-A71F6EC8369B}" type="sibTrans" cxnId="{BC6162A4-550F-4299-B82C-3A559144DF2C}">
      <dgm:prSet/>
      <dgm:spPr/>
      <dgm:t>
        <a:bodyPr/>
        <a:lstStyle/>
        <a:p>
          <a:endParaRPr lang="en-US"/>
        </a:p>
      </dgm:t>
    </dgm:pt>
    <dgm:pt modelId="{519473F8-0986-49CE-A3A7-80A4964DDAC4}">
      <dgm:prSet phldrT="[Text]"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</a:rPr>
            <a:t>Kia Seltos is highly regarded by its customers for its </a:t>
          </a:r>
          <a:r>
            <a:rPr lang="en-US" sz="1200" b="1" i="1" dirty="0">
              <a:solidFill>
                <a:srgbClr val="002060"/>
              </a:solidFill>
              <a:latin typeface="Calibri" panose="020F0502020204030204" pitchFamily="34" charset="0"/>
            </a:rPr>
            <a:t>‘mileage and engine performance’ </a:t>
          </a:r>
          <a:r>
            <a:rPr lang="en-US" sz="1200" b="0" i="0" dirty="0">
              <a:solidFill>
                <a:schemeClr val="bg1"/>
              </a:solidFill>
              <a:latin typeface="Calibri" panose="020F0502020204030204" pitchFamily="34" charset="0"/>
            </a:rPr>
            <a:t>which gives a </a:t>
          </a:r>
          <a:r>
            <a:rPr lang="en-US" sz="1200" b="1" i="1" dirty="0">
              <a:solidFill>
                <a:srgbClr val="002060"/>
              </a:solidFill>
              <a:latin typeface="Calibri" panose="020F0502020204030204" pitchFamily="34" charset="0"/>
            </a:rPr>
            <a:t>significant competitive advantage </a:t>
          </a:r>
          <a:r>
            <a:rPr lang="en-US" sz="1200" dirty="0">
              <a:latin typeface="Calibri" panose="020F0502020204030204" pitchFamily="34" charset="0"/>
            </a:rPr>
            <a:t>in the performance sensitive Indian SUV market (Hector and Jeep lacks here).</a:t>
          </a:r>
        </a:p>
        <a:p>
          <a:endParaRPr lang="en-US" sz="1200" dirty="0">
            <a:latin typeface="Calibri" panose="020F0502020204030204" pitchFamily="34" charset="0"/>
          </a:endParaRPr>
        </a:p>
        <a:p>
          <a:r>
            <a:rPr lang="en-US" sz="1200" dirty="0">
              <a:latin typeface="Calibri" panose="020F0502020204030204" pitchFamily="34" charset="0"/>
            </a:rPr>
            <a:t> However,  Kia should </a:t>
          </a:r>
          <a:r>
            <a:rPr lang="en-US" sz="1200" b="1" i="1" dirty="0">
              <a:solidFill>
                <a:srgbClr val="002060"/>
              </a:solidFill>
              <a:latin typeface="Calibri" panose="020F0502020204030204" pitchFamily="34" charset="0"/>
            </a:rPr>
            <a:t>downplay the price element </a:t>
          </a:r>
          <a:r>
            <a:rPr lang="en-US" sz="1200" dirty="0">
              <a:latin typeface="Calibri" panose="020F0502020204030204" pitchFamily="34" charset="0"/>
            </a:rPr>
            <a:t>in its promotional strategy and pull consumer attention more towards its ‘premium comfort’</a:t>
          </a:r>
        </a:p>
      </dgm:t>
    </dgm:pt>
    <dgm:pt modelId="{8FC5D2D3-4DC5-4325-BFED-7B8384F5A48C}" type="parTrans" cxnId="{D0E66832-CCEA-49AD-918D-6A9FEA535D4B}">
      <dgm:prSet/>
      <dgm:spPr/>
      <dgm:t>
        <a:bodyPr/>
        <a:lstStyle/>
        <a:p>
          <a:endParaRPr lang="en-US"/>
        </a:p>
      </dgm:t>
    </dgm:pt>
    <dgm:pt modelId="{6FF19EEE-8368-4D44-9CAB-59DC5AD6DD86}" type="sibTrans" cxnId="{D0E66832-CCEA-49AD-918D-6A9FEA535D4B}">
      <dgm:prSet/>
      <dgm:spPr/>
      <dgm:t>
        <a:bodyPr/>
        <a:lstStyle/>
        <a:p>
          <a:endParaRPr lang="en-US"/>
        </a:p>
      </dgm:t>
    </dgm:pt>
    <dgm:pt modelId="{CD3206C1-51B4-4838-9AA5-1AAD34BED3EC}">
      <dgm:prSet phldrT="[Text]"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</a:rPr>
            <a:t>Kia promotional strategy should amplify the core value proposition of  </a:t>
          </a:r>
          <a:r>
            <a:rPr lang="en-US" sz="1200" b="1" i="1" dirty="0">
              <a:solidFill>
                <a:srgbClr val="002060"/>
              </a:solidFill>
              <a:latin typeface="Calibri" panose="020F0502020204030204" pitchFamily="34" charset="0"/>
            </a:rPr>
            <a:t>‘Safety, Performance and Premium</a:t>
          </a:r>
          <a:r>
            <a:rPr lang="en-US" sz="1200" b="1" dirty="0">
              <a:solidFill>
                <a:srgbClr val="002060"/>
              </a:solidFill>
              <a:latin typeface="Calibri" panose="020F0502020204030204" pitchFamily="34" charset="0"/>
            </a:rPr>
            <a:t>’.</a:t>
          </a:r>
          <a:r>
            <a:rPr lang="en-US" sz="1200" b="1" dirty="0">
              <a:latin typeface="Calibri" panose="020F0502020204030204" pitchFamily="34" charset="0"/>
            </a:rPr>
            <a:t> </a:t>
          </a:r>
          <a:r>
            <a:rPr lang="en-US" sz="1200" dirty="0">
              <a:latin typeface="Calibri" panose="020F0502020204030204" pitchFamily="34" charset="0"/>
            </a:rPr>
            <a:t>This could be used in advertising campaign and marketing strategy.</a:t>
          </a:r>
        </a:p>
        <a:p>
          <a:endParaRPr lang="en-US" sz="1200" dirty="0">
            <a:latin typeface="Calibri" panose="020F0502020204030204" pitchFamily="34" charset="0"/>
          </a:endParaRPr>
        </a:p>
        <a:p>
          <a:r>
            <a:rPr lang="en-US" sz="1200" dirty="0">
              <a:latin typeface="Calibri" panose="020F0502020204030204" pitchFamily="34" charset="0"/>
            </a:rPr>
            <a:t> Desirable features such as </a:t>
          </a:r>
          <a:r>
            <a:rPr lang="en-US" sz="1200" b="1" i="1" dirty="0">
              <a:solidFill>
                <a:srgbClr val="002060"/>
              </a:solidFill>
              <a:latin typeface="Calibri" panose="020F0502020204030204" pitchFamily="34" charset="0"/>
            </a:rPr>
            <a:t>braking system, smooth steering should be amplified</a:t>
          </a:r>
          <a:r>
            <a:rPr lang="en-US" sz="1200" dirty="0">
              <a:latin typeface="Calibri" panose="020F0502020204030204" pitchFamily="34" charset="0"/>
            </a:rPr>
            <a:t> with emotion enabling features music system, touchscreen etc. </a:t>
          </a:r>
        </a:p>
      </dgm:t>
    </dgm:pt>
    <dgm:pt modelId="{516D9553-4271-43AB-BE24-A5A8219A57D4}" type="sibTrans" cxnId="{5902A5D3-778E-49F5-A6D2-A2F5F0CEA5ED}">
      <dgm:prSet/>
      <dgm:spPr/>
      <dgm:t>
        <a:bodyPr/>
        <a:lstStyle/>
        <a:p>
          <a:endParaRPr lang="en-US"/>
        </a:p>
      </dgm:t>
    </dgm:pt>
    <dgm:pt modelId="{18809B89-209B-4F82-8D26-1D3E8D8985FF}" type="parTrans" cxnId="{5902A5D3-778E-49F5-A6D2-A2F5F0CEA5ED}">
      <dgm:prSet/>
      <dgm:spPr/>
      <dgm:t>
        <a:bodyPr/>
        <a:lstStyle/>
        <a:p>
          <a:endParaRPr lang="en-US"/>
        </a:p>
      </dgm:t>
    </dgm:pt>
    <dgm:pt modelId="{6FDC50E9-825D-4CA1-A0DC-CFDCE63D9203}" type="pres">
      <dgm:prSet presAssocID="{934DAA5B-586F-491D-A3DF-4B179BA09AB1}" presName="Name0" presStyleCnt="0">
        <dgm:presLayoutVars>
          <dgm:dir/>
          <dgm:resizeHandles val="exact"/>
        </dgm:presLayoutVars>
      </dgm:prSet>
      <dgm:spPr/>
    </dgm:pt>
    <dgm:pt modelId="{05ECCE0A-18C3-433C-A3ED-3BBB34ECCA15}" type="pres">
      <dgm:prSet presAssocID="{934DAA5B-586F-491D-A3DF-4B179BA09AB1}" presName="fgShape" presStyleLbl="fgShp" presStyleIdx="0" presStyleCnt="1"/>
      <dgm:spPr/>
    </dgm:pt>
    <dgm:pt modelId="{32E4909D-63E5-400D-B0D8-EFF3194E7AB5}" type="pres">
      <dgm:prSet presAssocID="{934DAA5B-586F-491D-A3DF-4B179BA09AB1}" presName="linComp" presStyleCnt="0"/>
      <dgm:spPr/>
    </dgm:pt>
    <dgm:pt modelId="{4C300360-CE5D-42F6-BB63-ECEB498C41CB}" type="pres">
      <dgm:prSet presAssocID="{8157C6F3-8332-443C-A766-96141A6A70A0}" presName="compNode" presStyleCnt="0"/>
      <dgm:spPr/>
    </dgm:pt>
    <dgm:pt modelId="{9CDBA9B2-8FB3-41B7-BDA8-914ADC5657AB}" type="pres">
      <dgm:prSet presAssocID="{8157C6F3-8332-443C-A766-96141A6A70A0}" presName="bkgdShape" presStyleLbl="node1" presStyleIdx="0" presStyleCnt="3"/>
      <dgm:spPr/>
      <dgm:t>
        <a:bodyPr/>
        <a:lstStyle/>
        <a:p>
          <a:endParaRPr lang="en-GB"/>
        </a:p>
      </dgm:t>
    </dgm:pt>
    <dgm:pt modelId="{487DE4EF-4D53-4D43-A315-BA7AA4B95DDB}" type="pres">
      <dgm:prSet presAssocID="{8157C6F3-8332-443C-A766-96141A6A70A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2767AD-2424-4F13-B73A-8CB4778DD0D4}" type="pres">
      <dgm:prSet presAssocID="{8157C6F3-8332-443C-A766-96141A6A70A0}" presName="invisiNode" presStyleLbl="node1" presStyleIdx="0" presStyleCnt="3"/>
      <dgm:spPr/>
    </dgm:pt>
    <dgm:pt modelId="{243BCB5C-7857-4634-828E-537A35407A75}" type="pres">
      <dgm:prSet presAssocID="{8157C6F3-8332-443C-A766-96141A6A70A0}" presName="imagNode" presStyleLbl="fgImgPlace1" presStyleIdx="0" presStyleCnt="3" custScaleX="67867" custScaleY="66043" custLinFactNeighborX="2250" custLinFactNeighborY="-44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solidFill>
            <a:srgbClr val="002060"/>
          </a:solidFill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840A80F-8B8C-4DBF-9B4D-2117107A80B5}" type="pres">
      <dgm:prSet presAssocID="{EF94DB5A-BDE1-4492-A4A8-A71F6EC8369B}" presName="sibTrans" presStyleLbl="sibTrans2D1" presStyleIdx="0" presStyleCnt="0"/>
      <dgm:spPr/>
      <dgm:t>
        <a:bodyPr/>
        <a:lstStyle/>
        <a:p>
          <a:endParaRPr lang="en-GB"/>
        </a:p>
      </dgm:t>
    </dgm:pt>
    <dgm:pt modelId="{FB983518-E02B-46EE-89F8-DAA677F209A0}" type="pres">
      <dgm:prSet presAssocID="{CD3206C1-51B4-4838-9AA5-1AAD34BED3EC}" presName="compNode" presStyleCnt="0"/>
      <dgm:spPr/>
    </dgm:pt>
    <dgm:pt modelId="{D1AC52DC-6B46-447B-8992-5B9B7A469A50}" type="pres">
      <dgm:prSet presAssocID="{CD3206C1-51B4-4838-9AA5-1AAD34BED3EC}" presName="bkgdShape" presStyleLbl="node1" presStyleIdx="1" presStyleCnt="3"/>
      <dgm:spPr/>
      <dgm:t>
        <a:bodyPr/>
        <a:lstStyle/>
        <a:p>
          <a:endParaRPr lang="en-GB"/>
        </a:p>
      </dgm:t>
    </dgm:pt>
    <dgm:pt modelId="{0326A194-BAEC-4AE6-9C61-85651A8C792E}" type="pres">
      <dgm:prSet presAssocID="{CD3206C1-51B4-4838-9AA5-1AAD34BED3EC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1DF426-30B4-43DC-800E-6537FA42CE9B}" type="pres">
      <dgm:prSet presAssocID="{CD3206C1-51B4-4838-9AA5-1AAD34BED3EC}" presName="invisiNode" presStyleLbl="node1" presStyleIdx="1" presStyleCnt="3"/>
      <dgm:spPr/>
    </dgm:pt>
    <dgm:pt modelId="{674B3BE6-02BE-439C-AB9F-E5FB35C80FFF}" type="pres">
      <dgm:prSet presAssocID="{CD3206C1-51B4-4838-9AA5-1AAD34BED3EC}" presName="imagNode" presStyleLbl="fgImgPlace1" presStyleIdx="1" presStyleCnt="3" custScaleX="64783" custScaleY="66054" custLinFactNeighborY="-45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solidFill>
            <a:srgbClr val="002060"/>
          </a:solidFill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7EB11D14-6904-4F21-AC1B-DFBF75177E26}" type="pres">
      <dgm:prSet presAssocID="{516D9553-4271-43AB-BE24-A5A8219A57D4}" presName="sibTrans" presStyleLbl="sibTrans2D1" presStyleIdx="0" presStyleCnt="0"/>
      <dgm:spPr/>
      <dgm:t>
        <a:bodyPr/>
        <a:lstStyle/>
        <a:p>
          <a:endParaRPr lang="en-GB"/>
        </a:p>
      </dgm:t>
    </dgm:pt>
    <dgm:pt modelId="{CCDE664F-DDBC-42CD-B33B-A14ACAA4D537}" type="pres">
      <dgm:prSet presAssocID="{519473F8-0986-49CE-A3A7-80A4964DDAC4}" presName="compNode" presStyleCnt="0"/>
      <dgm:spPr/>
    </dgm:pt>
    <dgm:pt modelId="{543463ED-BC29-42B9-B2AC-FF1A7CEDF074}" type="pres">
      <dgm:prSet presAssocID="{519473F8-0986-49CE-A3A7-80A4964DDAC4}" presName="bkgdShape" presStyleLbl="node1" presStyleIdx="2" presStyleCnt="3"/>
      <dgm:spPr/>
      <dgm:t>
        <a:bodyPr/>
        <a:lstStyle/>
        <a:p>
          <a:endParaRPr lang="en-GB"/>
        </a:p>
      </dgm:t>
    </dgm:pt>
    <dgm:pt modelId="{348B64F5-8836-4E4A-977B-C654920CC26D}" type="pres">
      <dgm:prSet presAssocID="{519473F8-0986-49CE-A3A7-80A4964DDAC4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CCA498-C7D5-4F64-95FF-A935C6D87D72}" type="pres">
      <dgm:prSet presAssocID="{519473F8-0986-49CE-A3A7-80A4964DDAC4}" presName="invisiNode" presStyleLbl="node1" presStyleIdx="2" presStyleCnt="3"/>
      <dgm:spPr/>
    </dgm:pt>
    <dgm:pt modelId="{99BB5FA0-0054-4415-B8D7-112A28EDC8C0}" type="pres">
      <dgm:prSet presAssocID="{519473F8-0986-49CE-A3A7-80A4964DDAC4}" presName="imagNode" presStyleLbl="fgImgPlace1" presStyleIdx="2" presStyleCnt="3" custScaleX="64703" custScaleY="64550" custLinFactNeighborX="4500" custLinFactNeighborY="-45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solidFill>
            <a:srgbClr val="002060"/>
          </a:solidFill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</dgm:ptLst>
  <dgm:cxnLst>
    <dgm:cxn modelId="{32685C4D-1C63-45B7-97AE-BED4F59CD4AC}" type="presOf" srcId="{CD3206C1-51B4-4838-9AA5-1AAD34BED3EC}" destId="{D1AC52DC-6B46-447B-8992-5B9B7A469A50}" srcOrd="0" destOrd="0" presId="urn:microsoft.com/office/officeart/2005/8/layout/hList7"/>
    <dgm:cxn modelId="{857C069E-CFE3-4E8D-A372-880B5C89A457}" type="presOf" srcId="{516D9553-4271-43AB-BE24-A5A8219A57D4}" destId="{7EB11D14-6904-4F21-AC1B-DFBF75177E26}" srcOrd="0" destOrd="0" presId="urn:microsoft.com/office/officeart/2005/8/layout/hList7"/>
    <dgm:cxn modelId="{22BD6CB0-D741-4FCF-AC1B-1B28104DDB7E}" type="presOf" srcId="{519473F8-0986-49CE-A3A7-80A4964DDAC4}" destId="{543463ED-BC29-42B9-B2AC-FF1A7CEDF074}" srcOrd="0" destOrd="0" presId="urn:microsoft.com/office/officeart/2005/8/layout/hList7"/>
    <dgm:cxn modelId="{D306A9D8-6671-4A97-B58C-1F8230A7C7F7}" type="presOf" srcId="{CD3206C1-51B4-4838-9AA5-1AAD34BED3EC}" destId="{0326A194-BAEC-4AE6-9C61-85651A8C792E}" srcOrd="1" destOrd="0" presId="urn:microsoft.com/office/officeart/2005/8/layout/hList7"/>
    <dgm:cxn modelId="{C67C3052-5518-490C-938F-E5889680FADB}" type="presOf" srcId="{934DAA5B-586F-491D-A3DF-4B179BA09AB1}" destId="{6FDC50E9-825D-4CA1-A0DC-CFDCE63D9203}" srcOrd="0" destOrd="0" presId="urn:microsoft.com/office/officeart/2005/8/layout/hList7"/>
    <dgm:cxn modelId="{D28EF4BD-287C-4EC2-B321-578187E07C56}" type="presOf" srcId="{519473F8-0986-49CE-A3A7-80A4964DDAC4}" destId="{348B64F5-8836-4E4A-977B-C654920CC26D}" srcOrd="1" destOrd="0" presId="urn:microsoft.com/office/officeart/2005/8/layout/hList7"/>
    <dgm:cxn modelId="{3DBBBA84-9492-4C4F-9A11-5711BDC72909}" type="presOf" srcId="{EF94DB5A-BDE1-4492-A4A8-A71F6EC8369B}" destId="{5840A80F-8B8C-4DBF-9B4D-2117107A80B5}" srcOrd="0" destOrd="0" presId="urn:microsoft.com/office/officeart/2005/8/layout/hList7"/>
    <dgm:cxn modelId="{581D7696-EDBA-49CC-955B-B06FAF2A972A}" type="presOf" srcId="{8157C6F3-8332-443C-A766-96141A6A70A0}" destId="{487DE4EF-4D53-4D43-A315-BA7AA4B95DDB}" srcOrd="1" destOrd="0" presId="urn:microsoft.com/office/officeart/2005/8/layout/hList7"/>
    <dgm:cxn modelId="{BC6162A4-550F-4299-B82C-3A559144DF2C}" srcId="{934DAA5B-586F-491D-A3DF-4B179BA09AB1}" destId="{8157C6F3-8332-443C-A766-96141A6A70A0}" srcOrd="0" destOrd="0" parTransId="{A5E1361B-4139-4AE6-9672-A66B8669281C}" sibTransId="{EF94DB5A-BDE1-4492-A4A8-A71F6EC8369B}"/>
    <dgm:cxn modelId="{D0E66832-CCEA-49AD-918D-6A9FEA535D4B}" srcId="{934DAA5B-586F-491D-A3DF-4B179BA09AB1}" destId="{519473F8-0986-49CE-A3A7-80A4964DDAC4}" srcOrd="2" destOrd="0" parTransId="{8FC5D2D3-4DC5-4325-BFED-7B8384F5A48C}" sibTransId="{6FF19EEE-8368-4D44-9CAB-59DC5AD6DD86}"/>
    <dgm:cxn modelId="{5902A5D3-778E-49F5-A6D2-A2F5F0CEA5ED}" srcId="{934DAA5B-586F-491D-A3DF-4B179BA09AB1}" destId="{CD3206C1-51B4-4838-9AA5-1AAD34BED3EC}" srcOrd="1" destOrd="0" parTransId="{18809B89-209B-4F82-8D26-1D3E8D8985FF}" sibTransId="{516D9553-4271-43AB-BE24-A5A8219A57D4}"/>
    <dgm:cxn modelId="{513CAD93-114C-4B3F-8D29-D3A1F5834883}" type="presOf" srcId="{8157C6F3-8332-443C-A766-96141A6A70A0}" destId="{9CDBA9B2-8FB3-41B7-BDA8-914ADC5657AB}" srcOrd="0" destOrd="0" presId="urn:microsoft.com/office/officeart/2005/8/layout/hList7"/>
    <dgm:cxn modelId="{F299853C-041E-45D0-8D31-FC19037128E7}" type="presParOf" srcId="{6FDC50E9-825D-4CA1-A0DC-CFDCE63D9203}" destId="{05ECCE0A-18C3-433C-A3ED-3BBB34ECCA15}" srcOrd="0" destOrd="0" presId="urn:microsoft.com/office/officeart/2005/8/layout/hList7"/>
    <dgm:cxn modelId="{22BC25D2-9316-4C42-84EE-062B2E36B40A}" type="presParOf" srcId="{6FDC50E9-825D-4CA1-A0DC-CFDCE63D9203}" destId="{32E4909D-63E5-400D-B0D8-EFF3194E7AB5}" srcOrd="1" destOrd="0" presId="urn:microsoft.com/office/officeart/2005/8/layout/hList7"/>
    <dgm:cxn modelId="{0EE624F4-235A-44CA-811B-79C60D20F40F}" type="presParOf" srcId="{32E4909D-63E5-400D-B0D8-EFF3194E7AB5}" destId="{4C300360-CE5D-42F6-BB63-ECEB498C41CB}" srcOrd="0" destOrd="0" presId="urn:microsoft.com/office/officeart/2005/8/layout/hList7"/>
    <dgm:cxn modelId="{81C41336-DD30-44AA-82D2-22F8C724E9B2}" type="presParOf" srcId="{4C300360-CE5D-42F6-BB63-ECEB498C41CB}" destId="{9CDBA9B2-8FB3-41B7-BDA8-914ADC5657AB}" srcOrd="0" destOrd="0" presId="urn:microsoft.com/office/officeart/2005/8/layout/hList7"/>
    <dgm:cxn modelId="{E97C8D04-6877-460B-BB84-52A52929BD80}" type="presParOf" srcId="{4C300360-CE5D-42F6-BB63-ECEB498C41CB}" destId="{487DE4EF-4D53-4D43-A315-BA7AA4B95DDB}" srcOrd="1" destOrd="0" presId="urn:microsoft.com/office/officeart/2005/8/layout/hList7"/>
    <dgm:cxn modelId="{696B62CD-A3C1-4D78-AE91-0BC65957E675}" type="presParOf" srcId="{4C300360-CE5D-42F6-BB63-ECEB498C41CB}" destId="{C32767AD-2424-4F13-B73A-8CB4778DD0D4}" srcOrd="2" destOrd="0" presId="urn:microsoft.com/office/officeart/2005/8/layout/hList7"/>
    <dgm:cxn modelId="{C85E558C-2E59-4C15-89BB-D0CE6C3C1F34}" type="presParOf" srcId="{4C300360-CE5D-42F6-BB63-ECEB498C41CB}" destId="{243BCB5C-7857-4634-828E-537A35407A75}" srcOrd="3" destOrd="0" presId="urn:microsoft.com/office/officeart/2005/8/layout/hList7"/>
    <dgm:cxn modelId="{F15A289B-7780-4374-9F0A-CEE42CC61922}" type="presParOf" srcId="{32E4909D-63E5-400D-B0D8-EFF3194E7AB5}" destId="{5840A80F-8B8C-4DBF-9B4D-2117107A80B5}" srcOrd="1" destOrd="0" presId="urn:microsoft.com/office/officeart/2005/8/layout/hList7"/>
    <dgm:cxn modelId="{0EEE92CF-5A2C-40EE-9794-C7FF784FCE29}" type="presParOf" srcId="{32E4909D-63E5-400D-B0D8-EFF3194E7AB5}" destId="{FB983518-E02B-46EE-89F8-DAA677F209A0}" srcOrd="2" destOrd="0" presId="urn:microsoft.com/office/officeart/2005/8/layout/hList7"/>
    <dgm:cxn modelId="{E7C35FED-9159-4AD5-9C03-62CCB0B7B34C}" type="presParOf" srcId="{FB983518-E02B-46EE-89F8-DAA677F209A0}" destId="{D1AC52DC-6B46-447B-8992-5B9B7A469A50}" srcOrd="0" destOrd="0" presId="urn:microsoft.com/office/officeart/2005/8/layout/hList7"/>
    <dgm:cxn modelId="{343BAD2D-79FE-49F8-A9DA-4D8AE5FC0A2D}" type="presParOf" srcId="{FB983518-E02B-46EE-89F8-DAA677F209A0}" destId="{0326A194-BAEC-4AE6-9C61-85651A8C792E}" srcOrd="1" destOrd="0" presId="urn:microsoft.com/office/officeart/2005/8/layout/hList7"/>
    <dgm:cxn modelId="{70B33CE3-2998-462A-929B-CB7AD131E0BD}" type="presParOf" srcId="{FB983518-E02B-46EE-89F8-DAA677F209A0}" destId="{F11DF426-30B4-43DC-800E-6537FA42CE9B}" srcOrd="2" destOrd="0" presId="urn:microsoft.com/office/officeart/2005/8/layout/hList7"/>
    <dgm:cxn modelId="{CAFE05F5-20B0-4307-8D48-E2121F9A68CA}" type="presParOf" srcId="{FB983518-E02B-46EE-89F8-DAA677F209A0}" destId="{674B3BE6-02BE-439C-AB9F-E5FB35C80FFF}" srcOrd="3" destOrd="0" presId="urn:microsoft.com/office/officeart/2005/8/layout/hList7"/>
    <dgm:cxn modelId="{3B1EF3BD-B75E-4D5D-9A77-EFF7D5530F67}" type="presParOf" srcId="{32E4909D-63E5-400D-B0D8-EFF3194E7AB5}" destId="{7EB11D14-6904-4F21-AC1B-DFBF75177E26}" srcOrd="3" destOrd="0" presId="urn:microsoft.com/office/officeart/2005/8/layout/hList7"/>
    <dgm:cxn modelId="{30D4D6E4-FFF2-4EA7-88C6-5E58BEC9D0B3}" type="presParOf" srcId="{32E4909D-63E5-400D-B0D8-EFF3194E7AB5}" destId="{CCDE664F-DDBC-42CD-B33B-A14ACAA4D537}" srcOrd="4" destOrd="0" presId="urn:microsoft.com/office/officeart/2005/8/layout/hList7"/>
    <dgm:cxn modelId="{75BF9274-DD69-46DA-A34A-3337B90BEA79}" type="presParOf" srcId="{CCDE664F-DDBC-42CD-B33B-A14ACAA4D537}" destId="{543463ED-BC29-42B9-B2AC-FF1A7CEDF074}" srcOrd="0" destOrd="0" presId="urn:microsoft.com/office/officeart/2005/8/layout/hList7"/>
    <dgm:cxn modelId="{B468B03C-ACED-466F-9DE0-FCC9BBF7DB46}" type="presParOf" srcId="{CCDE664F-DDBC-42CD-B33B-A14ACAA4D537}" destId="{348B64F5-8836-4E4A-977B-C654920CC26D}" srcOrd="1" destOrd="0" presId="urn:microsoft.com/office/officeart/2005/8/layout/hList7"/>
    <dgm:cxn modelId="{21ADF637-6777-4686-B810-EFCA9D4F88D4}" type="presParOf" srcId="{CCDE664F-DDBC-42CD-B33B-A14ACAA4D537}" destId="{85CCA498-C7D5-4F64-95FF-A935C6D87D72}" srcOrd="2" destOrd="0" presId="urn:microsoft.com/office/officeart/2005/8/layout/hList7"/>
    <dgm:cxn modelId="{9909D5BD-6B4C-44A2-A3BF-7AB278DDF87A}" type="presParOf" srcId="{CCDE664F-DDBC-42CD-B33B-A14ACAA4D537}" destId="{99BB5FA0-0054-4415-B8D7-112A28EDC8C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BA9B2-8FB3-41B7-BDA8-914ADC5657AB}">
      <dsp:nvSpPr>
        <dsp:cNvPr id="0" name=""/>
        <dsp:cNvSpPr/>
      </dsp:nvSpPr>
      <dsp:spPr>
        <a:xfrm>
          <a:off x="1629" y="0"/>
          <a:ext cx="2535325" cy="53034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bg1"/>
              </a:solidFill>
              <a:latin typeface="Calibri" panose="020F0502020204030204" pitchFamily="34" charset="0"/>
            </a:rPr>
            <a:t>Upper middle class (3-5% of the 28% Indian middle class pop.); millennials (34% of India pop.) and Gen Z in urban / growing suburbs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chemeClr val="bg1"/>
            </a:solidFill>
            <a:latin typeface="Calibri" panose="020F050202020403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bg1"/>
              </a:solidFill>
              <a:latin typeface="Calibri" panose="020F0502020204030204" pitchFamily="34" charset="0"/>
            </a:rPr>
            <a:t> This audience group is largely enticed by </a:t>
          </a:r>
          <a:r>
            <a:rPr lang="en-US" sz="1200" b="1" i="1" kern="1200" dirty="0">
              <a:solidFill>
                <a:srgbClr val="002060"/>
              </a:solidFill>
              <a:latin typeface="Calibri" panose="020F0502020204030204" pitchFamily="34" charset="0"/>
            </a:rPr>
            <a:t>luxury, design, comfort </a:t>
          </a:r>
          <a:r>
            <a:rPr lang="en-US" sz="1200" kern="1200" dirty="0">
              <a:solidFill>
                <a:schemeClr val="bg1"/>
              </a:solidFill>
              <a:latin typeface="Calibri" panose="020F0502020204030204" pitchFamily="34" charset="0"/>
            </a:rPr>
            <a:t>but also looks for </a:t>
          </a:r>
          <a:r>
            <a:rPr lang="en-US" sz="1200" b="1" i="1" kern="1200" dirty="0">
              <a:solidFill>
                <a:srgbClr val="002060"/>
              </a:solidFill>
              <a:latin typeface="Calibri" panose="020F0502020204030204" pitchFamily="34" charset="0"/>
            </a:rPr>
            <a:t>performance</a:t>
          </a:r>
          <a:r>
            <a:rPr lang="en-US" sz="1200" i="1" kern="1200" dirty="0">
              <a:solidFill>
                <a:srgbClr val="002060"/>
              </a:solidFill>
              <a:latin typeface="Calibri" panose="020F0502020204030204" pitchFamily="34" charset="0"/>
            </a:rPr>
            <a:t> </a:t>
          </a:r>
          <a:r>
            <a:rPr lang="en-US" sz="1200" b="1" i="1" kern="1200" dirty="0">
              <a:solidFill>
                <a:srgbClr val="002060"/>
              </a:solidFill>
              <a:latin typeface="Calibri" panose="020F0502020204030204" pitchFamily="34" charset="0"/>
            </a:rPr>
            <a:t>(engine, mileage)</a:t>
          </a:r>
          <a:r>
            <a:rPr lang="en-US" sz="1200" i="1" kern="1200" dirty="0">
              <a:solidFill>
                <a:srgbClr val="002060"/>
              </a:solidFill>
              <a:latin typeface="Calibri" panose="020F0502020204030204" pitchFamily="34" charset="0"/>
            </a:rPr>
            <a:t> </a:t>
          </a:r>
          <a:r>
            <a:rPr lang="en-US" sz="1200" kern="1200" dirty="0">
              <a:solidFill>
                <a:schemeClr val="bg1"/>
              </a:solidFill>
              <a:latin typeface="Calibri" panose="020F0502020204030204" pitchFamily="34" charset="0"/>
            </a:rPr>
            <a:t>as desirable factors; however could be pulled to pay more for premium</a:t>
          </a:r>
        </a:p>
      </dsp:txBody>
      <dsp:txXfrm>
        <a:off x="1629" y="2121378"/>
        <a:ext cx="2535325" cy="2121378"/>
      </dsp:txXfrm>
    </dsp:sp>
    <dsp:sp modelId="{243BCB5C-7857-4634-828E-537A35407A75}">
      <dsp:nvSpPr>
        <dsp:cNvPr id="0" name=""/>
        <dsp:cNvSpPr/>
      </dsp:nvSpPr>
      <dsp:spPr>
        <a:xfrm>
          <a:off x="709746" y="538635"/>
          <a:ext cx="1198563" cy="11663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52DC-6B46-447B-8992-5B9B7A469A50}">
      <dsp:nvSpPr>
        <dsp:cNvPr id="0" name=""/>
        <dsp:cNvSpPr/>
      </dsp:nvSpPr>
      <dsp:spPr>
        <a:xfrm>
          <a:off x="2613015" y="0"/>
          <a:ext cx="2535325" cy="5303446"/>
        </a:xfrm>
        <a:prstGeom prst="roundRect">
          <a:avLst>
            <a:gd name="adj" fmla="val 10000"/>
          </a:avLst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libri" panose="020F0502020204030204" pitchFamily="34" charset="0"/>
            </a:rPr>
            <a:t>Kia promotional strategy should amplify the core value proposition of  </a:t>
          </a:r>
          <a:r>
            <a:rPr lang="en-US" sz="1200" b="1" i="1" kern="1200" dirty="0">
              <a:solidFill>
                <a:srgbClr val="002060"/>
              </a:solidFill>
              <a:latin typeface="Calibri" panose="020F0502020204030204" pitchFamily="34" charset="0"/>
            </a:rPr>
            <a:t>‘Safety, Performance and Premium</a:t>
          </a:r>
          <a:r>
            <a:rPr lang="en-US" sz="1200" b="1" kern="1200" dirty="0">
              <a:solidFill>
                <a:srgbClr val="002060"/>
              </a:solidFill>
              <a:latin typeface="Calibri" panose="020F0502020204030204" pitchFamily="34" charset="0"/>
            </a:rPr>
            <a:t>’.</a:t>
          </a:r>
          <a:r>
            <a:rPr lang="en-US" sz="1200" b="1" kern="1200" dirty="0">
              <a:latin typeface="Calibri" panose="020F0502020204030204" pitchFamily="34" charset="0"/>
            </a:rPr>
            <a:t> </a:t>
          </a:r>
          <a:r>
            <a:rPr lang="en-US" sz="1200" kern="1200" dirty="0">
              <a:latin typeface="Calibri" panose="020F0502020204030204" pitchFamily="34" charset="0"/>
            </a:rPr>
            <a:t>This could be used in advertising campaign and marketing strategy.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latin typeface="Calibri" panose="020F050202020403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libri" panose="020F0502020204030204" pitchFamily="34" charset="0"/>
            </a:rPr>
            <a:t> Desirable features such as </a:t>
          </a:r>
          <a:r>
            <a:rPr lang="en-US" sz="1200" b="1" i="1" kern="1200" dirty="0">
              <a:solidFill>
                <a:srgbClr val="002060"/>
              </a:solidFill>
              <a:latin typeface="Calibri" panose="020F0502020204030204" pitchFamily="34" charset="0"/>
            </a:rPr>
            <a:t>braking system, smooth steering should be amplified</a:t>
          </a:r>
          <a:r>
            <a:rPr lang="en-US" sz="1200" kern="1200" dirty="0">
              <a:latin typeface="Calibri" panose="020F0502020204030204" pitchFamily="34" charset="0"/>
            </a:rPr>
            <a:t> with emotion enabling features music system, touchscreen etc. </a:t>
          </a:r>
        </a:p>
      </dsp:txBody>
      <dsp:txXfrm>
        <a:off x="2613015" y="2121378"/>
        <a:ext cx="2535325" cy="2121378"/>
      </dsp:txXfrm>
    </dsp:sp>
    <dsp:sp modelId="{674B3BE6-02BE-439C-AB9F-E5FB35C80FFF}">
      <dsp:nvSpPr>
        <dsp:cNvPr id="0" name=""/>
        <dsp:cNvSpPr/>
      </dsp:nvSpPr>
      <dsp:spPr>
        <a:xfrm>
          <a:off x="3308628" y="538415"/>
          <a:ext cx="1144098" cy="11665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463ED-BC29-42B9-B2AC-FF1A7CEDF074}">
      <dsp:nvSpPr>
        <dsp:cNvPr id="0" name=""/>
        <dsp:cNvSpPr/>
      </dsp:nvSpPr>
      <dsp:spPr>
        <a:xfrm>
          <a:off x="5224400" y="0"/>
          <a:ext cx="2535325" cy="5303446"/>
        </a:xfrm>
        <a:prstGeom prst="roundRect">
          <a:avLst>
            <a:gd name="adj" fmla="val 1000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libri" panose="020F0502020204030204" pitchFamily="34" charset="0"/>
            </a:rPr>
            <a:t>Kia Seltos is highly regarded by its customers for its </a:t>
          </a:r>
          <a:r>
            <a:rPr lang="en-US" sz="1200" b="1" i="1" kern="1200" dirty="0">
              <a:solidFill>
                <a:srgbClr val="002060"/>
              </a:solidFill>
              <a:latin typeface="Calibri" panose="020F0502020204030204" pitchFamily="34" charset="0"/>
            </a:rPr>
            <a:t>‘mileage and engine performance’ </a:t>
          </a:r>
          <a:r>
            <a:rPr lang="en-US" sz="1200" b="0" i="0" kern="1200" dirty="0">
              <a:solidFill>
                <a:schemeClr val="bg1"/>
              </a:solidFill>
              <a:latin typeface="Calibri" panose="020F0502020204030204" pitchFamily="34" charset="0"/>
            </a:rPr>
            <a:t>which gives a </a:t>
          </a:r>
          <a:r>
            <a:rPr lang="en-US" sz="1200" b="1" i="1" kern="1200" dirty="0">
              <a:solidFill>
                <a:srgbClr val="002060"/>
              </a:solidFill>
              <a:latin typeface="Calibri" panose="020F0502020204030204" pitchFamily="34" charset="0"/>
            </a:rPr>
            <a:t>significant competitive advantage </a:t>
          </a:r>
          <a:r>
            <a:rPr lang="en-US" sz="1200" kern="1200" dirty="0">
              <a:latin typeface="Calibri" panose="020F0502020204030204" pitchFamily="34" charset="0"/>
            </a:rPr>
            <a:t>in the performance sensitive Indian SUV market (Hector and Jeep lacks here).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latin typeface="Calibri" panose="020F050202020403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libri" panose="020F0502020204030204" pitchFamily="34" charset="0"/>
            </a:rPr>
            <a:t> However,  Kia should </a:t>
          </a:r>
          <a:r>
            <a:rPr lang="en-US" sz="1200" b="1" i="1" kern="1200" dirty="0">
              <a:solidFill>
                <a:srgbClr val="002060"/>
              </a:solidFill>
              <a:latin typeface="Calibri" panose="020F0502020204030204" pitchFamily="34" charset="0"/>
            </a:rPr>
            <a:t>downplay the price element </a:t>
          </a:r>
          <a:r>
            <a:rPr lang="en-US" sz="1200" kern="1200" dirty="0">
              <a:latin typeface="Calibri" panose="020F0502020204030204" pitchFamily="34" charset="0"/>
            </a:rPr>
            <a:t>in its promotional strategy and pull consumer attention more towards its ‘premium comfort’</a:t>
          </a:r>
        </a:p>
      </dsp:txBody>
      <dsp:txXfrm>
        <a:off x="5224400" y="2121378"/>
        <a:ext cx="2535325" cy="2121378"/>
      </dsp:txXfrm>
    </dsp:sp>
    <dsp:sp modelId="{99BB5FA0-0054-4415-B8D7-112A28EDC8C0}">
      <dsp:nvSpPr>
        <dsp:cNvPr id="0" name=""/>
        <dsp:cNvSpPr/>
      </dsp:nvSpPr>
      <dsp:spPr>
        <a:xfrm>
          <a:off x="6000192" y="551748"/>
          <a:ext cx="1142685" cy="113998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CCE0A-18C3-433C-A3ED-3BBB34ECCA15}">
      <dsp:nvSpPr>
        <dsp:cNvPr id="0" name=""/>
        <dsp:cNvSpPr/>
      </dsp:nvSpPr>
      <dsp:spPr>
        <a:xfrm>
          <a:off x="310454" y="4242756"/>
          <a:ext cx="7140447" cy="795516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4000" dirty="0">
                <a:solidFill>
                  <a:srgbClr val="191B0E"/>
                </a:solidFill>
                <a:latin typeface="Franklin Gothic Book" panose="020B0503020102020204" pitchFamily="34" charset="0"/>
              </a:rPr>
              <a:t>Text Analytics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76303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02000"/>
              </a:lnSpc>
            </a:pPr>
            <a:r>
              <a:rPr lang="en-US" sz="1600" b="1" dirty="0"/>
              <a:t>Team:</a:t>
            </a:r>
          </a:p>
          <a:p>
            <a:pPr marL="285750" lvl="0" indent="-285750" algn="l">
              <a:lnSpc>
                <a:spcPct val="102000"/>
              </a:lnSpc>
              <a:buFont typeface="Wingdings" pitchFamily="2"/>
              <a:buChar char="§"/>
            </a:pPr>
            <a:r>
              <a:rPr lang="en-US" sz="1600" dirty="0"/>
              <a:t>Laukik Kalelkar (11920009)</a:t>
            </a:r>
          </a:p>
          <a:p>
            <a:pPr marL="285750" lvl="0" indent="-285750" algn="l">
              <a:lnSpc>
                <a:spcPct val="102000"/>
              </a:lnSpc>
              <a:buFont typeface="Wingdings" pitchFamily="2"/>
              <a:buChar char="§"/>
            </a:pPr>
            <a:r>
              <a:rPr lang="en-US" sz="1600" dirty="0"/>
              <a:t>Amol Kulkarni (11920083)</a:t>
            </a:r>
          </a:p>
          <a:p>
            <a:pPr marL="285750" lvl="0" indent="-285750" algn="l">
              <a:lnSpc>
                <a:spcPct val="102000"/>
              </a:lnSpc>
              <a:buFont typeface="Wingdings" pitchFamily="2"/>
              <a:buChar char="§"/>
            </a:pPr>
            <a:r>
              <a:rPr lang="en-US" sz="1600" dirty="0"/>
              <a:t>Prashant Khare (11920035)</a:t>
            </a:r>
          </a:p>
          <a:p>
            <a:pPr marL="285750" lvl="0" indent="-285750" algn="l">
              <a:lnSpc>
                <a:spcPct val="102000"/>
              </a:lnSpc>
              <a:buFont typeface="Wingdings" pitchFamily="2"/>
              <a:buChar char="§"/>
            </a:pPr>
            <a:r>
              <a:rPr lang="en-US" sz="1600" dirty="0"/>
              <a:t>Rajesh Margbandhu (11920095)</a:t>
            </a:r>
          </a:p>
          <a:p>
            <a:pPr marL="285750" lvl="0" indent="-285750" algn="l">
              <a:lnSpc>
                <a:spcPct val="102000"/>
              </a:lnSpc>
              <a:buFont typeface="Wingdings" pitchFamily="2"/>
              <a:buChar char="§"/>
            </a:pPr>
            <a:r>
              <a:rPr lang="en-US" sz="1600" dirty="0"/>
              <a:t>Kartik Mishra (11920039)</a:t>
            </a:r>
          </a:p>
        </p:txBody>
      </p:sp>
    </p:spTree>
    <p:extLst>
      <p:ext uri="{BB962C8B-B14F-4D97-AF65-F5344CB8AC3E}">
        <p14:creationId xmlns:p14="http://schemas.microsoft.com/office/powerpoint/2010/main" val="244748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35636-4E1E-46FB-B80F-10D7608F2A5E}"/>
              </a:ext>
            </a:extLst>
          </p:cNvPr>
          <p:cNvSpPr txBox="1">
            <a:spLocks/>
          </p:cNvSpPr>
          <p:nvPr/>
        </p:nvSpPr>
        <p:spPr>
          <a:xfrm>
            <a:off x="1371600" y="255410"/>
            <a:ext cx="9601200" cy="579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9E2889-DD5B-4714-8073-21D026977EAE}"/>
              </a:ext>
            </a:extLst>
          </p:cNvPr>
          <p:cNvSpPr txBox="1">
            <a:spLocks/>
          </p:cNvSpPr>
          <p:nvPr/>
        </p:nvSpPr>
        <p:spPr>
          <a:xfrm>
            <a:off x="1295403" y="921431"/>
            <a:ext cx="10352644" cy="579967"/>
          </a:xfrm>
          <a:prstGeom prst="rect">
            <a:avLst/>
          </a:prstGeom>
        </p:spPr>
        <p:txBody>
          <a:bodyPr anchorCtr="1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GB" sz="1800" i="1" dirty="0">
                <a:solidFill>
                  <a:srgbClr val="7030A0"/>
                </a:solidFill>
              </a:rPr>
              <a:t>We are the </a:t>
            </a:r>
            <a:r>
              <a:rPr lang="en-GB" sz="1800" b="1" i="1" dirty="0">
                <a:solidFill>
                  <a:srgbClr val="7030A0"/>
                </a:solidFill>
              </a:rPr>
              <a:t>consulting team </a:t>
            </a:r>
            <a:r>
              <a:rPr lang="en-GB" sz="1800" i="1" dirty="0">
                <a:solidFill>
                  <a:srgbClr val="7030A0"/>
                </a:solidFill>
              </a:rPr>
              <a:t>advising Kia Motor’s </a:t>
            </a:r>
            <a:r>
              <a:rPr lang="en-GB" sz="1800" i="1" dirty="0">
                <a:solidFill>
                  <a:srgbClr val="7030A0"/>
                </a:solidFill>
                <a:latin typeface="Calibri" pitchFamily="34"/>
              </a:rPr>
              <a:t>marketing team to develop a strategy to better position their ‘Seltos’ model in the SUV segment vis- a vis their competition (MG Hector &amp; Jeep Compass)</a:t>
            </a:r>
            <a:endParaRPr lang="en-GB" sz="1800" i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A28B4C-C982-4F93-9F97-C2BF7A11DC40}"/>
              </a:ext>
            </a:extLst>
          </p:cNvPr>
          <p:cNvSpPr txBox="1"/>
          <p:nvPr/>
        </p:nvSpPr>
        <p:spPr>
          <a:xfrm>
            <a:off x="1203963" y="1772527"/>
            <a:ext cx="8657493" cy="46012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R="0" lvl="0" indent="0" defTabSz="91440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000000"/>
                </a:solidFill>
                <a:latin typeface="CIDFont+F2"/>
              </a:rPr>
              <a:t>Task 1: </a:t>
            </a:r>
            <a:r>
              <a:rPr lang="en-US" sz="1400" kern="0" dirty="0">
                <a:solidFill>
                  <a:srgbClr val="000000"/>
                </a:solidFill>
                <a:latin typeface="CIDFont+F2"/>
              </a:rPr>
              <a:t>Data collection via web scraping: to obtain 200+ reviews and other key parameters for (1) Kia Seltos, (2) Jeep Compass, and (3) MG Hector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defTabSz="914400">
              <a:spcBef>
                <a:spcPts val="300"/>
              </a:spcBef>
              <a:spcAft>
                <a:spcPts val="300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rgbClr val="000000"/>
                </a:solidFill>
                <a:latin typeface="CIDFont+F2"/>
              </a:rPr>
              <a:t>Task 2: </a:t>
            </a:r>
            <a:r>
              <a:rPr lang="en-US" sz="1400" kern="0" dirty="0">
                <a:solidFill>
                  <a:srgbClr val="000000"/>
                </a:solidFill>
                <a:latin typeface="CIDFont+F2"/>
              </a:rPr>
              <a:t>Analyze the data collected in Task 1 to answer the below key questions:</a:t>
            </a:r>
          </a:p>
          <a:p>
            <a:pPr marL="342900" marR="0" lvl="0" indent="-342900" defTabSz="91440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latin typeface="CIDFont+F2"/>
              </a:rPr>
              <a:t>How do customers view our product against competition?</a:t>
            </a:r>
          </a:p>
          <a:p>
            <a:pPr marL="342900" indent="-342900" defTabSz="914400">
              <a:spcBef>
                <a:spcPts val="300"/>
              </a:spcBef>
              <a:spcAft>
                <a:spcPts val="300"/>
              </a:spcAft>
              <a:buSzPct val="100000"/>
              <a:buFont typeface="Calibri Ligh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000000"/>
                </a:solidFill>
                <a:latin typeface="CIDFont+F2"/>
              </a:rPr>
              <a:t>On what attributes (e.g., price, buying experience) and product features (e.g., engine, interiors etc.) are we perceived as Strong? Weak?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IDFont+F2"/>
              </a:rPr>
              <a:t>On what attributes (e.g., price, buying experience) and product features (e.g., engine, interiors etc.) is competition perceived as Strong? Weak?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IDFont+F2"/>
              </a:rPr>
              <a:t>What attributes or product features seem to best evoke an 'emotional' response or connect from customers?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IDFont+F2"/>
              </a:rPr>
              <a:t>How should we position ourselves and promote our product against competition?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CIDFont+F2"/>
            </a:endParaRPr>
          </a:p>
          <a:p>
            <a:pPr defTabSz="914400">
              <a:spcBef>
                <a:spcPts val="300"/>
              </a:spcBef>
              <a:spcAft>
                <a:spcPts val="300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IDFont+F2"/>
              </a:rPr>
              <a:t>Task 3: </a:t>
            </a:r>
            <a:r>
              <a:rPr lang="en-US" sz="1400" dirty="0">
                <a:solidFill>
                  <a:srgbClr val="000000"/>
                </a:solidFill>
                <a:latin typeface="CIDFont+F2"/>
              </a:rPr>
              <a:t>Build a shiny app which could take above / or any other corpus file and any keyword list and display keyword-filtered corpus and the relative frequencies of keywords in visuals / charts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69D7DE2E-2A0C-41A5-9ABE-27190A9E9348}"/>
              </a:ext>
            </a:extLst>
          </p:cNvPr>
          <p:cNvSpPr/>
          <p:nvPr/>
        </p:nvSpPr>
        <p:spPr>
          <a:xfrm>
            <a:off x="9692640" y="2039816"/>
            <a:ext cx="211016" cy="956599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E0CD442-1688-4B0B-B10A-BCEF1B8934BD}"/>
              </a:ext>
            </a:extLst>
          </p:cNvPr>
          <p:cNvSpPr/>
          <p:nvPr/>
        </p:nvSpPr>
        <p:spPr>
          <a:xfrm>
            <a:off x="9971641" y="1631628"/>
            <a:ext cx="1674056" cy="24299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Output 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D4CC15-1995-4370-8E27-9A38BFEEC145}"/>
              </a:ext>
            </a:extLst>
          </p:cNvPr>
          <p:cNvSpPr txBox="1"/>
          <p:nvPr/>
        </p:nvSpPr>
        <p:spPr>
          <a:xfrm>
            <a:off x="9973991" y="2278968"/>
            <a:ext cx="167405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Raw and cleaned data output in CSV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xmlns="" id="{788D36E5-41EA-4AD0-9F6C-D3E4175EFD81}"/>
              </a:ext>
            </a:extLst>
          </p:cNvPr>
          <p:cNvSpPr/>
          <p:nvPr/>
        </p:nvSpPr>
        <p:spPr>
          <a:xfrm>
            <a:off x="9692640" y="3176945"/>
            <a:ext cx="211016" cy="2168773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1642D8-40F5-4648-B759-F274FA273ABF}"/>
              </a:ext>
            </a:extLst>
          </p:cNvPr>
          <p:cNvSpPr txBox="1"/>
          <p:nvPr/>
        </p:nvSpPr>
        <p:spPr>
          <a:xfrm>
            <a:off x="9971641" y="3387970"/>
            <a:ext cx="1674056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R/ Py file and HTML versions of Text An coding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PPT solution explaining approach and answers to these questions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1FBF8EF9-BC96-4FF4-A500-6EAB0C29FB9D}"/>
              </a:ext>
            </a:extLst>
          </p:cNvPr>
          <p:cNvSpPr/>
          <p:nvPr/>
        </p:nvSpPr>
        <p:spPr>
          <a:xfrm>
            <a:off x="9690289" y="5624730"/>
            <a:ext cx="211016" cy="956599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68B2B2-6D4D-4651-AC07-A17110C22B72}"/>
              </a:ext>
            </a:extLst>
          </p:cNvPr>
          <p:cNvSpPr txBox="1"/>
          <p:nvPr/>
        </p:nvSpPr>
        <p:spPr>
          <a:xfrm>
            <a:off x="9971650" y="5863891"/>
            <a:ext cx="167405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GitHub run code for Shiny app and Ui.R and server.R files</a:t>
            </a:r>
          </a:p>
        </p:txBody>
      </p:sp>
    </p:spTree>
    <p:extLst>
      <p:ext uri="{BB962C8B-B14F-4D97-AF65-F5344CB8AC3E}">
        <p14:creationId xmlns:p14="http://schemas.microsoft.com/office/powerpoint/2010/main" val="223465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D00B0-C1A3-4846-A43F-BB4389E10FB8}"/>
              </a:ext>
            </a:extLst>
          </p:cNvPr>
          <p:cNvSpPr txBox="1">
            <a:spLocks/>
          </p:cNvSpPr>
          <p:nvPr/>
        </p:nvSpPr>
        <p:spPr>
          <a:xfrm>
            <a:off x="1371600" y="255410"/>
            <a:ext cx="9601200" cy="579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Approach &amp; Methodology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3E1F45E4-366D-40DC-8FC0-62FCBB60B4E4}"/>
              </a:ext>
            </a:extLst>
          </p:cNvPr>
          <p:cNvSpPr/>
          <p:nvPr/>
        </p:nvSpPr>
        <p:spPr>
          <a:xfrm>
            <a:off x="-6" y="1266096"/>
            <a:ext cx="815928" cy="26728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Task 1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6C6298BB-F8B3-41E0-BC4A-923C189AF0A8}"/>
              </a:ext>
            </a:extLst>
          </p:cNvPr>
          <p:cNvSpPr/>
          <p:nvPr/>
        </p:nvSpPr>
        <p:spPr>
          <a:xfrm>
            <a:off x="-2354" y="3598977"/>
            <a:ext cx="815928" cy="26728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Task 2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B2BBC14D-4B16-4372-97C8-897CBD4BC9A1}"/>
              </a:ext>
            </a:extLst>
          </p:cNvPr>
          <p:cNvSpPr/>
          <p:nvPr/>
        </p:nvSpPr>
        <p:spPr>
          <a:xfrm>
            <a:off x="-4700" y="5819333"/>
            <a:ext cx="815928" cy="26728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Task 3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xmlns="" id="{08F05CFB-5B1D-4887-8105-8F548FACE044}"/>
              </a:ext>
            </a:extLst>
          </p:cNvPr>
          <p:cNvCxnSpPr/>
          <p:nvPr/>
        </p:nvCxnSpPr>
        <p:spPr>
          <a:xfrm>
            <a:off x="670556" y="2067943"/>
            <a:ext cx="961292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custDash>
              <a:ds d="300173" sp="300173"/>
            </a:custDash>
            <a:miter/>
          </a:ln>
        </p:spPr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xmlns="" id="{44023710-96E8-4ECD-B39A-FE0837E20A5A}"/>
              </a:ext>
            </a:extLst>
          </p:cNvPr>
          <p:cNvCxnSpPr/>
          <p:nvPr/>
        </p:nvCxnSpPr>
        <p:spPr>
          <a:xfrm>
            <a:off x="724479" y="5329315"/>
            <a:ext cx="955900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custDash>
              <a:ds d="300173" sp="300173"/>
            </a:custDash>
            <a:miter/>
          </a:ln>
        </p:spPr>
      </p:cxnSp>
      <p:sp>
        <p:nvSpPr>
          <p:cNvPr id="8" name="Rectangle 15">
            <a:extLst>
              <a:ext uri="{FF2B5EF4-FFF2-40B4-BE49-F238E27FC236}">
                <a16:creationId xmlns:a16="http://schemas.microsoft.com/office/drawing/2014/main" xmlns="" id="{FFD0AE05-557E-4315-AFD7-7C23ADB4BB75}"/>
              </a:ext>
            </a:extLst>
          </p:cNvPr>
          <p:cNvSpPr/>
          <p:nvPr/>
        </p:nvSpPr>
        <p:spPr>
          <a:xfrm>
            <a:off x="1371600" y="969629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Analysis of HTML structure of Cardekho, Carwale and Team BHP</a:t>
            </a:r>
          </a:p>
        </p:txBody>
      </p:sp>
      <p:cxnSp>
        <p:nvCxnSpPr>
          <p:cNvPr id="9" name="Straight Connector 22">
            <a:extLst>
              <a:ext uri="{FF2B5EF4-FFF2-40B4-BE49-F238E27FC236}">
                <a16:creationId xmlns:a16="http://schemas.microsoft.com/office/drawing/2014/main" xmlns="" id="{06689D1B-A415-440C-AA2C-3F8D1DB711CD}"/>
              </a:ext>
            </a:extLst>
          </p:cNvPr>
          <p:cNvCxnSpPr/>
          <p:nvPr/>
        </p:nvCxnSpPr>
        <p:spPr>
          <a:xfrm>
            <a:off x="10283479" y="835377"/>
            <a:ext cx="0" cy="602262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23">
            <a:extLst>
              <a:ext uri="{FF2B5EF4-FFF2-40B4-BE49-F238E27FC236}">
                <a16:creationId xmlns:a16="http://schemas.microsoft.com/office/drawing/2014/main" xmlns="" id="{0C61B721-3EB5-43CF-A44F-D816475E523B}"/>
              </a:ext>
            </a:extLst>
          </p:cNvPr>
          <p:cNvSpPr/>
          <p:nvPr/>
        </p:nvSpPr>
        <p:spPr>
          <a:xfrm>
            <a:off x="10424160" y="544799"/>
            <a:ext cx="1674056" cy="24299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Tools &amp; Techniques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xmlns="" id="{AD7110FC-0258-4E25-835B-DD1AB5E3A178}"/>
              </a:ext>
            </a:extLst>
          </p:cNvPr>
          <p:cNvSpPr/>
          <p:nvPr/>
        </p:nvSpPr>
        <p:spPr>
          <a:xfrm>
            <a:off x="3729243" y="969629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Identification of HTML tags for reviews and ratings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xmlns="" id="{7DF31616-4CF4-44F1-80A7-F0D7DEBA24C6}"/>
              </a:ext>
            </a:extLst>
          </p:cNvPr>
          <p:cNvSpPr/>
          <p:nvPr/>
        </p:nvSpPr>
        <p:spPr>
          <a:xfrm>
            <a:off x="6086886" y="969629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Writing R program for web-scrapping using Rvest and Purr libraries </a:t>
            </a: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xmlns="" id="{4A584651-FAF1-48E1-A196-1C644CB90236}"/>
              </a:ext>
            </a:extLst>
          </p:cNvPr>
          <p:cNvSpPr/>
          <p:nvPr/>
        </p:nvSpPr>
        <p:spPr>
          <a:xfrm>
            <a:off x="8444520" y="969629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Collecting </a:t>
            </a:r>
            <a:r>
              <a:rPr lang="en-US" sz="1100" dirty="0">
                <a:solidFill>
                  <a:srgbClr val="002060"/>
                </a:solidFill>
                <a:latin typeface="Calibri"/>
              </a:rPr>
              <a:t>the</a:t>
            </a: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 scraped data in CSV format and doing data cleansing</a:t>
            </a:r>
          </a:p>
        </p:txBody>
      </p: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xmlns="" id="{6333394E-D025-456C-9799-365E84AED43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912007" y="1358075"/>
            <a:ext cx="817236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5" name="Straight Arrow Connector 32">
            <a:extLst>
              <a:ext uri="{FF2B5EF4-FFF2-40B4-BE49-F238E27FC236}">
                <a16:creationId xmlns:a16="http://schemas.microsoft.com/office/drawing/2014/main" xmlns="" id="{7E85EE7D-977C-4EA2-B414-8C59036C74A5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627293" y="1358075"/>
            <a:ext cx="817227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6" name="Straight Arrow Connector 34">
            <a:extLst>
              <a:ext uri="{FF2B5EF4-FFF2-40B4-BE49-F238E27FC236}">
                <a16:creationId xmlns:a16="http://schemas.microsoft.com/office/drawing/2014/main" xmlns="" id="{01298CBF-12B7-4D08-8A63-5D6B8CE1CFB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269650" y="1358075"/>
            <a:ext cx="817236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7" name="Straight Arrow Connector 36">
            <a:extLst>
              <a:ext uri="{FF2B5EF4-FFF2-40B4-BE49-F238E27FC236}">
                <a16:creationId xmlns:a16="http://schemas.microsoft.com/office/drawing/2014/main" xmlns="" id="{E8ABE5CE-AC5C-4F8A-BFB6-961058217705}"/>
              </a:ext>
            </a:extLst>
          </p:cNvPr>
          <p:cNvCxnSpPr>
            <a:stCxn id="13" idx="2"/>
          </p:cNvCxnSpPr>
          <p:nvPr/>
        </p:nvCxnSpPr>
        <p:spPr>
          <a:xfrm>
            <a:off x="9214728" y="1746522"/>
            <a:ext cx="0" cy="70125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8" name="TextBox 37">
            <a:extLst>
              <a:ext uri="{FF2B5EF4-FFF2-40B4-BE49-F238E27FC236}">
                <a16:creationId xmlns:a16="http://schemas.microsoft.com/office/drawing/2014/main" xmlns="" id="{0A9F6827-2EC1-44CF-ACD7-8AAFC13F0080}"/>
              </a:ext>
            </a:extLst>
          </p:cNvPr>
          <p:cNvSpPr txBox="1"/>
          <p:nvPr/>
        </p:nvSpPr>
        <p:spPr>
          <a:xfrm>
            <a:off x="10424160" y="969629"/>
            <a:ext cx="1570884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Web scrapping</a:t>
            </a:r>
          </a:p>
          <a:p>
            <a:pPr marL="171450" indent="-171450" defTabSz="914400"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R (Purr and rvest libraries)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xmlns="" id="{6C5E1AE0-B1ED-43A8-8CEC-847ED3EA5BCD}"/>
              </a:ext>
            </a:extLst>
          </p:cNvPr>
          <p:cNvSpPr/>
          <p:nvPr/>
        </p:nvSpPr>
        <p:spPr>
          <a:xfrm>
            <a:off x="8444519" y="2426055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Input the scraped data in R &amp; use DTM approach for Text AN for all 3 brands </a:t>
            </a: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xmlns="" id="{1A3DA7BE-4C09-4F84-98A5-92B60217167E}"/>
              </a:ext>
            </a:extLst>
          </p:cNvPr>
          <p:cNvSpPr/>
          <p:nvPr/>
        </p:nvSpPr>
        <p:spPr>
          <a:xfrm>
            <a:off x="6564741" y="2426055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2060"/>
                </a:solidFill>
                <a:latin typeface="Calibri"/>
              </a:rPr>
              <a:t>Use Rapid Automatic Keyword Extraction (RAKE) technique for extraction</a:t>
            </a:r>
            <a:endParaRPr lang="en-US" sz="11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cxnSp>
        <p:nvCxnSpPr>
          <p:cNvPr id="29" name="Straight Arrow Connector 32">
            <a:extLst>
              <a:ext uri="{FF2B5EF4-FFF2-40B4-BE49-F238E27FC236}">
                <a16:creationId xmlns:a16="http://schemas.microsoft.com/office/drawing/2014/main" xmlns="" id="{088A6DEC-4154-4AC6-9A31-F82CC6719ABC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8105148" y="2814501"/>
            <a:ext cx="3393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33" name="Rectangle 26">
            <a:extLst>
              <a:ext uri="{FF2B5EF4-FFF2-40B4-BE49-F238E27FC236}">
                <a16:creationId xmlns:a16="http://schemas.microsoft.com/office/drawing/2014/main" xmlns="" id="{7E5FCBAD-C5E1-4A77-9DC1-A4148C88AE55}"/>
              </a:ext>
            </a:extLst>
          </p:cNvPr>
          <p:cNvSpPr/>
          <p:nvPr/>
        </p:nvSpPr>
        <p:spPr>
          <a:xfrm>
            <a:off x="4684962" y="2426055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2060"/>
                </a:solidFill>
                <a:latin typeface="Calibri"/>
              </a:rPr>
              <a:t>Extracted keywords are ranked basis RAKE score to identify key attributes and product features</a:t>
            </a:r>
            <a:endParaRPr lang="en-US" sz="11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cxnSp>
        <p:nvCxnSpPr>
          <p:cNvPr id="36" name="Straight Arrow Connector 32">
            <a:extLst>
              <a:ext uri="{FF2B5EF4-FFF2-40B4-BE49-F238E27FC236}">
                <a16:creationId xmlns:a16="http://schemas.microsoft.com/office/drawing/2014/main" xmlns="" id="{1B9777DA-83AB-498C-8685-CCAAD0450D6B}"/>
              </a:ext>
            </a:extLst>
          </p:cNvPr>
          <p:cNvCxnSpPr>
            <a:cxnSpLocks/>
            <a:stCxn id="21" idx="1"/>
            <a:endCxn id="33" idx="3"/>
          </p:cNvCxnSpPr>
          <p:nvPr/>
        </p:nvCxnSpPr>
        <p:spPr>
          <a:xfrm flipH="1">
            <a:off x="6225369" y="2814501"/>
            <a:ext cx="3393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41" name="Rectangle 26">
            <a:extLst>
              <a:ext uri="{FF2B5EF4-FFF2-40B4-BE49-F238E27FC236}">
                <a16:creationId xmlns:a16="http://schemas.microsoft.com/office/drawing/2014/main" xmlns="" id="{E747A371-886D-4A35-9B95-BA611BFA570F}"/>
              </a:ext>
            </a:extLst>
          </p:cNvPr>
          <p:cNvSpPr/>
          <p:nvPr/>
        </p:nvSpPr>
        <p:spPr>
          <a:xfrm>
            <a:off x="2805183" y="2426055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2060"/>
                </a:solidFill>
                <a:latin typeface="Calibri"/>
              </a:rPr>
              <a:t>The Rake scores are used to create visuals: word clouds, bar graph etc.</a:t>
            </a:r>
            <a:endParaRPr lang="en-US" sz="11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xmlns="" id="{E12E5D04-5FBD-490C-896B-3812360B1461}"/>
              </a:ext>
            </a:extLst>
          </p:cNvPr>
          <p:cNvSpPr/>
          <p:nvPr/>
        </p:nvSpPr>
        <p:spPr>
          <a:xfrm>
            <a:off x="925404" y="2426055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2060"/>
                </a:solidFill>
                <a:latin typeface="Calibri"/>
              </a:rPr>
              <a:t>Creation of list of all attributes &amp;  product features to run sentiment analysis </a:t>
            </a:r>
          </a:p>
        </p:txBody>
      </p:sp>
      <p:cxnSp>
        <p:nvCxnSpPr>
          <p:cNvPr id="43" name="Straight Arrow Connector 32">
            <a:extLst>
              <a:ext uri="{FF2B5EF4-FFF2-40B4-BE49-F238E27FC236}">
                <a16:creationId xmlns:a16="http://schemas.microsoft.com/office/drawing/2014/main" xmlns="" id="{BCC579B2-3EBB-4204-9FF3-4199E76F3346}"/>
              </a:ext>
            </a:extLst>
          </p:cNvPr>
          <p:cNvCxnSpPr>
            <a:cxnSpLocks/>
          </p:cNvCxnSpPr>
          <p:nvPr/>
        </p:nvCxnSpPr>
        <p:spPr>
          <a:xfrm flipH="1" flipV="1">
            <a:off x="4337956" y="2798085"/>
            <a:ext cx="3393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44" name="Straight Arrow Connector 32">
            <a:extLst>
              <a:ext uri="{FF2B5EF4-FFF2-40B4-BE49-F238E27FC236}">
                <a16:creationId xmlns:a16="http://schemas.microsoft.com/office/drawing/2014/main" xmlns="" id="{DAE5B45E-CACA-4DC6-AE8B-B1A29A554F57}"/>
              </a:ext>
            </a:extLst>
          </p:cNvPr>
          <p:cNvCxnSpPr>
            <a:cxnSpLocks/>
          </p:cNvCxnSpPr>
          <p:nvPr/>
        </p:nvCxnSpPr>
        <p:spPr>
          <a:xfrm flipH="1" flipV="1">
            <a:off x="2450544" y="2809806"/>
            <a:ext cx="3393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45" name="Rectangle 26">
            <a:extLst>
              <a:ext uri="{FF2B5EF4-FFF2-40B4-BE49-F238E27FC236}">
                <a16:creationId xmlns:a16="http://schemas.microsoft.com/office/drawing/2014/main" xmlns="" id="{EBA09115-A609-4B31-8E0C-DA698970E56A}"/>
              </a:ext>
            </a:extLst>
          </p:cNvPr>
          <p:cNvSpPr/>
          <p:nvPr/>
        </p:nvSpPr>
        <p:spPr>
          <a:xfrm>
            <a:off x="937126" y="3890202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2060"/>
                </a:solidFill>
                <a:latin typeface="Calibri"/>
              </a:rPr>
              <a:t>Sentiment scores determination for key attributes &amp; product features  comparison</a:t>
            </a:r>
          </a:p>
        </p:txBody>
      </p:sp>
      <p:cxnSp>
        <p:nvCxnSpPr>
          <p:cNvPr id="46" name="Straight Arrow Connector 36">
            <a:extLst>
              <a:ext uri="{FF2B5EF4-FFF2-40B4-BE49-F238E27FC236}">
                <a16:creationId xmlns:a16="http://schemas.microsoft.com/office/drawing/2014/main" xmlns="" id="{929843F6-EEFE-4D97-8871-AB199B9276C6}"/>
              </a:ext>
            </a:extLst>
          </p:cNvPr>
          <p:cNvCxnSpPr/>
          <p:nvPr/>
        </p:nvCxnSpPr>
        <p:spPr>
          <a:xfrm>
            <a:off x="1643963" y="3207216"/>
            <a:ext cx="0" cy="70125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47" name="Rectangle 26">
            <a:extLst>
              <a:ext uri="{FF2B5EF4-FFF2-40B4-BE49-F238E27FC236}">
                <a16:creationId xmlns:a16="http://schemas.microsoft.com/office/drawing/2014/main" xmlns="" id="{020517F8-40D3-44AE-8471-1CBD62B0C5DF}"/>
              </a:ext>
            </a:extLst>
          </p:cNvPr>
          <p:cNvSpPr/>
          <p:nvPr/>
        </p:nvSpPr>
        <p:spPr>
          <a:xfrm>
            <a:off x="2806831" y="3890202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2060"/>
                </a:solidFill>
                <a:latin typeface="Calibri"/>
              </a:rPr>
              <a:t>Strong &amp; weak attributes/ features identification based RAKE &amp; sentiment score</a:t>
            </a:r>
          </a:p>
        </p:txBody>
      </p:sp>
      <p:cxnSp>
        <p:nvCxnSpPr>
          <p:cNvPr id="48" name="Straight Arrow Connector 32">
            <a:extLst>
              <a:ext uri="{FF2B5EF4-FFF2-40B4-BE49-F238E27FC236}">
                <a16:creationId xmlns:a16="http://schemas.microsoft.com/office/drawing/2014/main" xmlns="" id="{E37E36DD-4287-4944-A63E-76B03BC4FABA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2477533" y="4278648"/>
            <a:ext cx="32929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51" name="Rectangle 26">
            <a:extLst>
              <a:ext uri="{FF2B5EF4-FFF2-40B4-BE49-F238E27FC236}">
                <a16:creationId xmlns:a16="http://schemas.microsoft.com/office/drawing/2014/main" xmlns="" id="{C2C1955C-92DB-42D2-B5F6-1D43DDD0DBE6}"/>
              </a:ext>
            </a:extLst>
          </p:cNvPr>
          <p:cNvSpPr/>
          <p:nvPr/>
        </p:nvSpPr>
        <p:spPr>
          <a:xfrm>
            <a:off x="4676536" y="3890202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2060"/>
                </a:solidFill>
                <a:latin typeface="Calibri"/>
              </a:rPr>
              <a:t>Calculation of brand wise overall positive &amp; negative emotional sentiments using nrc library</a:t>
            </a:r>
            <a:endParaRPr lang="en-US" sz="11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sp>
        <p:nvSpPr>
          <p:cNvPr id="52" name="Rectangle 26">
            <a:extLst>
              <a:ext uri="{FF2B5EF4-FFF2-40B4-BE49-F238E27FC236}">
                <a16:creationId xmlns:a16="http://schemas.microsoft.com/office/drawing/2014/main" xmlns="" id="{490FB94F-17AF-4306-9B1D-B348530C4623}"/>
              </a:ext>
            </a:extLst>
          </p:cNvPr>
          <p:cNvSpPr/>
          <p:nvPr/>
        </p:nvSpPr>
        <p:spPr>
          <a:xfrm>
            <a:off x="6546241" y="3890202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 dirty="0">
                <a:solidFill>
                  <a:srgbClr val="002060"/>
                </a:solidFill>
                <a:latin typeface="Calibri"/>
              </a:rPr>
              <a:t>Aggregate emotional sentiment score calculation for attributes and features </a:t>
            </a:r>
            <a:endParaRPr lang="en-US" sz="11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xmlns="" id="{952EEFD6-001F-48E5-A285-E7222B6143A9}"/>
              </a:ext>
            </a:extLst>
          </p:cNvPr>
          <p:cNvSpPr/>
          <p:nvPr/>
        </p:nvSpPr>
        <p:spPr>
          <a:xfrm>
            <a:off x="8415947" y="3890202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2060"/>
                </a:solidFill>
                <a:latin typeface="Calibri"/>
              </a:rPr>
              <a:t>B</a:t>
            </a: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rand positioning strategy formulation based on insight gathered</a:t>
            </a:r>
            <a:r>
              <a:rPr lang="en-US" sz="1100" b="0" i="0" u="none" strike="noStrike" kern="1200" cap="none" spc="0" dirty="0">
                <a:solidFill>
                  <a:srgbClr val="002060"/>
                </a:solidFill>
                <a:uFillTx/>
                <a:latin typeface="Calibri"/>
              </a:rPr>
              <a:t> from the Analysis</a:t>
            </a: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 </a:t>
            </a:r>
          </a:p>
        </p:txBody>
      </p:sp>
      <p:cxnSp>
        <p:nvCxnSpPr>
          <p:cNvPr id="54" name="Straight Arrow Connector 32">
            <a:extLst>
              <a:ext uri="{FF2B5EF4-FFF2-40B4-BE49-F238E27FC236}">
                <a16:creationId xmlns:a16="http://schemas.microsoft.com/office/drawing/2014/main" xmlns="" id="{513F46F4-B200-4F84-89B1-B3873E2EFEB6}"/>
              </a:ext>
            </a:extLst>
          </p:cNvPr>
          <p:cNvCxnSpPr>
            <a:cxnSpLocks/>
          </p:cNvCxnSpPr>
          <p:nvPr/>
        </p:nvCxnSpPr>
        <p:spPr>
          <a:xfrm flipV="1">
            <a:off x="4340462" y="4305935"/>
            <a:ext cx="327650" cy="338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5" name="Straight Arrow Connector 32">
            <a:extLst>
              <a:ext uri="{FF2B5EF4-FFF2-40B4-BE49-F238E27FC236}">
                <a16:creationId xmlns:a16="http://schemas.microsoft.com/office/drawing/2014/main" xmlns="" id="{7F7A206E-5F68-4F59-855D-DE0024C1CB1B}"/>
              </a:ext>
            </a:extLst>
          </p:cNvPr>
          <p:cNvCxnSpPr>
            <a:cxnSpLocks/>
          </p:cNvCxnSpPr>
          <p:nvPr/>
        </p:nvCxnSpPr>
        <p:spPr>
          <a:xfrm flipV="1">
            <a:off x="6202152" y="4312395"/>
            <a:ext cx="327650" cy="338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6" name="Straight Arrow Connector 32">
            <a:extLst>
              <a:ext uri="{FF2B5EF4-FFF2-40B4-BE49-F238E27FC236}">
                <a16:creationId xmlns:a16="http://schemas.microsoft.com/office/drawing/2014/main" xmlns="" id="{F65CF771-1989-4F7E-85CC-DE803D0278CE}"/>
              </a:ext>
            </a:extLst>
          </p:cNvPr>
          <p:cNvCxnSpPr>
            <a:cxnSpLocks/>
          </p:cNvCxnSpPr>
          <p:nvPr/>
        </p:nvCxnSpPr>
        <p:spPr>
          <a:xfrm flipV="1">
            <a:off x="8090094" y="4305934"/>
            <a:ext cx="327650" cy="338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57" name="Rectangle 26">
            <a:extLst>
              <a:ext uri="{FF2B5EF4-FFF2-40B4-BE49-F238E27FC236}">
                <a16:creationId xmlns:a16="http://schemas.microsoft.com/office/drawing/2014/main" xmlns="" id="{5A8F8A01-B95B-4995-A6B1-B50E7F572726}"/>
              </a:ext>
            </a:extLst>
          </p:cNvPr>
          <p:cNvSpPr/>
          <p:nvPr/>
        </p:nvSpPr>
        <p:spPr>
          <a:xfrm>
            <a:off x="8414860" y="5741698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Use the existing shiny app framework  to upload the user specific reviews corpus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xmlns="" id="{0C3A1A7B-3A77-4218-9019-5B097C4C126B}"/>
              </a:ext>
            </a:extLst>
          </p:cNvPr>
          <p:cNvSpPr txBox="1"/>
          <p:nvPr/>
        </p:nvSpPr>
        <p:spPr>
          <a:xfrm>
            <a:off x="10445330" y="2367171"/>
            <a:ext cx="1570884" cy="21236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DTM, RAKE, sentiment analysis and NRC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 marL="171450" indent="-171450" defTabSz="914400"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R (udpipe, textrank, lattice, ggplot, wordcloud, sentimentr, dplyr, tidyr, igraph , ggrapgh)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xmlns="" id="{94971044-FEE8-4CE2-A108-6D3B6A7D0964}"/>
              </a:ext>
            </a:extLst>
          </p:cNvPr>
          <p:cNvSpPr/>
          <p:nvPr/>
        </p:nvSpPr>
        <p:spPr>
          <a:xfrm>
            <a:off x="6559541" y="5741698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Provide search functionality to pick and choose keywords of interest</a:t>
            </a: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xmlns="" id="{289D4764-0243-43F9-8A15-1AFA142C30D3}"/>
              </a:ext>
            </a:extLst>
          </p:cNvPr>
          <p:cNvSpPr/>
          <p:nvPr/>
        </p:nvSpPr>
        <p:spPr>
          <a:xfrm>
            <a:off x="4704223" y="5741698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Filter the user corpus based on the user inputted keywords</a:t>
            </a:r>
          </a:p>
        </p:txBody>
      </p:sp>
      <p:sp>
        <p:nvSpPr>
          <p:cNvPr id="65" name="Rectangle 26">
            <a:extLst>
              <a:ext uri="{FF2B5EF4-FFF2-40B4-BE49-F238E27FC236}">
                <a16:creationId xmlns:a16="http://schemas.microsoft.com/office/drawing/2014/main" xmlns="" id="{EE21C138-F87D-47DE-A5E3-D3CF9042482B}"/>
              </a:ext>
            </a:extLst>
          </p:cNvPr>
          <p:cNvSpPr/>
          <p:nvPr/>
        </p:nvSpPr>
        <p:spPr>
          <a:xfrm>
            <a:off x="2848905" y="5741698"/>
            <a:ext cx="1540407" cy="776892"/>
          </a:xfrm>
          <a:prstGeom prst="rect">
            <a:avLst/>
          </a:prstGeom>
          <a:solidFill>
            <a:srgbClr val="BFBFB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Provide graphical representation / bar chart / word cloud for the filtered corpus</a:t>
            </a:r>
          </a:p>
        </p:txBody>
      </p:sp>
      <p:cxnSp>
        <p:nvCxnSpPr>
          <p:cNvPr id="79" name="Straight Arrow Connector 32">
            <a:extLst>
              <a:ext uri="{FF2B5EF4-FFF2-40B4-BE49-F238E27FC236}">
                <a16:creationId xmlns:a16="http://schemas.microsoft.com/office/drawing/2014/main" xmlns="" id="{BFE5E48F-CC00-4B5F-B82C-B6CE4C21441A}"/>
              </a:ext>
            </a:extLst>
          </p:cNvPr>
          <p:cNvCxnSpPr>
            <a:cxnSpLocks/>
            <a:stCxn id="57" idx="1"/>
            <a:endCxn id="63" idx="3"/>
          </p:cNvCxnSpPr>
          <p:nvPr/>
        </p:nvCxnSpPr>
        <p:spPr>
          <a:xfrm flipH="1">
            <a:off x="8099948" y="6130144"/>
            <a:ext cx="31491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82" name="Straight Arrow Connector 32">
            <a:extLst>
              <a:ext uri="{FF2B5EF4-FFF2-40B4-BE49-F238E27FC236}">
                <a16:creationId xmlns:a16="http://schemas.microsoft.com/office/drawing/2014/main" xmlns="" id="{1C2DD8AD-DBE7-45DB-BF0A-839660A78694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>
            <a:off x="6244630" y="6130144"/>
            <a:ext cx="31491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86" name="Straight Arrow Connector 32">
            <a:extLst>
              <a:ext uri="{FF2B5EF4-FFF2-40B4-BE49-F238E27FC236}">
                <a16:creationId xmlns:a16="http://schemas.microsoft.com/office/drawing/2014/main" xmlns="" id="{522A68B6-7959-461C-AA8F-1F42AB6C4785}"/>
              </a:ext>
            </a:extLst>
          </p:cNvPr>
          <p:cNvCxnSpPr>
            <a:cxnSpLocks/>
            <a:stCxn id="64" idx="1"/>
            <a:endCxn id="65" idx="3"/>
          </p:cNvCxnSpPr>
          <p:nvPr/>
        </p:nvCxnSpPr>
        <p:spPr>
          <a:xfrm flipH="1">
            <a:off x="4389312" y="6130144"/>
            <a:ext cx="31491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49" name="TextBox 37">
            <a:extLst>
              <a:ext uri="{FF2B5EF4-FFF2-40B4-BE49-F238E27FC236}">
                <a16:creationId xmlns:a16="http://schemas.microsoft.com/office/drawing/2014/main" xmlns="" id="{433A4614-EAD2-4CC2-8C46-12ECC8FE5AFF}"/>
              </a:ext>
            </a:extLst>
          </p:cNvPr>
          <p:cNvSpPr txBox="1"/>
          <p:nvPr/>
        </p:nvSpPr>
        <p:spPr>
          <a:xfrm>
            <a:off x="10437416" y="5356100"/>
            <a:ext cx="1570884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Shiny app coding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 marL="171450" indent="-171450" defTabSz="914400"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R (shiny, dplyr, tidyr, tidytext, tibble, ggplot, tidyverse, worldcloud)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27375DAD-8B4E-4058-BCB4-0372E9192FD0}"/>
              </a:ext>
            </a:extLst>
          </p:cNvPr>
          <p:cNvCxnSpPr>
            <a:stCxn id="13" idx="3"/>
            <a:endCxn id="57" idx="3"/>
          </p:cNvCxnSpPr>
          <p:nvPr/>
        </p:nvCxnSpPr>
        <p:spPr>
          <a:xfrm flipH="1">
            <a:off x="9955267" y="1358075"/>
            <a:ext cx="29660" cy="4772069"/>
          </a:xfrm>
          <a:prstGeom prst="bentConnector3">
            <a:avLst>
              <a:gd name="adj1" fmla="val -77073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936BCEB-061E-450E-B845-E82122A354CF}"/>
              </a:ext>
            </a:extLst>
          </p:cNvPr>
          <p:cNvSpPr txBox="1"/>
          <p:nvPr/>
        </p:nvSpPr>
        <p:spPr>
          <a:xfrm rot="16200000">
            <a:off x="9178498" y="3767091"/>
            <a:ext cx="19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Could be used as the test corpus </a:t>
            </a:r>
          </a:p>
        </p:txBody>
      </p:sp>
    </p:spTree>
    <p:extLst>
      <p:ext uri="{BB962C8B-B14F-4D97-AF65-F5344CB8AC3E}">
        <p14:creationId xmlns:p14="http://schemas.microsoft.com/office/powerpoint/2010/main" val="104101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xmlns="" id="{B7929071-4286-40EE-9C75-6730A2471D28}"/>
              </a:ext>
            </a:extLst>
          </p:cNvPr>
          <p:cNvSpPr/>
          <p:nvPr/>
        </p:nvSpPr>
        <p:spPr>
          <a:xfrm>
            <a:off x="11376072" y="0"/>
            <a:ext cx="815928" cy="26728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Task 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2638F208-444B-47D6-91A8-F9E8FEDA458A}"/>
              </a:ext>
            </a:extLst>
          </p:cNvPr>
          <p:cNvSpPr txBox="1">
            <a:spLocks/>
          </p:cNvSpPr>
          <p:nvPr/>
        </p:nvSpPr>
        <p:spPr>
          <a:xfrm>
            <a:off x="1371600" y="255410"/>
            <a:ext cx="9601200" cy="579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How customer view our product against competition ?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CD99DFCD-80C8-4BB0-81EA-902803D895DF}"/>
              </a:ext>
            </a:extLst>
          </p:cNvPr>
          <p:cNvSpPr/>
          <p:nvPr/>
        </p:nvSpPr>
        <p:spPr>
          <a:xfrm rot="16200000">
            <a:off x="-469757" y="1600913"/>
            <a:ext cx="1964629" cy="372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Kia Seltos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12DD2A2B-729C-4917-BD4E-D36648B21594}"/>
              </a:ext>
            </a:extLst>
          </p:cNvPr>
          <p:cNvSpPr/>
          <p:nvPr/>
        </p:nvSpPr>
        <p:spPr>
          <a:xfrm rot="16200000">
            <a:off x="-440476" y="3644529"/>
            <a:ext cx="1879563" cy="37295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MG Hector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9CD0B806-8679-45F0-B653-3BCA5D1218A3}"/>
              </a:ext>
            </a:extLst>
          </p:cNvPr>
          <p:cNvSpPr/>
          <p:nvPr/>
        </p:nvSpPr>
        <p:spPr>
          <a:xfrm rot="16200000">
            <a:off x="-440478" y="5652230"/>
            <a:ext cx="1879565" cy="372951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Jeep Compass</a:t>
            </a:r>
          </a:p>
        </p:txBody>
      </p:sp>
      <p:pic>
        <p:nvPicPr>
          <p:cNvPr id="1034" name="Picture 10" descr="Image preview">
            <a:extLst>
              <a:ext uri="{FF2B5EF4-FFF2-40B4-BE49-F238E27FC236}">
                <a16:creationId xmlns:a16="http://schemas.microsoft.com/office/drawing/2014/main" xmlns="" id="{599E74E0-80BF-4F16-80C3-746CC6FFA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" r="10218"/>
          <a:stretch/>
        </p:blipFill>
        <p:spPr bwMode="auto">
          <a:xfrm>
            <a:off x="5216133" y="805074"/>
            <a:ext cx="3348545" cy="19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preview">
            <a:extLst>
              <a:ext uri="{FF2B5EF4-FFF2-40B4-BE49-F238E27FC236}">
                <a16:creationId xmlns:a16="http://schemas.microsoft.com/office/drawing/2014/main" xmlns="" id="{F9D09A1F-1CE8-4702-A215-1FB568C5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40" y="2864718"/>
            <a:ext cx="3340837" cy="18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preview">
            <a:extLst>
              <a:ext uri="{FF2B5EF4-FFF2-40B4-BE49-F238E27FC236}">
                <a16:creationId xmlns:a16="http://schemas.microsoft.com/office/drawing/2014/main" xmlns="" id="{CB9F3AB0-D9AA-4C43-A88E-09E03A033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2" t="12912" r="8022"/>
          <a:stretch/>
        </p:blipFill>
        <p:spPr bwMode="auto">
          <a:xfrm>
            <a:off x="5223841" y="4865801"/>
            <a:ext cx="3348546" cy="18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947" y="805073"/>
            <a:ext cx="3415453" cy="19646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51" y="2877968"/>
            <a:ext cx="4317519" cy="18928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947" y="2877968"/>
            <a:ext cx="3424928" cy="18583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50" y="4898923"/>
            <a:ext cx="4317519" cy="18663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4947" y="4869212"/>
            <a:ext cx="3424929" cy="18960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049" y="805073"/>
            <a:ext cx="4317519" cy="19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4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7DF22-7C56-4ED3-A064-0274B8F2B57E}"/>
              </a:ext>
            </a:extLst>
          </p:cNvPr>
          <p:cNvSpPr txBox="1">
            <a:spLocks/>
          </p:cNvSpPr>
          <p:nvPr/>
        </p:nvSpPr>
        <p:spPr>
          <a:xfrm>
            <a:off x="1371599" y="255410"/>
            <a:ext cx="10316817" cy="579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On what attributes (e.g., price, buying experience) and product features (e.g., engine, interiors etc.) </a:t>
            </a:r>
            <a:r>
              <a:rPr lang="en-US" sz="2400" dirty="0">
                <a:solidFill>
                  <a:srgbClr val="0070C0"/>
                </a:solidFill>
              </a:rPr>
              <a:t>Kia Seltos </a:t>
            </a:r>
            <a:r>
              <a:rPr lang="en-US" sz="2400" dirty="0"/>
              <a:t>perceived as Strong? Weak?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BE31740-F0EB-474B-BA6D-5FF4238CC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90165"/>
              </p:ext>
            </p:extLst>
          </p:nvPr>
        </p:nvGraphicFramePr>
        <p:xfrm>
          <a:off x="868846" y="1152426"/>
          <a:ext cx="3477867" cy="2144796"/>
        </p:xfrm>
        <a:graphic>
          <a:graphicData uri="http://schemas.openxmlformats.org/drawingml/2006/table">
            <a:tbl>
              <a:tblPr/>
              <a:tblGrid>
                <a:gridCol w="376858">
                  <a:extLst>
                    <a:ext uri="{9D8B030D-6E8A-4147-A177-3AD203B41FA5}">
                      <a16:colId xmlns:a16="http://schemas.microsoft.com/office/drawing/2014/main" xmlns="" val="1679511876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xmlns="" val="369489358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xmlns="" val="3266952859"/>
                    </a:ext>
                  </a:extLst>
                </a:gridCol>
              </a:tblGrid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Attributes for Kia Seltos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0317197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quality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2790519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Comfort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3660201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6635011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 Performance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0307516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35753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5063BAC-1A61-4F4D-BB95-F55D99942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71595"/>
              </p:ext>
            </p:extLst>
          </p:nvPr>
        </p:nvGraphicFramePr>
        <p:xfrm>
          <a:off x="4433681" y="1152426"/>
          <a:ext cx="3676650" cy="2144796"/>
        </p:xfrm>
        <a:graphic>
          <a:graphicData uri="http://schemas.openxmlformats.org/drawingml/2006/table">
            <a:tbl>
              <a:tblPr/>
              <a:tblGrid>
                <a:gridCol w="310598">
                  <a:extLst>
                    <a:ext uri="{9D8B030D-6E8A-4147-A177-3AD203B41FA5}">
                      <a16:colId xmlns:a16="http://schemas.microsoft.com/office/drawing/2014/main" xmlns="" val="3918470333"/>
                    </a:ext>
                  </a:extLst>
                </a:gridCol>
                <a:gridCol w="2239617">
                  <a:extLst>
                    <a:ext uri="{9D8B030D-6E8A-4147-A177-3AD203B41FA5}">
                      <a16:colId xmlns:a16="http://schemas.microsoft.com/office/drawing/2014/main" xmlns="" val="3849090897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xmlns="" val="2392278512"/>
                    </a:ext>
                  </a:extLst>
                </a:gridCol>
              </a:tblGrid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Product features for Kia Seltos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4801865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Smooth Steering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883023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Touch screen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6249291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Comfortable Seat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231506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68528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Music System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0.365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2660156"/>
                  </a:ext>
                </a:extLst>
              </a:tr>
            </a:tbl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14785CA4-7684-4858-B33E-BA11690FE5A0}"/>
              </a:ext>
            </a:extLst>
          </p:cNvPr>
          <p:cNvSpPr/>
          <p:nvPr/>
        </p:nvSpPr>
        <p:spPr>
          <a:xfrm rot="16200000">
            <a:off x="-463639" y="2038349"/>
            <a:ext cx="1964629" cy="372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Strong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30C113EC-45C9-4D81-8449-4B659CA19DAC}"/>
              </a:ext>
            </a:extLst>
          </p:cNvPr>
          <p:cNvSpPr/>
          <p:nvPr/>
        </p:nvSpPr>
        <p:spPr>
          <a:xfrm rot="16200000">
            <a:off x="-470263" y="4483378"/>
            <a:ext cx="1964629" cy="372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Weak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08A67A-A50E-4883-A2F7-76004BC7BF52}"/>
              </a:ext>
            </a:extLst>
          </p:cNvPr>
          <p:cNvSpPr txBox="1"/>
          <p:nvPr/>
        </p:nvSpPr>
        <p:spPr>
          <a:xfrm>
            <a:off x="8197299" y="1695121"/>
            <a:ext cx="375616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</a:rPr>
              <a:t>Key Takeaways:</a:t>
            </a:r>
          </a:p>
          <a:p>
            <a:endParaRPr lang="en-US" sz="1200" b="1" i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</a:rPr>
              <a:t>+ Seltos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i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latin typeface="Calibri" panose="020F0502020204030204" pitchFamily="34" charset="0"/>
              </a:rPr>
              <a:t>Seltos hit the right notes with Indian consumers with its </a:t>
            </a:r>
            <a:r>
              <a:rPr lang="en-US" sz="1100" b="1" i="1" dirty="0">
                <a:latin typeface="Calibri" panose="020F0502020204030204" pitchFamily="34" charset="0"/>
              </a:rPr>
              <a:t>high sentiment </a:t>
            </a:r>
            <a:r>
              <a:rPr lang="en-US" sz="1100" i="1" dirty="0">
                <a:latin typeface="Calibri" panose="020F0502020204030204" pitchFamily="34" charset="0"/>
              </a:rPr>
              <a:t>scores on </a:t>
            </a:r>
            <a:r>
              <a:rPr lang="en-US" sz="1100" b="1" i="1" dirty="0">
                <a:latin typeface="Calibri" panose="020F0502020204030204" pitchFamily="34" charset="0"/>
              </a:rPr>
              <a:t>build quality, comfort and mileage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i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latin typeface="Calibri" panose="020F0502020204030204" pitchFamily="34" charset="0"/>
              </a:rPr>
              <a:t>With high scores in traditionally likeable features such as </a:t>
            </a:r>
            <a:r>
              <a:rPr lang="en-US" sz="1100" b="1" i="1" dirty="0">
                <a:latin typeface="Calibri" panose="020F0502020204030204" pitchFamily="34" charset="0"/>
              </a:rPr>
              <a:t>smooth steering, brakes and comfort seats</a:t>
            </a:r>
            <a:r>
              <a:rPr lang="en-US" sz="1100" i="1" dirty="0">
                <a:latin typeface="Calibri" panose="020F0502020204030204" pitchFamily="34" charset="0"/>
              </a:rPr>
              <a:t>, Seltos also scores high on </a:t>
            </a:r>
            <a:r>
              <a:rPr lang="en-US" sz="1100" b="1" i="1" dirty="0">
                <a:latin typeface="Calibri" panose="020F0502020204030204" pitchFamily="34" charset="0"/>
              </a:rPr>
              <a:t>touch screen</a:t>
            </a:r>
          </a:p>
          <a:p>
            <a:endParaRPr lang="en-US" sz="1100" b="1" i="1" dirty="0">
              <a:latin typeface="Calibri" panose="020F0502020204030204" pitchFamily="34" charset="0"/>
            </a:endParaRPr>
          </a:p>
          <a:p>
            <a:endParaRPr lang="en-US" sz="1100" b="1" i="1" dirty="0">
              <a:latin typeface="Calibri" panose="020F0502020204030204" pitchFamily="34" charset="0"/>
            </a:endParaRPr>
          </a:p>
          <a:p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</a:rPr>
              <a:t>- Seltos Misses</a:t>
            </a:r>
          </a:p>
          <a:p>
            <a:endParaRPr lang="en-US" sz="1100" b="1" i="1" dirty="0"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i="1" dirty="0">
                <a:latin typeface="Calibri" panose="020F0502020204030204" pitchFamily="34" charset="0"/>
              </a:rPr>
              <a:t>Price sensitive Indian consumers scores Kia Seltos </a:t>
            </a:r>
            <a:r>
              <a:rPr lang="en-US" sz="1100" b="1" i="1" dirty="0">
                <a:latin typeface="Calibri" panose="020F0502020204030204" pitchFamily="34" charset="0"/>
              </a:rPr>
              <a:t>low on price and maintenance</a:t>
            </a:r>
            <a:r>
              <a:rPr lang="en-US" sz="1100" i="1" dirty="0">
                <a:latin typeface="Calibri" panose="020F0502020204030204" pitchFamily="34" charset="0"/>
              </a:rPr>
              <a:t>, while by features </a:t>
            </a:r>
            <a:r>
              <a:rPr lang="en-US" sz="1100" b="1" i="1" dirty="0">
                <a:latin typeface="Calibri" panose="020F0502020204030204" pitchFamily="34" charset="0"/>
              </a:rPr>
              <a:t>boot space </a:t>
            </a:r>
            <a:r>
              <a:rPr lang="en-US" sz="1100" i="1" dirty="0">
                <a:latin typeface="Calibri" panose="020F0502020204030204" pitchFamily="34" charset="0"/>
              </a:rPr>
              <a:t>is generating </a:t>
            </a:r>
            <a:r>
              <a:rPr lang="en-US" sz="1100" b="1" i="1" dirty="0">
                <a:latin typeface="Calibri" panose="020F0502020204030204" pitchFamily="34" charset="0"/>
              </a:rPr>
              <a:t>negative sentiment </a:t>
            </a:r>
            <a:r>
              <a:rPr lang="en-US" sz="1100" i="1" dirty="0">
                <a:latin typeface="Calibri" panose="020F0502020204030204" pitchFamily="34" charset="0"/>
              </a:rPr>
              <a:t>and low sentiment on ground clearance and safety airbags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F47D85D-03AA-463A-9BCA-95B403C6F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81771"/>
              </p:ext>
            </p:extLst>
          </p:nvPr>
        </p:nvGraphicFramePr>
        <p:xfrm>
          <a:off x="875474" y="3557693"/>
          <a:ext cx="3477867" cy="2319036"/>
        </p:xfrm>
        <a:graphic>
          <a:graphicData uri="http://schemas.openxmlformats.org/drawingml/2006/table">
            <a:tbl>
              <a:tblPr/>
              <a:tblGrid>
                <a:gridCol w="376858">
                  <a:extLst>
                    <a:ext uri="{9D8B030D-6E8A-4147-A177-3AD203B41FA5}">
                      <a16:colId xmlns:a16="http://schemas.microsoft.com/office/drawing/2014/main" xmlns="" val="1679511876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xmlns="" val="369489358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xmlns="" val="3266952859"/>
                    </a:ext>
                  </a:extLst>
                </a:gridCol>
              </a:tblGrid>
              <a:tr h="57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 Attributes for Kia Seltos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0317197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Price Range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0.183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2790519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Driving Experience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0.212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3660201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Maintenance 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0.278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66350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BC8F17D-FE7B-48EC-83D8-978B776A2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877"/>
              </p:ext>
            </p:extLst>
          </p:nvPr>
        </p:nvGraphicFramePr>
        <p:xfrm>
          <a:off x="4440309" y="3557695"/>
          <a:ext cx="3676650" cy="2319035"/>
        </p:xfrm>
        <a:graphic>
          <a:graphicData uri="http://schemas.openxmlformats.org/drawingml/2006/table">
            <a:tbl>
              <a:tblPr/>
              <a:tblGrid>
                <a:gridCol w="310598">
                  <a:extLst>
                    <a:ext uri="{9D8B030D-6E8A-4147-A177-3AD203B41FA5}">
                      <a16:colId xmlns:a16="http://schemas.microsoft.com/office/drawing/2014/main" xmlns="" val="3918470333"/>
                    </a:ext>
                  </a:extLst>
                </a:gridCol>
                <a:gridCol w="2284893">
                  <a:extLst>
                    <a:ext uri="{9D8B030D-6E8A-4147-A177-3AD203B41FA5}">
                      <a16:colId xmlns:a16="http://schemas.microsoft.com/office/drawing/2014/main" xmlns="" val="3849090897"/>
                    </a:ext>
                  </a:extLst>
                </a:gridCol>
                <a:gridCol w="1081159">
                  <a:extLst>
                    <a:ext uri="{9D8B030D-6E8A-4147-A177-3AD203B41FA5}">
                      <a16:colId xmlns:a16="http://schemas.microsoft.com/office/drawing/2014/main" xmlns="" val="2392278512"/>
                    </a:ext>
                  </a:extLst>
                </a:gridCol>
              </a:tblGrid>
              <a:tr h="531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 Product features for Kia Seltos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4801865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Boot space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-0.019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883023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Ground Clearance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0.176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6249291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Safety Airbags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231506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Air Purifier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0.288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68528"/>
                  </a:ext>
                </a:extLst>
              </a:tr>
              <a:tr h="35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Headlamp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0.296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266015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A877132-9279-4E4D-8530-08913C00DDA0}"/>
              </a:ext>
            </a:extLst>
          </p:cNvPr>
          <p:cNvSpPr/>
          <p:nvPr/>
        </p:nvSpPr>
        <p:spPr>
          <a:xfrm>
            <a:off x="705150" y="6202017"/>
            <a:ext cx="11486850" cy="503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</a:rPr>
              <a:t>Seltos winning Indian consumers on mileage, build quality and comfort; however consumer perceives Seltos as heavy on pocket and high on maintenance – </a:t>
            </a:r>
            <a:r>
              <a:rPr lang="en-US" sz="1600" b="1" i="1" dirty="0">
                <a:solidFill>
                  <a:srgbClr val="002060"/>
                </a:solidFill>
                <a:latin typeface="Calibri" panose="020F0502020204030204" pitchFamily="34" charset="0"/>
              </a:rPr>
              <a:t>a value for money question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BB0D5ED1-D73E-4420-AD67-5243514EF700}"/>
              </a:ext>
            </a:extLst>
          </p:cNvPr>
          <p:cNvSpPr/>
          <p:nvPr/>
        </p:nvSpPr>
        <p:spPr>
          <a:xfrm>
            <a:off x="11376072" y="0"/>
            <a:ext cx="815928" cy="26728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94153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B9034-3F2B-4FF2-AE43-6C8A6C2843D7}"/>
              </a:ext>
            </a:extLst>
          </p:cNvPr>
          <p:cNvSpPr txBox="1">
            <a:spLocks/>
          </p:cNvSpPr>
          <p:nvPr/>
        </p:nvSpPr>
        <p:spPr>
          <a:xfrm>
            <a:off x="1371599" y="255410"/>
            <a:ext cx="10316817" cy="579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On what attributes (e.g., price, buying experience) and product features (e.g., engine, interiors etc.) </a:t>
            </a:r>
            <a:r>
              <a:rPr lang="en-US" sz="2400" dirty="0">
                <a:solidFill>
                  <a:srgbClr val="0070C0"/>
                </a:solidFill>
              </a:rPr>
              <a:t>Kia Seltos competitors </a:t>
            </a:r>
            <a:r>
              <a:rPr lang="en-US" sz="2400" dirty="0"/>
              <a:t>perceived as Strong? </a:t>
            </a:r>
            <a:r>
              <a:rPr lang="en-US" sz="2400" dirty="0">
                <a:solidFill>
                  <a:schemeClr val="tx1"/>
                </a:solidFill>
              </a:rPr>
              <a:t>Weak?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DACDD633-6120-4F05-A9C8-32A91889B2FC}"/>
              </a:ext>
            </a:extLst>
          </p:cNvPr>
          <p:cNvSpPr/>
          <p:nvPr/>
        </p:nvSpPr>
        <p:spPr>
          <a:xfrm rot="16200000">
            <a:off x="-864545" y="2279554"/>
            <a:ext cx="2727702" cy="37295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MG Hector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80AC2CC-E13B-4A3C-ABD1-E4C15E9AD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14098"/>
              </p:ext>
            </p:extLst>
          </p:nvPr>
        </p:nvGraphicFramePr>
        <p:xfrm>
          <a:off x="802584" y="1403331"/>
          <a:ext cx="2603225" cy="1727835"/>
        </p:xfrm>
        <a:graphic>
          <a:graphicData uri="http://schemas.openxmlformats.org/drawingml/2006/table">
            <a:tbl>
              <a:tblPr/>
              <a:tblGrid>
                <a:gridCol w="429867">
                  <a:extLst>
                    <a:ext uri="{9D8B030D-6E8A-4147-A177-3AD203B41FA5}">
                      <a16:colId xmlns:a16="http://schemas.microsoft.com/office/drawing/2014/main" xmlns="" val="89747054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xmlns="" val="2642314996"/>
                    </a:ext>
                  </a:extLst>
                </a:gridCol>
                <a:gridCol w="781879">
                  <a:extLst>
                    <a:ext uri="{9D8B030D-6E8A-4147-A177-3AD203B41FA5}">
                      <a16:colId xmlns:a16="http://schemas.microsoft.com/office/drawing/2014/main" xmlns="" val="1845802104"/>
                    </a:ext>
                  </a:extLst>
                </a:gridCol>
              </a:tblGrid>
              <a:tr h="326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 Attributes for MG Hector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9011371"/>
                  </a:ext>
                </a:extLst>
              </a:tr>
              <a:tr h="186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Maintenance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296707"/>
                  </a:ext>
                </a:extLst>
              </a:tr>
              <a:tr h="186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Quality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4734550"/>
                  </a:ext>
                </a:extLst>
              </a:tr>
              <a:tr h="186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5227561"/>
                  </a:ext>
                </a:extLst>
              </a:tr>
              <a:tr h="186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Range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150042"/>
                  </a:ext>
                </a:extLst>
              </a:tr>
              <a:tr h="186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 Experience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2468496"/>
                  </a:ext>
                </a:extLst>
              </a:tr>
              <a:tr h="186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for Money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28562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4609DC8-B55F-4844-B410-CEE076E5C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85757"/>
              </p:ext>
            </p:extLst>
          </p:nvPr>
        </p:nvGraphicFramePr>
        <p:xfrm>
          <a:off x="3512667" y="1390924"/>
          <a:ext cx="2493876" cy="1740238"/>
        </p:xfrm>
        <a:graphic>
          <a:graphicData uri="http://schemas.openxmlformats.org/drawingml/2006/table">
            <a:tbl>
              <a:tblPr/>
              <a:tblGrid>
                <a:gridCol w="363606">
                  <a:extLst>
                    <a:ext uri="{9D8B030D-6E8A-4147-A177-3AD203B41FA5}">
                      <a16:colId xmlns:a16="http://schemas.microsoft.com/office/drawing/2014/main" xmlns="" val="49775212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xmlns="" val="2422275512"/>
                    </a:ext>
                  </a:extLst>
                </a:gridCol>
                <a:gridCol w="725539">
                  <a:extLst>
                    <a:ext uri="{9D8B030D-6E8A-4147-A177-3AD203B41FA5}">
                      <a16:colId xmlns:a16="http://schemas.microsoft.com/office/drawing/2014/main" xmlns="" val="1352752211"/>
                    </a:ext>
                  </a:extLst>
                </a:gridCol>
              </a:tblGrid>
              <a:tr h="39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Product Features for MG Hector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5549298"/>
                  </a:ext>
                </a:extLst>
              </a:tr>
              <a:tr h="278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Comfortable Seats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2647347"/>
                  </a:ext>
                </a:extLst>
              </a:tr>
              <a:tr h="278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 Clearance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644493"/>
                  </a:ext>
                </a:extLst>
              </a:tr>
              <a:tr h="278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Touch Screen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85942"/>
                  </a:ext>
                </a:extLst>
              </a:tr>
              <a:tr h="278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System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2383639"/>
                  </a:ext>
                </a:extLst>
              </a:tr>
              <a:tr h="22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 Space 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068306"/>
                  </a:ext>
                </a:extLst>
              </a:tr>
            </a:tbl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95D4032C-77BC-4E77-9251-F539888FAAB4}"/>
              </a:ext>
            </a:extLst>
          </p:cNvPr>
          <p:cNvSpPr/>
          <p:nvPr/>
        </p:nvSpPr>
        <p:spPr>
          <a:xfrm rot="16200000">
            <a:off x="-773822" y="5264756"/>
            <a:ext cx="2546255" cy="372951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Jeep Compass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2DB3CBBD-E93E-4988-AC27-4C8CD3D5E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86002"/>
              </p:ext>
            </p:extLst>
          </p:nvPr>
        </p:nvGraphicFramePr>
        <p:xfrm>
          <a:off x="6481146" y="1370203"/>
          <a:ext cx="2603225" cy="1543156"/>
        </p:xfrm>
        <a:graphic>
          <a:graphicData uri="http://schemas.openxmlformats.org/drawingml/2006/table">
            <a:tbl>
              <a:tblPr/>
              <a:tblGrid>
                <a:gridCol w="429867">
                  <a:extLst>
                    <a:ext uri="{9D8B030D-6E8A-4147-A177-3AD203B41FA5}">
                      <a16:colId xmlns:a16="http://schemas.microsoft.com/office/drawing/2014/main" xmlns="" val="89747054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xmlns="" val="2642314996"/>
                    </a:ext>
                  </a:extLst>
                </a:gridCol>
                <a:gridCol w="781879">
                  <a:extLst>
                    <a:ext uri="{9D8B030D-6E8A-4147-A177-3AD203B41FA5}">
                      <a16:colId xmlns:a16="http://schemas.microsoft.com/office/drawing/2014/main" xmlns="" val="1845802104"/>
                    </a:ext>
                  </a:extLst>
                </a:gridCol>
              </a:tblGrid>
              <a:tr h="511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 Attributes for MG Hector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9011371"/>
                  </a:ext>
                </a:extLst>
              </a:tr>
              <a:tr h="549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296707"/>
                  </a:ext>
                </a:extLst>
              </a:tr>
              <a:tr h="481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Engine Performance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47345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99B23EFB-2BE7-4BE1-AB84-E5E532BA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17548"/>
              </p:ext>
            </p:extLst>
          </p:nvPr>
        </p:nvGraphicFramePr>
        <p:xfrm>
          <a:off x="9191229" y="1357797"/>
          <a:ext cx="2493876" cy="1555562"/>
        </p:xfrm>
        <a:graphic>
          <a:graphicData uri="http://schemas.openxmlformats.org/drawingml/2006/table">
            <a:tbl>
              <a:tblPr/>
              <a:tblGrid>
                <a:gridCol w="363606">
                  <a:extLst>
                    <a:ext uri="{9D8B030D-6E8A-4147-A177-3AD203B41FA5}">
                      <a16:colId xmlns:a16="http://schemas.microsoft.com/office/drawing/2014/main" xmlns="" val="49775212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xmlns="" val="2422275512"/>
                    </a:ext>
                  </a:extLst>
                </a:gridCol>
                <a:gridCol w="725539">
                  <a:extLst>
                    <a:ext uri="{9D8B030D-6E8A-4147-A177-3AD203B41FA5}">
                      <a16:colId xmlns:a16="http://schemas.microsoft.com/office/drawing/2014/main" xmlns="" val="1352752211"/>
                    </a:ext>
                  </a:extLst>
                </a:gridCol>
              </a:tblGrid>
              <a:tr h="501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 Product Features for MG Hector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5549298"/>
                  </a:ext>
                </a:extLst>
              </a:tr>
              <a:tr h="351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Safety Airbags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0.382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2647347"/>
                  </a:ext>
                </a:extLst>
              </a:tr>
              <a:tr h="351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Infotainment System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0.233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644493"/>
                  </a:ext>
                </a:extLst>
              </a:tr>
              <a:tr h="351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Brakes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0.231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8594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357D095-B695-4366-AC7C-6E40BF5BCDBD}"/>
              </a:ext>
            </a:extLst>
          </p:cNvPr>
          <p:cNvCxnSpPr/>
          <p:nvPr/>
        </p:nvCxnSpPr>
        <p:spPr>
          <a:xfrm>
            <a:off x="802584" y="1219203"/>
            <a:ext cx="52039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A0EA6D7-4943-472A-B712-AF3E5D636582}"/>
              </a:ext>
            </a:extLst>
          </p:cNvPr>
          <p:cNvSpPr/>
          <p:nvPr/>
        </p:nvSpPr>
        <p:spPr>
          <a:xfrm>
            <a:off x="2489982" y="1095448"/>
            <a:ext cx="1800664" cy="262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6D1615A-928F-4326-A54F-B43E3CFA1664}"/>
              </a:ext>
            </a:extLst>
          </p:cNvPr>
          <p:cNvCxnSpPr/>
          <p:nvPr/>
        </p:nvCxnSpPr>
        <p:spPr>
          <a:xfrm>
            <a:off x="6483588" y="1216855"/>
            <a:ext cx="52039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B6A509-9098-4D4F-AB59-3F0782CD4660}"/>
              </a:ext>
            </a:extLst>
          </p:cNvPr>
          <p:cNvSpPr/>
          <p:nvPr/>
        </p:nvSpPr>
        <p:spPr>
          <a:xfrm>
            <a:off x="8170986" y="1093100"/>
            <a:ext cx="1800664" cy="262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B8C0B5AF-697E-4C08-B864-3A014819B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82981"/>
              </p:ext>
            </p:extLst>
          </p:nvPr>
        </p:nvGraphicFramePr>
        <p:xfrm>
          <a:off x="802584" y="4459604"/>
          <a:ext cx="2404849" cy="1644639"/>
        </p:xfrm>
        <a:graphic>
          <a:graphicData uri="http://schemas.openxmlformats.org/drawingml/2006/table">
            <a:tbl>
              <a:tblPr/>
              <a:tblGrid>
                <a:gridCol w="262890">
                  <a:extLst>
                    <a:ext uri="{9D8B030D-6E8A-4147-A177-3AD203B41FA5}">
                      <a16:colId xmlns:a16="http://schemas.microsoft.com/office/drawing/2014/main" xmlns="" val="2909992686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xmlns="" val="3283866495"/>
                    </a:ext>
                  </a:extLst>
                </a:gridCol>
                <a:gridCol w="664851">
                  <a:extLst>
                    <a:ext uri="{9D8B030D-6E8A-4147-A177-3AD203B41FA5}">
                      <a16:colId xmlns:a16="http://schemas.microsoft.com/office/drawing/2014/main" xmlns="" val="1667856704"/>
                    </a:ext>
                  </a:extLst>
                </a:gridCol>
              </a:tblGrid>
              <a:tr h="426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Attributes for Jeep Compass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116706"/>
                  </a:ext>
                </a:extLst>
              </a:tr>
              <a:tr h="243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for Money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0318875"/>
                  </a:ext>
                </a:extLst>
              </a:tr>
              <a:tr h="243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3437553"/>
                  </a:ext>
                </a:extLst>
              </a:tr>
              <a:tr h="243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Range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0.563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709231"/>
                  </a:ext>
                </a:extLst>
              </a:tr>
              <a:tr h="243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Quality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0.549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4671950"/>
                  </a:ext>
                </a:extLst>
              </a:tr>
              <a:tr h="243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Looks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360551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9504021-2933-4F20-93B7-C3B3DBBB3A31}"/>
              </a:ext>
            </a:extLst>
          </p:cNvPr>
          <p:cNvCxnSpPr/>
          <p:nvPr/>
        </p:nvCxnSpPr>
        <p:spPr>
          <a:xfrm>
            <a:off x="828372" y="4229169"/>
            <a:ext cx="52039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1EFA315-954B-4EC2-BCA0-BD70CD5F4809}"/>
              </a:ext>
            </a:extLst>
          </p:cNvPr>
          <p:cNvSpPr/>
          <p:nvPr/>
        </p:nvSpPr>
        <p:spPr>
          <a:xfrm>
            <a:off x="2515770" y="4105414"/>
            <a:ext cx="1800664" cy="262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01F92AD-7A36-446F-8FFB-4C68422F60E6}"/>
              </a:ext>
            </a:extLst>
          </p:cNvPr>
          <p:cNvCxnSpPr/>
          <p:nvPr/>
        </p:nvCxnSpPr>
        <p:spPr>
          <a:xfrm>
            <a:off x="6509376" y="4226821"/>
            <a:ext cx="52039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F525050-311C-44FD-BD9D-C4E9EB766C7D}"/>
              </a:ext>
            </a:extLst>
          </p:cNvPr>
          <p:cNvSpPr/>
          <p:nvPr/>
        </p:nvSpPr>
        <p:spPr>
          <a:xfrm>
            <a:off x="8196774" y="4103066"/>
            <a:ext cx="1800664" cy="262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0851268F-64FF-497F-B0B4-708EC7537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48305"/>
              </p:ext>
            </p:extLst>
          </p:nvPr>
        </p:nvGraphicFramePr>
        <p:xfrm>
          <a:off x="3324236" y="4459604"/>
          <a:ext cx="2708095" cy="1642296"/>
        </p:xfrm>
        <a:graphic>
          <a:graphicData uri="http://schemas.openxmlformats.org/drawingml/2006/table">
            <a:tbl>
              <a:tblPr/>
              <a:tblGrid>
                <a:gridCol w="347192">
                  <a:extLst>
                    <a:ext uri="{9D8B030D-6E8A-4147-A177-3AD203B41FA5}">
                      <a16:colId xmlns:a16="http://schemas.microsoft.com/office/drawing/2014/main" xmlns="" val="3544316910"/>
                    </a:ext>
                  </a:extLst>
                </a:gridCol>
                <a:gridCol w="1705097">
                  <a:extLst>
                    <a:ext uri="{9D8B030D-6E8A-4147-A177-3AD203B41FA5}">
                      <a16:colId xmlns:a16="http://schemas.microsoft.com/office/drawing/2014/main" xmlns="" val="503842926"/>
                    </a:ext>
                  </a:extLst>
                </a:gridCol>
                <a:gridCol w="655806">
                  <a:extLst>
                    <a:ext uri="{9D8B030D-6E8A-4147-A177-3AD203B41FA5}">
                      <a16:colId xmlns:a16="http://schemas.microsoft.com/office/drawing/2014/main" xmlns="" val="3863384225"/>
                    </a:ext>
                  </a:extLst>
                </a:gridCol>
              </a:tblGrid>
              <a:tr h="46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Product features for Jeep Compass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016264"/>
                  </a:ext>
                </a:extLst>
              </a:tr>
              <a:tr h="295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Comfortable Seats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1400078"/>
                  </a:ext>
                </a:extLst>
              </a:tr>
              <a:tr h="295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Infotainment system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3830186"/>
                  </a:ext>
                </a:extLst>
              </a:tr>
              <a:tr h="295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Touch screen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9785586"/>
                  </a:ext>
                </a:extLst>
              </a:tr>
              <a:tr h="295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 Space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820838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CBB87350-8D10-4481-B2A9-8002BF286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84819"/>
              </p:ext>
            </p:extLst>
          </p:nvPr>
        </p:nvGraphicFramePr>
        <p:xfrm>
          <a:off x="6511725" y="4457258"/>
          <a:ext cx="2404849" cy="1384742"/>
        </p:xfrm>
        <a:graphic>
          <a:graphicData uri="http://schemas.openxmlformats.org/drawingml/2006/table">
            <a:tbl>
              <a:tblPr/>
              <a:tblGrid>
                <a:gridCol w="262890">
                  <a:extLst>
                    <a:ext uri="{9D8B030D-6E8A-4147-A177-3AD203B41FA5}">
                      <a16:colId xmlns:a16="http://schemas.microsoft.com/office/drawing/2014/main" xmlns="" val="2909992686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xmlns="" val="3283866495"/>
                    </a:ext>
                  </a:extLst>
                </a:gridCol>
                <a:gridCol w="664851">
                  <a:extLst>
                    <a:ext uri="{9D8B030D-6E8A-4147-A177-3AD203B41FA5}">
                      <a16:colId xmlns:a16="http://schemas.microsoft.com/office/drawing/2014/main" xmlns="" val="1667856704"/>
                    </a:ext>
                  </a:extLst>
                </a:gridCol>
              </a:tblGrid>
              <a:tr h="482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 Attributes for Jeep Compass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116706"/>
                  </a:ext>
                </a:extLst>
              </a:tr>
              <a:tr h="2751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-0.432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0318875"/>
                  </a:ext>
                </a:extLst>
              </a:tr>
              <a:tr h="2751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Driving Experience 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3437553"/>
                  </a:ext>
                </a:extLst>
              </a:tr>
              <a:tr h="352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Maintenance 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70923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32DEDD44-D99A-415E-B8A9-BC575417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27679"/>
              </p:ext>
            </p:extLst>
          </p:nvPr>
        </p:nvGraphicFramePr>
        <p:xfrm>
          <a:off x="9033377" y="4457258"/>
          <a:ext cx="2708095" cy="1393821"/>
        </p:xfrm>
        <a:graphic>
          <a:graphicData uri="http://schemas.openxmlformats.org/drawingml/2006/table">
            <a:tbl>
              <a:tblPr/>
              <a:tblGrid>
                <a:gridCol w="390023">
                  <a:extLst>
                    <a:ext uri="{9D8B030D-6E8A-4147-A177-3AD203B41FA5}">
                      <a16:colId xmlns:a16="http://schemas.microsoft.com/office/drawing/2014/main" xmlns="" val="3544316910"/>
                    </a:ext>
                  </a:extLst>
                </a:gridCol>
                <a:gridCol w="1662266">
                  <a:extLst>
                    <a:ext uri="{9D8B030D-6E8A-4147-A177-3AD203B41FA5}">
                      <a16:colId xmlns:a16="http://schemas.microsoft.com/office/drawing/2014/main" xmlns="" val="503842926"/>
                    </a:ext>
                  </a:extLst>
                </a:gridCol>
                <a:gridCol w="655806">
                  <a:extLst>
                    <a:ext uri="{9D8B030D-6E8A-4147-A177-3AD203B41FA5}">
                      <a16:colId xmlns:a16="http://schemas.microsoft.com/office/drawing/2014/main" xmlns="" val="3863384225"/>
                    </a:ext>
                  </a:extLst>
                </a:gridCol>
              </a:tblGrid>
              <a:tr h="250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 Product features for Jeep Compass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Sentiment Score </a:t>
                      </a:r>
                    </a:p>
                  </a:txBody>
                  <a:tcPr marL="9525" marR="9525" marT="9525" anchor="b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016264"/>
                  </a:ext>
                </a:extLst>
              </a:tr>
              <a:tr h="250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Brakes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-0.019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1400078"/>
                  </a:ext>
                </a:extLst>
              </a:tr>
              <a:tr h="250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Ground Clearance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0.200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3830186"/>
                  </a:ext>
                </a:extLst>
              </a:tr>
              <a:tr h="250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Airbags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0.257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498094"/>
                  </a:ext>
                </a:extLst>
              </a:tr>
              <a:tr h="250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Music system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0.289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820838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C11779-F9FC-4AF0-AE64-0C9C3F5E7557}"/>
              </a:ext>
            </a:extLst>
          </p:cNvPr>
          <p:cNvSpPr/>
          <p:nvPr/>
        </p:nvSpPr>
        <p:spPr>
          <a:xfrm>
            <a:off x="705150" y="6202017"/>
            <a:ext cx="11486850" cy="503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</a:rPr>
              <a:t>Compass admired by consumers on nearly similar attributes as Hector i.e. price, value for money and build quality; however mileage, maintenance and driving experience is taking a hit for compass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2C29EAF-FF78-42BA-B555-40BCE9D18175}"/>
              </a:ext>
            </a:extLst>
          </p:cNvPr>
          <p:cNvSpPr/>
          <p:nvPr/>
        </p:nvSpPr>
        <p:spPr>
          <a:xfrm>
            <a:off x="698526" y="3319669"/>
            <a:ext cx="11486850" cy="503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</a:rPr>
              <a:t>Hector generating positive sentiments for “price, value for money and maintenance” quotient while lagging on mileage and engine performance (in high contrast to Seltos)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xmlns="" id="{28DC55A1-DA8A-4F4F-B3D2-EA4CE058C999}"/>
              </a:ext>
            </a:extLst>
          </p:cNvPr>
          <p:cNvSpPr/>
          <p:nvPr/>
        </p:nvSpPr>
        <p:spPr>
          <a:xfrm>
            <a:off x="11376072" y="0"/>
            <a:ext cx="815928" cy="26728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1560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8451C-31A2-41A3-BE68-9B7F4D25F652}"/>
              </a:ext>
            </a:extLst>
          </p:cNvPr>
          <p:cNvSpPr txBox="1">
            <a:spLocks/>
          </p:cNvSpPr>
          <p:nvPr/>
        </p:nvSpPr>
        <p:spPr>
          <a:xfrm>
            <a:off x="1371599" y="255410"/>
            <a:ext cx="10316817" cy="579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CIDFont+F2"/>
                <a:ea typeface="+mn-ea"/>
                <a:cs typeface="+mn-cs"/>
              </a:rPr>
              <a:t>What attributes or product features seem to best evoke an 'emotional' response or connect from customers?</a:t>
            </a:r>
            <a:endParaRPr lang="en-US" sz="2400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3EACEDF8-78EF-4799-976F-47A81730D677}"/>
              </a:ext>
            </a:extLst>
          </p:cNvPr>
          <p:cNvSpPr/>
          <p:nvPr/>
        </p:nvSpPr>
        <p:spPr>
          <a:xfrm>
            <a:off x="11376072" y="0"/>
            <a:ext cx="815928" cy="26728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Task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B54D2B-0D68-4151-B8D0-1C4E161F3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687"/>
          <a:stretch/>
        </p:blipFill>
        <p:spPr>
          <a:xfrm>
            <a:off x="0" y="954646"/>
            <a:ext cx="9501809" cy="5903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92B5B0-333A-43A8-8646-7360D4CF3991}"/>
              </a:ext>
            </a:extLst>
          </p:cNvPr>
          <p:cNvSpPr txBox="1"/>
          <p:nvPr/>
        </p:nvSpPr>
        <p:spPr>
          <a:xfrm>
            <a:off x="9501808" y="3817642"/>
            <a:ext cx="27564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</a:rPr>
              <a:t>Features evoking ‘Emotional 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</a:rPr>
              <a:t>Response</a:t>
            </a:r>
          </a:p>
          <a:p>
            <a:endParaRPr lang="en-US" sz="1400" b="1" dirty="0"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Engine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Seat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Backspace (usually associated with -ive emotion)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Sound (usually associated with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 –ive emotion)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b="1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9C2016-27A9-47AC-983E-7AA4FF76052B}"/>
              </a:ext>
            </a:extLst>
          </p:cNvPr>
          <p:cNvSpPr txBox="1"/>
          <p:nvPr/>
        </p:nvSpPr>
        <p:spPr>
          <a:xfrm>
            <a:off x="9501809" y="1317238"/>
            <a:ext cx="27829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</a:rPr>
              <a:t>Attributes evoking ‘Emotional Response</a:t>
            </a:r>
          </a:p>
          <a:p>
            <a:endParaRPr lang="en-US" sz="1200" b="1" dirty="0"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Driving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Experience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Exteriors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Design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Cost / Price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Power (usually associated with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</a:rPr>
              <a:t>–ive emotion)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C6FF4-EDB9-4A75-A1A8-3E135DC58E1C}"/>
              </a:ext>
            </a:extLst>
          </p:cNvPr>
          <p:cNvSpPr/>
          <p:nvPr/>
        </p:nvSpPr>
        <p:spPr>
          <a:xfrm>
            <a:off x="9687338" y="6162261"/>
            <a:ext cx="2213113" cy="155785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Negative emotion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4B41FC0-84FF-44A8-A6B4-DB9AB79D0F8A}"/>
              </a:ext>
            </a:extLst>
          </p:cNvPr>
          <p:cNvSpPr/>
          <p:nvPr/>
        </p:nvSpPr>
        <p:spPr>
          <a:xfrm>
            <a:off x="9693966" y="6407425"/>
            <a:ext cx="2213113" cy="155785"/>
          </a:xfrm>
          <a:prstGeom prst="rect">
            <a:avLst/>
          </a:prstGeom>
          <a:solidFill>
            <a:srgbClr val="25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Positive emotion</a:t>
            </a:r>
          </a:p>
        </p:txBody>
      </p:sp>
    </p:spTree>
    <p:extLst>
      <p:ext uri="{BB962C8B-B14F-4D97-AF65-F5344CB8AC3E}">
        <p14:creationId xmlns:p14="http://schemas.microsoft.com/office/powerpoint/2010/main" val="20207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D3D3DE5-8C64-4CB1-9437-D1111451CC15}"/>
              </a:ext>
            </a:extLst>
          </p:cNvPr>
          <p:cNvSpPr txBox="1">
            <a:spLocks/>
          </p:cNvSpPr>
          <p:nvPr/>
        </p:nvSpPr>
        <p:spPr>
          <a:xfrm>
            <a:off x="1371599" y="255410"/>
            <a:ext cx="10316817" cy="579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CIDFont+F2"/>
                <a:ea typeface="+mn-ea"/>
                <a:cs typeface="+mn-cs"/>
              </a:rPr>
              <a:t>How should we position ourselves and promote our product against competition?</a:t>
            </a:r>
            <a:endParaRPr lang="en-US" sz="2400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067F003B-45EB-41A8-A70B-8190175B3AF6}"/>
              </a:ext>
            </a:extLst>
          </p:cNvPr>
          <p:cNvSpPr/>
          <p:nvPr/>
        </p:nvSpPr>
        <p:spPr>
          <a:xfrm>
            <a:off x="11376072" y="0"/>
            <a:ext cx="815928" cy="26728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Task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DCD3561-8F0E-460C-A4BB-1C71082AB9B1}"/>
              </a:ext>
            </a:extLst>
          </p:cNvPr>
          <p:cNvGrpSpPr/>
          <p:nvPr/>
        </p:nvGrpSpPr>
        <p:grpSpPr>
          <a:xfrm>
            <a:off x="914400" y="1117781"/>
            <a:ext cx="7761356" cy="5303446"/>
            <a:chOff x="914400" y="1117781"/>
            <a:chExt cx="7761356" cy="5303446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xmlns="" id="{23FBBC0D-7A52-4BDF-90BA-5A03B39FA1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1209636"/>
                </p:ext>
              </p:extLst>
            </p:nvPr>
          </p:nvGraphicFramePr>
          <p:xfrm>
            <a:off x="914400" y="1117781"/>
            <a:ext cx="7761356" cy="53034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F7D415A-32A9-4E92-A0CD-16ED0E517386}"/>
                </a:ext>
              </a:extLst>
            </p:cNvPr>
            <p:cNvSpPr txBox="1"/>
            <p:nvPr/>
          </p:nvSpPr>
          <p:spPr>
            <a:xfrm>
              <a:off x="2358887" y="5605669"/>
              <a:ext cx="502257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alibri" panose="020F0502020204030204" pitchFamily="34" charset="0"/>
                </a:rPr>
                <a:t>Product Positioning &amp; Promotion Strategy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5F438C6-52F6-4350-908E-F007987CBFF8}"/>
                </a:ext>
              </a:extLst>
            </p:cNvPr>
            <p:cNvSpPr txBox="1"/>
            <p:nvPr/>
          </p:nvSpPr>
          <p:spPr>
            <a:xfrm>
              <a:off x="1371599" y="1232452"/>
              <a:ext cx="172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</a:rPr>
                <a:t>Target Audience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E77708D-8B0A-433A-88DB-919F2E866587}"/>
                </a:ext>
              </a:extLst>
            </p:cNvPr>
            <p:cNvSpPr txBox="1"/>
            <p:nvPr/>
          </p:nvSpPr>
          <p:spPr>
            <a:xfrm>
              <a:off x="3922644" y="1225827"/>
              <a:ext cx="1868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</a:rPr>
                <a:t>Value Proposition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FEB2EFF-957F-423B-81BE-61CA0AE004E8}"/>
                </a:ext>
              </a:extLst>
            </p:cNvPr>
            <p:cNvSpPr txBox="1"/>
            <p:nvPr/>
          </p:nvSpPr>
          <p:spPr>
            <a:xfrm>
              <a:off x="6235149" y="1232455"/>
              <a:ext cx="244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</a:rPr>
                <a:t>Competitive Advantage 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46CC08-1DF7-446B-9420-0FAD21C9808A}"/>
              </a:ext>
            </a:extLst>
          </p:cNvPr>
          <p:cNvCxnSpPr/>
          <p:nvPr/>
        </p:nvCxnSpPr>
        <p:spPr>
          <a:xfrm>
            <a:off x="8852452" y="835377"/>
            <a:ext cx="0" cy="5817214"/>
          </a:xfrm>
          <a:prstGeom prst="line">
            <a:avLst/>
          </a:prstGeom>
          <a:ln w="12700"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7E89023-D3EC-494A-BB00-6A566629C205}"/>
              </a:ext>
            </a:extLst>
          </p:cNvPr>
          <p:cNvSpPr txBox="1"/>
          <p:nvPr/>
        </p:nvSpPr>
        <p:spPr>
          <a:xfrm>
            <a:off x="9087493" y="2444403"/>
            <a:ext cx="275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Other Key Considerations: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0B8246F-FEFE-4226-95FA-1C381D5A48FA}"/>
              </a:ext>
            </a:extLst>
          </p:cNvPr>
          <p:cNvSpPr txBox="1"/>
          <p:nvPr/>
        </p:nvSpPr>
        <p:spPr>
          <a:xfrm>
            <a:off x="8906380" y="2782957"/>
            <a:ext cx="3120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Calibri" panose="020F0502020204030204" pitchFamily="34" charset="0"/>
              </a:rPr>
              <a:t>Driving experience and price evokes emotional response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</a:rPr>
              <a:t> Kia needs to improve on these aspects in </a:t>
            </a:r>
            <a:r>
              <a:rPr lang="en-US" sz="1200" b="1" dirty="0">
                <a:latin typeface="Calibri" panose="020F0502020204030204" pitchFamily="34" charset="0"/>
              </a:rPr>
              <a:t>next generation Seltos</a:t>
            </a:r>
            <a:r>
              <a:rPr lang="en-US" sz="1200" dirty="0">
                <a:latin typeface="Calibri" panose="020F0502020204030204" pitchFamily="34" charset="0"/>
              </a:rPr>
              <a:t> or try to look for </a:t>
            </a:r>
            <a:r>
              <a:rPr lang="en-US" sz="1200" b="1" dirty="0">
                <a:latin typeface="Calibri" panose="020F0502020204030204" pitchFamily="34" charset="0"/>
              </a:rPr>
              <a:t>price cuts </a:t>
            </a:r>
            <a:r>
              <a:rPr lang="en-US" sz="1200" dirty="0">
                <a:latin typeface="Calibri" panose="020F0502020204030204" pitchFamily="34" charset="0"/>
              </a:rPr>
              <a:t>as the market matures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</a:rPr>
              <a:t>Kia’s key competitors has advantage in this aspect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Calibri" panose="020F0502020204030204" pitchFamily="34" charset="0"/>
              </a:rPr>
              <a:t>Ground clearance and boot space </a:t>
            </a:r>
            <a:r>
              <a:rPr lang="en-US" sz="1200" dirty="0">
                <a:latin typeface="Calibri" panose="020F0502020204030204" pitchFamily="34" charset="0"/>
              </a:rPr>
              <a:t>could be </a:t>
            </a:r>
            <a:r>
              <a:rPr lang="en-US" sz="1200" b="1" dirty="0">
                <a:latin typeface="Calibri" panose="020F0502020204030204" pitchFamily="34" charset="0"/>
              </a:rPr>
              <a:t>enhanced</a:t>
            </a:r>
            <a:r>
              <a:rPr lang="en-US" sz="1200" dirty="0">
                <a:latin typeface="Calibri" panose="020F0502020204030204" pitchFamily="34" charset="0"/>
              </a:rPr>
              <a:t> in </a:t>
            </a:r>
            <a:r>
              <a:rPr lang="en-US" sz="1200" b="1" dirty="0">
                <a:latin typeface="Calibri" panose="020F0502020204030204" pitchFamily="34" charset="0"/>
              </a:rPr>
              <a:t>next generation </a:t>
            </a:r>
            <a:r>
              <a:rPr lang="en-US" sz="1200" dirty="0">
                <a:latin typeface="Calibri" panose="020F0502020204030204" pitchFamily="34" charset="0"/>
              </a:rPr>
              <a:t>models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2555</TotalTime>
  <Words>1477</Words>
  <Application>Microsoft Office PowerPoint</Application>
  <PresentationFormat>Widescreen</PresentationFormat>
  <Paragraphs>319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CIDFont+F2</vt:lpstr>
      <vt:lpstr>Franklin Gothic Book</vt:lpstr>
      <vt:lpstr>Lucida Console</vt:lpstr>
      <vt:lpstr>Wingdings</vt:lpstr>
      <vt:lpstr>Crop</vt:lpstr>
      <vt:lpstr>Text Analytics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project -1</dc:title>
  <dc:creator>Mishra, Kartik</dc:creator>
  <cp:lastModifiedBy>Prashant Khare</cp:lastModifiedBy>
  <cp:revision>136</cp:revision>
  <dcterms:created xsi:type="dcterms:W3CDTF">2019-12-11T03:44:19Z</dcterms:created>
  <dcterms:modified xsi:type="dcterms:W3CDTF">2019-12-29T15:12:59Z</dcterms:modified>
</cp:coreProperties>
</file>