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9" r:id="rId3"/>
    <p:sldId id="260" r:id="rId4"/>
    <p:sldId id="261" r:id="rId5"/>
    <p:sldId id="262" r:id="rId6"/>
    <p:sldId id="257" r:id="rId7"/>
    <p:sldId id="258" r:id="rId8"/>
    <p:sldId id="264" r:id="rId9"/>
    <p:sldId id="267" r:id="rId10"/>
    <p:sldId id="265" r:id="rId11"/>
    <p:sldId id="266" r:id="rId12"/>
    <p:sldId id="269" r:id="rId13"/>
    <p:sldId id="270" r:id="rId14"/>
    <p:sldId id="271" r:id="rId15"/>
    <p:sldId id="272" r:id="rId16"/>
    <p:sldId id="273" r:id="rId17"/>
    <p:sldId id="276" r:id="rId18"/>
    <p:sldId id="277" r:id="rId19"/>
    <p:sldId id="275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9" r:id="rId31"/>
    <p:sldId id="274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50" d="100"/>
          <a:sy n="50" d="100"/>
        </p:scale>
        <p:origin x="-1872" y="-3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5A9BD7-234D-4534-A4F3-45D14E73B4C0}" type="datetimeFigureOut">
              <a:rPr lang="en-US" smtClean="0"/>
              <a:pPr/>
              <a:t>2/27/2017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058383-A3FC-431F-9A64-0FBCAED4DAF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245E02D-5E7D-4DD3-95F1-B75FEBCD69D8}" type="slidenum">
              <a:rPr lang="en-GB"/>
              <a:pPr/>
              <a:t>6</a:t>
            </a:fld>
            <a:endParaRPr lang="en-GB"/>
          </a:p>
        </p:txBody>
      </p:sp>
      <p:sp>
        <p:nvSpPr>
          <p:cNvPr id="6451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16" name="Text Box 2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7613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-112" charset="-52"/>
              <a:ea typeface="ＭＳ Ｐゴシック" pitchFamily="-112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131AACE-1B21-4CEA-9E4C-A5D1C4EEE2CE}" type="slidenum">
              <a:rPr lang="en-GB"/>
              <a:pPr/>
              <a:t>7</a:t>
            </a:fld>
            <a:endParaRPr lang="en-GB"/>
          </a:p>
        </p:txBody>
      </p:sp>
      <p:sp>
        <p:nvSpPr>
          <p:cNvPr id="6656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64" name="Text Box 2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7613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-112" charset="-52"/>
              <a:ea typeface="ＭＳ Ｐゴシック" pitchFamily="-112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5C7375-7585-4E79-96B5-EFE159ACECEC}" type="slidenum">
              <a:rPr lang="en-US"/>
              <a:pPr/>
              <a:t>8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</a:t>
            </a:r>
            <a:r>
              <a:rPr lang="en-GB" baseline="0" dirty="0" smtClean="0"/>
              <a:t> &gt;&gt; In-Phase</a:t>
            </a:r>
          </a:p>
          <a:p>
            <a:r>
              <a:rPr lang="en-GB" baseline="0" dirty="0" smtClean="0"/>
              <a:t>Q &gt;&gt; In-</a:t>
            </a:r>
            <a:r>
              <a:rPr lang="en-GB" baseline="0" dirty="0" err="1" smtClean="0"/>
              <a:t>Quadrature</a:t>
            </a:r>
            <a:r>
              <a:rPr lang="en-GB" baseline="0" dirty="0" smtClean="0"/>
              <a:t> </a:t>
            </a:r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5C7375-7585-4E79-96B5-EFE159ACECEC}" type="slidenum">
              <a:rPr lang="en-US"/>
              <a:pPr/>
              <a:t>26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Changing the saturation parameter corresponds to adding or subtracting white and changing the value parameter corresponds to adding or subtracting black.</a:t>
            </a:r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5C7375-7585-4E79-96B5-EFE159ACECEC}" type="slidenum">
              <a:rPr lang="en-US"/>
              <a:pPr/>
              <a:t>27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5C7375-7585-4E79-96B5-EFE159ACECEC}" type="slidenum">
              <a:rPr lang="en-US"/>
              <a:pPr/>
              <a:t>28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5C7375-7585-4E79-96B5-EFE159ACECEC}" type="slidenum">
              <a:rPr lang="en-US"/>
              <a:pPr/>
              <a:t>29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1DC4B-A6BD-41BB-A3D5-C54085C806AE}" type="datetimeFigureOut">
              <a:rPr lang="en-US" smtClean="0"/>
              <a:pPr/>
              <a:t>2/27/2017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A931C-1CF6-4F37-92C6-4D4B85979F1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1DC4B-A6BD-41BB-A3D5-C54085C806AE}" type="datetimeFigureOut">
              <a:rPr lang="en-US" smtClean="0"/>
              <a:pPr/>
              <a:t>2/27/2017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A931C-1CF6-4F37-92C6-4D4B85979F1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1DC4B-A6BD-41BB-A3D5-C54085C806AE}" type="datetimeFigureOut">
              <a:rPr lang="en-US" smtClean="0"/>
              <a:pPr/>
              <a:t>2/27/2017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A931C-1CF6-4F37-92C6-4D4B85979F1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066800"/>
            <a:ext cx="8229600" cy="37004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9E54F16-7F95-429C-A815-4646B53BCB8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1DC4B-A6BD-41BB-A3D5-C54085C806AE}" type="datetimeFigureOut">
              <a:rPr lang="en-US" smtClean="0"/>
              <a:pPr/>
              <a:t>2/27/2017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A931C-1CF6-4F37-92C6-4D4B85979F1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1DC4B-A6BD-41BB-A3D5-C54085C806AE}" type="datetimeFigureOut">
              <a:rPr lang="en-US" smtClean="0"/>
              <a:pPr/>
              <a:t>2/27/2017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A931C-1CF6-4F37-92C6-4D4B85979F1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1DC4B-A6BD-41BB-A3D5-C54085C806AE}" type="datetimeFigureOut">
              <a:rPr lang="en-US" smtClean="0"/>
              <a:pPr/>
              <a:t>2/27/2017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A931C-1CF6-4F37-92C6-4D4B85979F1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1DC4B-A6BD-41BB-A3D5-C54085C806AE}" type="datetimeFigureOut">
              <a:rPr lang="en-US" smtClean="0"/>
              <a:pPr/>
              <a:t>2/27/2017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A931C-1CF6-4F37-92C6-4D4B85979F1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1DC4B-A6BD-41BB-A3D5-C54085C806AE}" type="datetimeFigureOut">
              <a:rPr lang="en-US" smtClean="0"/>
              <a:pPr/>
              <a:t>2/27/2017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A931C-1CF6-4F37-92C6-4D4B85979F1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1DC4B-A6BD-41BB-A3D5-C54085C806AE}" type="datetimeFigureOut">
              <a:rPr lang="en-US" smtClean="0"/>
              <a:pPr/>
              <a:t>2/27/2017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A931C-1CF6-4F37-92C6-4D4B85979F1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1DC4B-A6BD-41BB-A3D5-C54085C806AE}" type="datetimeFigureOut">
              <a:rPr lang="en-US" smtClean="0"/>
              <a:pPr/>
              <a:t>2/27/2017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A931C-1CF6-4F37-92C6-4D4B85979F1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1DC4B-A6BD-41BB-A3D5-C54085C806AE}" type="datetimeFigureOut">
              <a:rPr lang="en-US" smtClean="0"/>
              <a:pPr/>
              <a:t>2/27/2017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A931C-1CF6-4F37-92C6-4D4B85979F1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1DC4B-A6BD-41BB-A3D5-C54085C806AE}" type="datetimeFigureOut">
              <a:rPr lang="en-US" smtClean="0"/>
              <a:pPr/>
              <a:t>2/27/2017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A931C-1CF6-4F37-92C6-4D4B85979F15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www.kodak.com/US/en/digital/dlc/book3/chapter2/digColorM1_7a.s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http://www.kodak.com/US/images/en/digital/dlc/book3/chapter2/digColorM1_7a.jpg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www.kodak.com/US/en/digital/dlc/book3/chapter2/digColorM1_7b.s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http://www.kodak.com/US/images/en/digital/dlc/book3/chapter2/digColorM1_7b.jpg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www.kodak.com/US/en/digital/dlc/book3/chapter2/digColorM1_7c.s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http://www.kodak.com/US/images/en/digital/dlc/book3/chapter2/digColorM1_7c.j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RGB, CMY, YIQ, HSV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0066"/>
                </a:solidFill>
              </a:rPr>
              <a:t>HUE/Dominant Wavelength(I)</a:t>
            </a:r>
            <a:endParaRPr lang="en-US" sz="3200" b="1" dirty="0">
              <a:solidFill>
                <a:srgbClr val="000066"/>
              </a:solidFill>
            </a:endParaRP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0" y="914400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000080"/>
                </a:solidFill>
                <a:ea typeface="Arial Unicode MS" pitchFamily="34" charset="-128"/>
                <a:cs typeface="Arial Unicode MS" pitchFamily="34" charset="-128"/>
              </a:rPr>
              <a:t>.</a:t>
            </a:r>
            <a:endParaRPr lang="en-US" dirty="0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357158" y="598886"/>
            <a:ext cx="862195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80"/>
                </a:solidFill>
                <a:ea typeface="Arial Unicode MS" pitchFamily="34" charset="-128"/>
                <a:cs typeface="Arial Unicode MS" pitchFamily="34" charset="-128"/>
              </a:rPr>
              <a:t> </a:t>
            </a:r>
          </a:p>
          <a:p>
            <a:pPr>
              <a:spcBef>
                <a:spcPct val="50000"/>
              </a:spcBef>
            </a:pPr>
            <a:r>
              <a:rPr lang="en-US" sz="3600" dirty="0">
                <a:solidFill>
                  <a:srgbClr val="000080"/>
                </a:solidFill>
                <a:ea typeface="Arial Unicode MS" pitchFamily="34" charset="-128"/>
                <a:cs typeface="Arial Unicode MS" pitchFamily="34" charset="-128"/>
              </a:rPr>
              <a:t>The </a:t>
            </a:r>
            <a:r>
              <a:rPr lang="en-US" sz="3600" b="1" i="1" dirty="0">
                <a:solidFill>
                  <a:srgbClr val="000080"/>
                </a:solidFill>
                <a:ea typeface="Arial Unicode MS" pitchFamily="34" charset="-128"/>
                <a:cs typeface="Arial Unicode MS" pitchFamily="34" charset="-128"/>
              </a:rPr>
              <a:t>hue</a:t>
            </a:r>
            <a:r>
              <a:rPr lang="en-US" sz="3600" dirty="0">
                <a:solidFill>
                  <a:srgbClr val="000080"/>
                </a:solidFill>
                <a:ea typeface="Arial Unicode MS" pitchFamily="34" charset="-128"/>
                <a:cs typeface="Arial Unicode MS" pitchFamily="34" charset="-128"/>
              </a:rPr>
              <a:t> is determined by the dominant wavelength.(the apparent color of the light)</a:t>
            </a:r>
            <a:endParaRPr lang="en-US" sz="3600" dirty="0"/>
          </a:p>
        </p:txBody>
      </p:sp>
      <p:pic>
        <p:nvPicPr>
          <p:cNvPr id="13317" name="Picture 5" descr="[Color Properties]">
            <a:hlinkClick r:id="rId2"/>
          </p:cNvPr>
          <p:cNvPicPr>
            <a:picLocks noChangeAspect="1" noChangeArrowheads="1"/>
          </p:cNvPicPr>
          <p:nvPr/>
        </p:nvPicPr>
        <p:blipFill>
          <a:blip r:embed="rId3" r:link="rId4"/>
          <a:srcRect/>
          <a:stretch>
            <a:fillRect/>
          </a:stretch>
        </p:blipFill>
        <p:spPr bwMode="auto">
          <a:xfrm>
            <a:off x="152400" y="3733800"/>
            <a:ext cx="4648200" cy="2743200"/>
          </a:xfrm>
          <a:prstGeom prst="rect">
            <a:avLst/>
          </a:prstGeom>
          <a:noFill/>
        </p:spPr>
      </p:pic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5486400" y="3000372"/>
            <a:ext cx="365760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When we call an object "red," we are referring to its hue. Hue is determined by the dominant wavelength.</a:t>
            </a:r>
            <a:r>
              <a:rPr lang="en-US" sz="3200" dirty="0"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000066"/>
                </a:solidFill>
              </a:rPr>
              <a:t>Saturation/Purity(Q)</a:t>
            </a:r>
            <a:endParaRPr lang="en-US" sz="4800" b="1" dirty="0">
              <a:solidFill>
                <a:srgbClr val="000066"/>
              </a:solidFill>
            </a:endParaRPr>
          </a:p>
        </p:txBody>
      </p:sp>
      <p:pic>
        <p:nvPicPr>
          <p:cNvPr id="14339" name="Picture 3" descr="[Saturation of Color Ranges]">
            <a:hlinkClick r:id="rId2"/>
          </p:cNvPr>
          <p:cNvPicPr>
            <a:picLocks noChangeAspect="1" noChangeArrowheads="1"/>
          </p:cNvPicPr>
          <p:nvPr/>
        </p:nvPicPr>
        <p:blipFill>
          <a:blip r:embed="rId3" r:link="rId4"/>
          <a:srcRect/>
          <a:stretch>
            <a:fillRect/>
          </a:stretch>
        </p:blipFill>
        <p:spPr bwMode="auto">
          <a:xfrm>
            <a:off x="0" y="1066800"/>
            <a:ext cx="5486400" cy="3657600"/>
          </a:xfrm>
          <a:prstGeom prst="rect">
            <a:avLst/>
          </a:prstGeom>
          <a:noFill/>
        </p:spPr>
      </p:pic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0" y="4800600"/>
            <a:ext cx="91440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dirty="0">
                <a:solidFill>
                  <a:srgbClr val="000080"/>
                </a:solidFill>
                <a:cs typeface="Times New Roman" pitchFamily="18" charset="0"/>
              </a:rPr>
              <a:t>The </a:t>
            </a:r>
            <a:r>
              <a:rPr lang="en-US" sz="4000" b="1" i="1" dirty="0">
                <a:solidFill>
                  <a:srgbClr val="000080"/>
                </a:solidFill>
                <a:cs typeface="Times New Roman" pitchFamily="18" charset="0"/>
              </a:rPr>
              <a:t>saturation</a:t>
            </a:r>
            <a:r>
              <a:rPr lang="en-US" sz="4000" dirty="0">
                <a:solidFill>
                  <a:srgbClr val="000080"/>
                </a:solidFill>
                <a:cs typeface="Times New Roman" pitchFamily="18" charset="0"/>
              </a:rPr>
              <a:t> is determined by the excitation purity , and depends on the amount of white light mixed with the hue. </a:t>
            </a:r>
            <a:endParaRPr lang="en-US" sz="4000" dirty="0"/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5791200" y="838200"/>
            <a:ext cx="2667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The saturation of a color ranges from neutral to brilliant. The circle on the right is a more vivid red than the circle on the left although both have the same hue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  <a:r>
              <a:rPr lang="en-US" dirty="0"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A968-7076-4012-B14E-9B6827A4F24F}" type="slidenum">
              <a:rPr lang="zh-TW" altLang="en-US"/>
              <a:pPr/>
              <a:t>12</a:t>
            </a:fld>
            <a:endParaRPr lang="en-US" altLang="zh-TW"/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YIQ </a:t>
            </a:r>
            <a:endParaRPr lang="en-US" altLang="zh-TW" dirty="0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Conversion from RGB:</a:t>
            </a:r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pPr>
              <a:buFont typeface="Wingdings" pitchFamily="2" charset="2"/>
              <a:buNone/>
            </a:pPr>
            <a:endParaRPr lang="en-US" altLang="zh-TW"/>
          </a:p>
          <a:p>
            <a:endParaRPr lang="en-US" altLang="zh-TW"/>
          </a:p>
        </p:txBody>
      </p:sp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18791" name="Rectangle 7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18790" name="Object 6"/>
          <p:cNvGraphicFramePr>
            <a:graphicFrameLocks noChangeAspect="1"/>
          </p:cNvGraphicFramePr>
          <p:nvPr/>
        </p:nvGraphicFramePr>
        <p:xfrm>
          <a:off x="142780" y="2643182"/>
          <a:ext cx="9001220" cy="2528433"/>
        </p:xfrm>
        <a:graphic>
          <a:graphicData uri="http://schemas.openxmlformats.org/presentationml/2006/ole">
            <p:oleObj spid="_x0000_s1026" name="Equation" r:id="rId3" imgW="3048000" imgH="7112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36828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CMY</a:t>
            </a:r>
            <a:endParaRPr lang="en-IN" dirty="0"/>
          </a:p>
        </p:txBody>
      </p:sp>
      <p:pic>
        <p:nvPicPr>
          <p:cNvPr id="4" name="Picture 3" descr="CM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5852" y="525878"/>
            <a:ext cx="7500990" cy="63321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B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3143247"/>
            <a:ext cx="5643602" cy="3451345"/>
          </a:xfrm>
          <a:prstGeom prst="rect">
            <a:avLst/>
          </a:prstGeom>
        </p:spPr>
      </p:pic>
      <p:pic>
        <p:nvPicPr>
          <p:cNvPr id="5" name="Picture 4" descr="img367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57356" y="0"/>
            <a:ext cx="4000528" cy="30373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097090" cy="6572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HSV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043510"/>
          </a:xfrm>
        </p:spPr>
        <p:txBody>
          <a:bodyPr>
            <a:normAutofit/>
          </a:bodyPr>
          <a:lstStyle/>
          <a:p>
            <a:r>
              <a:rPr lang="en-IN" dirty="0"/>
              <a:t>Hue, saturation, value (brightness)</a:t>
            </a:r>
          </a:p>
          <a:p>
            <a:r>
              <a:rPr lang="en-IN" dirty="0" err="1" smtClean="0"/>
              <a:t>Hexcone</a:t>
            </a:r>
            <a:r>
              <a:rPr lang="en-IN" dirty="0" smtClean="0"/>
              <a:t> </a:t>
            </a:r>
            <a:r>
              <a:rPr lang="en-IN" dirty="0"/>
              <a:t>subset of cylindrical (polar) coordinate </a:t>
            </a:r>
            <a:r>
              <a:rPr lang="en-IN" dirty="0" smtClean="0"/>
              <a:t>system </a:t>
            </a:r>
          </a:p>
          <a:p>
            <a:r>
              <a:rPr lang="en-IN" dirty="0" smtClean="0"/>
              <a:t>Single </a:t>
            </a:r>
            <a:r>
              <a:rPr lang="en-IN" dirty="0" err="1"/>
              <a:t>hexcone</a:t>
            </a:r>
            <a:r>
              <a:rPr lang="en-IN" dirty="0"/>
              <a:t> HSV </a:t>
            </a:r>
            <a:r>
              <a:rPr lang="en-IN" dirty="0" err="1"/>
              <a:t>color</a:t>
            </a:r>
            <a:r>
              <a:rPr lang="en-IN" dirty="0"/>
              <a:t> model. </a:t>
            </a:r>
          </a:p>
          <a:p>
            <a:r>
              <a:rPr lang="en-IN" dirty="0"/>
              <a:t>(The V = 1 plane contains the RGB </a:t>
            </a:r>
            <a:r>
              <a:rPr lang="en-IN" dirty="0" smtClean="0"/>
              <a:t>model’s </a:t>
            </a:r>
            <a:endParaRPr lang="en-IN" dirty="0"/>
          </a:p>
          <a:p>
            <a:r>
              <a:rPr lang="en-IN" dirty="0"/>
              <a:t>R = 1, G = 1, B = 1, in the regions shown):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0"/>
            <a:ext cx="6429420" cy="6721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00108"/>
          </a:xfrm>
        </p:spPr>
        <p:txBody>
          <a:bodyPr>
            <a:normAutofit/>
          </a:bodyPr>
          <a:lstStyle/>
          <a:p>
            <a:r>
              <a:rPr lang="en-IN" dirty="0" smtClean="0"/>
              <a:t>HSV</a:t>
            </a: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114425"/>
            <a:ext cx="7696200" cy="574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62DAF-7C1D-45D5-B91E-80482AB9B1E3}" type="slidenum">
              <a:rPr lang="en-US"/>
              <a:pPr/>
              <a:t>2</a:t>
            </a:fld>
            <a:endParaRPr lang="en-US"/>
          </a:p>
        </p:txBody>
      </p:sp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RGB Color Model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Used in light emitting devices</a:t>
            </a:r>
          </a:p>
          <a:p>
            <a:pPr lvl="1"/>
            <a:r>
              <a:rPr lang="en-US"/>
              <a:t>Color CRT monitors</a:t>
            </a:r>
          </a:p>
          <a:p>
            <a:r>
              <a:rPr lang="en-US"/>
              <a:t>Additive</a:t>
            </a:r>
          </a:p>
          <a:p>
            <a:pPr lvl="1"/>
            <a:r>
              <a:rPr lang="en-US"/>
              <a:t>Result = individual contributions of each primary color added together</a:t>
            </a:r>
          </a:p>
          <a:p>
            <a:pPr lvl="1"/>
            <a:r>
              <a:rPr lang="en-US" i="1"/>
              <a:t>C</a:t>
            </a:r>
            <a:r>
              <a:rPr lang="en-US"/>
              <a:t> = </a:t>
            </a:r>
            <a:r>
              <a:rPr lang="en-US" i="1"/>
              <a:t>rR</a:t>
            </a:r>
            <a:r>
              <a:rPr lang="en-US"/>
              <a:t> + </a:t>
            </a:r>
            <a:r>
              <a:rPr lang="en-US" i="1"/>
              <a:t>gG</a:t>
            </a:r>
            <a:r>
              <a:rPr lang="en-US"/>
              <a:t> + </a:t>
            </a:r>
            <a:r>
              <a:rPr lang="en-US" i="1"/>
              <a:t>bB</a:t>
            </a:r>
            <a:r>
              <a:rPr lang="en-US"/>
              <a:t>, where </a:t>
            </a:r>
            <a:r>
              <a:rPr lang="en-US" i="1"/>
              <a:t>r</a:t>
            </a:r>
            <a:r>
              <a:rPr lang="en-US"/>
              <a:t>, </a:t>
            </a:r>
            <a:r>
              <a:rPr lang="en-US" i="1"/>
              <a:t>g</a:t>
            </a:r>
            <a:r>
              <a:rPr lang="en-US"/>
              <a:t>, </a:t>
            </a:r>
            <a:r>
              <a:rPr lang="en-US" i="1"/>
              <a:t>b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 [0, 1]</a:t>
            </a:r>
          </a:p>
          <a:p>
            <a:pPr lvl="1"/>
            <a:r>
              <a:rPr lang="en-US" i="1">
                <a:sym typeface="Symbol" pitchFamily="18" charset="2"/>
              </a:rPr>
              <a:t>R</a:t>
            </a:r>
            <a:r>
              <a:rPr lang="en-US">
                <a:sym typeface="Symbol" pitchFamily="18" charset="2"/>
              </a:rPr>
              <a:t> = (1, 0, 0)</a:t>
            </a:r>
          </a:p>
          <a:p>
            <a:pPr lvl="1"/>
            <a:r>
              <a:rPr lang="en-US" i="1">
                <a:sym typeface="Symbol" pitchFamily="18" charset="2"/>
              </a:rPr>
              <a:t>G</a:t>
            </a:r>
            <a:r>
              <a:rPr lang="en-US">
                <a:sym typeface="Symbol" pitchFamily="18" charset="2"/>
              </a:rPr>
              <a:t> = (0, 1, 0)</a:t>
            </a:r>
          </a:p>
          <a:p>
            <a:pPr lvl="1"/>
            <a:r>
              <a:rPr lang="en-US" i="1">
                <a:sym typeface="Symbol" pitchFamily="18" charset="2"/>
              </a:rPr>
              <a:t>B</a:t>
            </a:r>
            <a:r>
              <a:rPr lang="en-US">
                <a:sym typeface="Symbol" pitchFamily="18" charset="2"/>
              </a:rPr>
              <a:t> = (0, 0, 1)</a:t>
            </a:r>
            <a:endParaRPr lang="en-US" i="1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3857628"/>
            <a:ext cx="9144000" cy="3000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0232" y="0"/>
            <a:ext cx="5319245" cy="3714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HSV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r>
              <a:rPr lang="en-IN" sz="4400" dirty="0" smtClean="0"/>
              <a:t>Eye can See</a:t>
            </a:r>
          </a:p>
          <a:p>
            <a:endParaRPr lang="en-IN" dirty="0" smtClean="0"/>
          </a:p>
          <a:p>
            <a:r>
              <a:rPr lang="en-IN" dirty="0" smtClean="0"/>
              <a:t>about 128 different </a:t>
            </a:r>
            <a:r>
              <a:rPr lang="en-IN" dirty="0"/>
              <a:t>hues, and </a:t>
            </a:r>
          </a:p>
          <a:p>
            <a:r>
              <a:rPr lang="en-IN" dirty="0"/>
              <a:t>about 130 </a:t>
            </a:r>
            <a:r>
              <a:rPr lang="en-IN" dirty="0" smtClean="0"/>
              <a:t>different </a:t>
            </a:r>
            <a:r>
              <a:rPr lang="en-IN" dirty="0"/>
              <a:t>saturations. </a:t>
            </a:r>
          </a:p>
          <a:p>
            <a:r>
              <a:rPr lang="en-IN" dirty="0"/>
              <a:t>The number of values varies </a:t>
            </a:r>
          </a:p>
          <a:p>
            <a:r>
              <a:rPr lang="en-IN" dirty="0"/>
              <a:t>between 16 (blue) and 23 (yellow)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214422"/>
            <a:ext cx="9144000" cy="4714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86336" cy="5500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0"/>
            <a:ext cx="7286676" cy="6856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57364"/>
            <a:ext cx="8229600" cy="4525963"/>
          </a:xfrm>
        </p:spPr>
        <p:txBody>
          <a:bodyPr/>
          <a:lstStyle/>
          <a:p>
            <a:endParaRPr lang="en-IN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302313" cy="6215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62006" y="2816932"/>
            <a:ext cx="3732340" cy="3049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4F16-7F95-429C-A815-4646B53BCB88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66836" y="152636"/>
            <a:ext cx="8229600" cy="735360"/>
          </a:xfrm>
        </p:spPr>
        <p:txBody>
          <a:bodyPr/>
          <a:lstStyle/>
          <a:p>
            <a:pPr algn="l"/>
            <a:r>
              <a:rPr lang="en-US" sz="2800" b="1" kern="1200" dirty="0" smtClean="0">
                <a:solidFill>
                  <a:schemeClr val="bg1">
                    <a:lumMod val="10000"/>
                  </a:schemeClr>
                </a:solidFill>
                <a:latin typeface="Arial" charset="0"/>
                <a:ea typeface="+mn-ea"/>
                <a:cs typeface="+mn-cs"/>
              </a:rPr>
              <a:t>HSV Model</a:t>
            </a:r>
            <a:endParaRPr lang="en-US" sz="2800" b="1" kern="1200" dirty="0">
              <a:solidFill>
                <a:schemeClr val="bg1">
                  <a:lumMod val="10000"/>
                </a:schemeClr>
              </a:solidFill>
              <a:latin typeface="Arial" charset="0"/>
              <a:ea typeface="+mn-ea"/>
              <a:cs typeface="+mn-cs"/>
            </a:endParaRPr>
          </a:p>
        </p:txBody>
      </p:sp>
      <p:pic>
        <p:nvPicPr>
          <p:cNvPr id="1030" name="Picture 6" descr="C:\Users\HITHAM\Desktop\indexx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51620" y="2816932"/>
            <a:ext cx="3168352" cy="3168352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266836" y="1160748"/>
            <a:ext cx="70774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10000"/>
                  </a:schemeClr>
                </a:solidFill>
              </a:rPr>
              <a:t>Every color is represented by three components Hue ( H ), Saturation ( S ) and Value ( V )</a:t>
            </a:r>
            <a:endParaRPr lang="ar-EG" sz="2000" dirty="0" smtClean="0">
              <a:solidFill>
                <a:schemeClr val="bg1">
                  <a:lumMod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4F16-7F95-429C-A815-4646B53BCB88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66836" y="152636"/>
            <a:ext cx="8229600" cy="735360"/>
          </a:xfrm>
        </p:spPr>
        <p:txBody>
          <a:bodyPr/>
          <a:lstStyle/>
          <a:p>
            <a:pPr algn="l"/>
            <a:r>
              <a:rPr lang="en-US" sz="2800" b="1" kern="1200" dirty="0" smtClean="0">
                <a:solidFill>
                  <a:schemeClr val="bg1">
                    <a:lumMod val="10000"/>
                  </a:schemeClr>
                </a:solidFill>
                <a:latin typeface="Arial" charset="0"/>
                <a:ea typeface="+mn-ea"/>
                <a:cs typeface="+mn-cs"/>
              </a:rPr>
              <a:t>HSV Model</a:t>
            </a:r>
            <a:endParaRPr lang="en-US" sz="2800" b="1" kern="1200" dirty="0">
              <a:solidFill>
                <a:schemeClr val="bg1">
                  <a:lumMod val="10000"/>
                </a:schemeClr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6836" y="1124744"/>
            <a:ext cx="73295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The</a:t>
            </a:r>
            <a:r>
              <a:rPr lang="en-US" sz="2000" b="1" dirty="0" smtClean="0"/>
              <a:t> Hue (H) </a:t>
            </a:r>
            <a:r>
              <a:rPr lang="en-US" sz="2000" dirty="0" smtClean="0"/>
              <a:t>of a color refers to which pure color it resembles. All tints, tones and shades of red have the same hue. (simply the color we see)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3548" y="2744924"/>
            <a:ext cx="4212468" cy="326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4796644" y="2744925"/>
            <a:ext cx="4131839" cy="326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4F16-7F95-429C-A815-4646B53BCB88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66836" y="152636"/>
            <a:ext cx="8229600" cy="735360"/>
          </a:xfrm>
        </p:spPr>
        <p:txBody>
          <a:bodyPr/>
          <a:lstStyle/>
          <a:p>
            <a:pPr algn="l"/>
            <a:r>
              <a:rPr lang="en-US" sz="2800" b="1" kern="1200" dirty="0" smtClean="0">
                <a:solidFill>
                  <a:schemeClr val="bg1">
                    <a:lumMod val="10000"/>
                  </a:schemeClr>
                </a:solidFill>
                <a:latin typeface="Arial" charset="0"/>
                <a:ea typeface="+mn-ea"/>
                <a:cs typeface="+mn-cs"/>
              </a:rPr>
              <a:t>HSV Model</a:t>
            </a:r>
            <a:endParaRPr lang="en-US" sz="2800" b="1" kern="1200" dirty="0">
              <a:solidFill>
                <a:schemeClr val="bg1">
                  <a:lumMod val="10000"/>
                </a:schemeClr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6836" y="1124744"/>
            <a:ext cx="73295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The </a:t>
            </a:r>
            <a:r>
              <a:rPr lang="en-US" sz="2000" b="1" dirty="0" smtClean="0"/>
              <a:t>Saturation (S)</a:t>
            </a:r>
            <a:r>
              <a:rPr lang="en-US" sz="2000" dirty="0" smtClean="0"/>
              <a:t> of a color describes how white the color is. Or the amount of white added to the color. A pure red is fully saturated (S=1) means no white added 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6837" y="2348880"/>
            <a:ext cx="5457292" cy="3896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4F16-7F95-429C-A815-4646B53BCB88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66836" y="152636"/>
            <a:ext cx="8229600" cy="735360"/>
          </a:xfrm>
        </p:spPr>
        <p:txBody>
          <a:bodyPr/>
          <a:lstStyle/>
          <a:p>
            <a:pPr algn="l"/>
            <a:r>
              <a:rPr lang="en-US" sz="2800" b="1" kern="1200" dirty="0" smtClean="0">
                <a:solidFill>
                  <a:schemeClr val="bg1">
                    <a:lumMod val="10000"/>
                  </a:schemeClr>
                </a:solidFill>
                <a:latin typeface="Arial" charset="0"/>
                <a:ea typeface="+mn-ea"/>
                <a:cs typeface="+mn-cs"/>
              </a:rPr>
              <a:t>HSV Model</a:t>
            </a:r>
            <a:endParaRPr lang="en-US" sz="2800" b="1" kern="1200" dirty="0">
              <a:solidFill>
                <a:schemeClr val="bg1">
                  <a:lumMod val="10000"/>
                </a:schemeClr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6836" y="1124744"/>
            <a:ext cx="73295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The</a:t>
            </a:r>
            <a:r>
              <a:rPr lang="en-US" sz="2000" b="1" dirty="0" smtClean="0"/>
              <a:t> Value (V)</a:t>
            </a:r>
            <a:r>
              <a:rPr lang="en-US" sz="2000" dirty="0" smtClean="0"/>
              <a:t> of a color, also called its lightness, describes how dark the color is. A value of 0 is black, with increasing lightness moving away from black.</a:t>
            </a:r>
          </a:p>
        </p:txBody>
      </p:sp>
      <p:pic>
        <p:nvPicPr>
          <p:cNvPr id="3075" name="Picture 3" descr="C:\Users\HITHAM\Desktop\images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836" y="2140407"/>
            <a:ext cx="4629200" cy="4567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B7A1B-6759-4757-9CC9-9D3125FB1D60}" type="slidenum">
              <a:rPr lang="en-US"/>
              <a:pPr/>
              <a:t>3</a:t>
            </a:fld>
            <a:endParaRPr lang="en-US"/>
          </a:p>
        </p:txBody>
      </p:sp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RGB Color Model</a:t>
            </a:r>
          </a:p>
        </p:txBody>
      </p:sp>
      <p:pic>
        <p:nvPicPr>
          <p:cNvPr id="362500" name="Picture 4" descr="D:\courses\Spring01\CS430\rgb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524000"/>
            <a:ext cx="4876800" cy="46386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E8E5D-85C7-4EAB-9498-E2EBE9689A99}" type="slidenum">
              <a:rPr lang="en-US"/>
              <a:pPr/>
              <a:t>30</a:t>
            </a:fld>
            <a:endParaRPr lang="en-US"/>
          </a:p>
        </p:txBody>
      </p:sp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HLS Color Model</a:t>
            </a:r>
          </a:p>
        </p:txBody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Double cones</a:t>
            </a:r>
          </a:p>
        </p:txBody>
      </p:sp>
      <p:pic>
        <p:nvPicPr>
          <p:cNvPr id="360452" name="Picture 4" descr="D:\courses\Spring01\CS430\Foley\LE4C24~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8600" y="1828800"/>
            <a:ext cx="4419600" cy="4419600"/>
          </a:xfrm>
          <a:prstGeom prst="rect">
            <a:avLst/>
          </a:prstGeom>
          <a:noFill/>
        </p:spPr>
      </p:pic>
      <p:sp>
        <p:nvSpPr>
          <p:cNvPr id="360456" name="Rectangle 8"/>
          <p:cNvSpPr>
            <a:spLocks noChangeArrowheads="1"/>
          </p:cNvSpPr>
          <p:nvPr/>
        </p:nvSpPr>
        <p:spPr bwMode="auto">
          <a:xfrm>
            <a:off x="2895600" y="3581400"/>
            <a:ext cx="10064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latin typeface="Tahoma" pitchFamily="34" charset="0"/>
              </a:rPr>
              <a:t>pure </a:t>
            </a:r>
          </a:p>
          <a:p>
            <a:r>
              <a:rPr lang="en-US" sz="2800">
                <a:latin typeface="Tahoma" pitchFamily="34" charset="0"/>
              </a:rPr>
              <a:t>color</a:t>
            </a:r>
          </a:p>
        </p:txBody>
      </p:sp>
      <p:sp>
        <p:nvSpPr>
          <p:cNvPr id="360457" name="Rectangle 9"/>
          <p:cNvSpPr>
            <a:spLocks noChangeArrowheads="1"/>
          </p:cNvSpPr>
          <p:nvPr/>
        </p:nvSpPr>
        <p:spPr bwMode="auto">
          <a:xfrm>
            <a:off x="990600" y="2286000"/>
            <a:ext cx="10334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latin typeface="Tahoma" pitchFamily="34" charset="0"/>
              </a:rPr>
              <a:t>white</a:t>
            </a:r>
          </a:p>
        </p:txBody>
      </p:sp>
      <p:sp>
        <p:nvSpPr>
          <p:cNvPr id="360458" name="Rectangle 10"/>
          <p:cNvSpPr>
            <a:spLocks noChangeArrowheads="1"/>
          </p:cNvSpPr>
          <p:nvPr/>
        </p:nvSpPr>
        <p:spPr bwMode="auto">
          <a:xfrm>
            <a:off x="1066800" y="5486400"/>
            <a:ext cx="99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latin typeface="Tahoma" pitchFamily="34" charset="0"/>
              </a:rPr>
              <a:t>black</a:t>
            </a:r>
          </a:p>
        </p:txBody>
      </p:sp>
      <p:sp>
        <p:nvSpPr>
          <p:cNvPr id="360465" name="Line 17"/>
          <p:cNvSpPr>
            <a:spLocks noChangeShapeType="1"/>
          </p:cNvSpPr>
          <p:nvPr/>
        </p:nvSpPr>
        <p:spPr bwMode="auto">
          <a:xfrm>
            <a:off x="1981200" y="41148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60466" name="Line 18"/>
          <p:cNvSpPr>
            <a:spLocks noChangeShapeType="1"/>
          </p:cNvSpPr>
          <p:nvPr/>
        </p:nvSpPr>
        <p:spPr bwMode="auto">
          <a:xfrm>
            <a:off x="1981200" y="25146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60467" name="Line 19"/>
          <p:cNvSpPr>
            <a:spLocks noChangeShapeType="1"/>
          </p:cNvSpPr>
          <p:nvPr/>
        </p:nvSpPr>
        <p:spPr bwMode="auto">
          <a:xfrm flipV="1">
            <a:off x="1981200" y="4114800"/>
            <a:ext cx="9906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60468" name="Line 20"/>
          <p:cNvSpPr>
            <a:spLocks noChangeShapeType="1"/>
          </p:cNvSpPr>
          <p:nvPr/>
        </p:nvSpPr>
        <p:spPr bwMode="auto">
          <a:xfrm>
            <a:off x="1981200" y="2514600"/>
            <a:ext cx="9906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60469" name="Rectangle 21"/>
          <p:cNvSpPr>
            <a:spLocks noChangeArrowheads="1"/>
          </p:cNvSpPr>
          <p:nvPr/>
        </p:nvSpPr>
        <p:spPr bwMode="auto">
          <a:xfrm>
            <a:off x="8153400" y="3733800"/>
            <a:ext cx="3492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00" b="1">
                <a:latin typeface="Arial Narrow" pitchFamily="34" charset="0"/>
              </a:rPr>
              <a:t>h</a:t>
            </a:r>
            <a:endParaRPr lang="en-US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65089223"/>
              </p:ext>
            </p:extLst>
          </p:nvPr>
        </p:nvGraphicFramePr>
        <p:xfrm>
          <a:off x="359532" y="1232757"/>
          <a:ext cx="8460940" cy="5328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2274"/>
                <a:gridCol w="4668666"/>
              </a:tblGrid>
              <a:tr h="564171">
                <a:tc>
                  <a:txBody>
                    <a:bodyPr/>
                    <a:lstStyle/>
                    <a:p>
                      <a:r>
                        <a:rPr lang="en-US" sz="1600" b="1" i="0" u="none" strike="noStrike" baseline="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Color Model Application Area</a:t>
                      </a:r>
                      <a:endParaRPr lang="en-US" sz="1600" dirty="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8319" marR="98319" marT="39565" marB="3956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baseline="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Color Model Application Area</a:t>
                      </a:r>
                      <a:endParaRPr lang="en-US" sz="1600" dirty="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8319" marR="98319" marT="39565" marB="3956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91105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baseline="0" dirty="0" smtClean="0">
                          <a:latin typeface="Times New Roman"/>
                        </a:rPr>
                        <a:t>RGB</a:t>
                      </a:r>
                    </a:p>
                  </a:txBody>
                  <a:tcPr marL="98319" marR="98319" marT="39565" marB="3956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0" indent="-571500" algn="l">
                        <a:buFontTx/>
                        <a:buChar char="-"/>
                      </a:pPr>
                      <a:r>
                        <a:rPr lang="en-US" sz="1600" b="0" i="0" u="none" strike="noStrike" baseline="0" dirty="0" smtClean="0">
                          <a:latin typeface="Times New Roman"/>
                        </a:rPr>
                        <a:t>Computer graphics</a:t>
                      </a:r>
                    </a:p>
                    <a:p>
                      <a:pPr marL="571500" indent="-571500" algn="l">
                        <a:buFontTx/>
                        <a:buChar char="-"/>
                      </a:pPr>
                      <a:r>
                        <a:rPr lang="en-US" sz="1600" b="0" i="0" u="none" strike="noStrike" baseline="0" dirty="0" smtClean="0">
                          <a:latin typeface="Times New Roman"/>
                        </a:rPr>
                        <a:t>Image processing</a:t>
                      </a:r>
                    </a:p>
                    <a:p>
                      <a:pPr marL="571500" indent="-571500" algn="l">
                        <a:buFontTx/>
                        <a:buChar char="-"/>
                      </a:pPr>
                      <a:r>
                        <a:rPr lang="en-US" sz="1600" b="0" i="0" u="none" strike="noStrike" baseline="0" dirty="0" smtClean="0">
                          <a:latin typeface="Times New Roman"/>
                        </a:rPr>
                        <a:t>Image Analysis</a:t>
                      </a:r>
                    </a:p>
                    <a:p>
                      <a:pPr marL="571500" indent="-571500" algn="l">
                        <a:buFontTx/>
                        <a:buChar char="-"/>
                      </a:pPr>
                      <a:r>
                        <a:rPr lang="en-US" sz="1600" b="0" i="0" u="none" strike="noStrike" baseline="0" dirty="0" smtClean="0">
                          <a:latin typeface="Times New Roman"/>
                        </a:rPr>
                        <a:t>Image Storage</a:t>
                      </a:r>
                      <a:endParaRPr lang="en-US" sz="5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8319" marR="98319" marT="39565" marB="3956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3679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CMY(K)</a:t>
                      </a:r>
                      <a:endParaRPr lang="en-US" sz="1600" b="0" i="0" u="none" strike="noStrike" kern="1200" baseline="0" dirty="0">
                        <a:solidFill>
                          <a:schemeClr val="dk1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98319" marR="98319" marT="39565" marB="3956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Printing</a:t>
                      </a:r>
                      <a:endParaRPr lang="en-US" sz="1600" b="0" i="0" u="none" strike="noStrike" kern="1200" baseline="0" dirty="0">
                        <a:solidFill>
                          <a:schemeClr val="dk1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98319" marR="98319" marT="39565" marB="3956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20147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HSV, HSL</a:t>
                      </a:r>
                      <a:endParaRPr lang="en-US" sz="1600" b="0" i="0" u="none" strike="noStrike" kern="1200" baseline="0" dirty="0">
                        <a:solidFill>
                          <a:schemeClr val="dk1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98319" marR="98319" marT="39565" marB="3956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0" indent="-571500">
                        <a:buFontTx/>
                        <a:buChar char="-"/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Human visual perception</a:t>
                      </a:r>
                    </a:p>
                    <a:p>
                      <a:pPr marL="571500" indent="-571500">
                        <a:buFontTx/>
                        <a:buChar char="-"/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Computer graphics processing</a:t>
                      </a:r>
                    </a:p>
                    <a:p>
                      <a:pPr marL="571500" indent="-571500">
                        <a:buFontTx/>
                        <a:buChar char="-"/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Computer Vision</a:t>
                      </a:r>
                    </a:p>
                    <a:p>
                      <a:pPr marL="571500" indent="-571500">
                        <a:buFontTx/>
                        <a:buChar char="-"/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Image Analysis</a:t>
                      </a:r>
                    </a:p>
                    <a:p>
                      <a:pPr marL="571500" indent="-571500">
                        <a:buFontTx/>
                        <a:buChar char="-"/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Design image</a:t>
                      </a:r>
                    </a:p>
                    <a:p>
                      <a:pPr marL="571500" indent="-571500">
                        <a:buFontTx/>
                        <a:buChar char="-"/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Human vision</a:t>
                      </a:r>
                    </a:p>
                    <a:p>
                      <a:pPr marL="571500" indent="-571500">
                        <a:buFontTx/>
                        <a:buChar char="-"/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Image editing software</a:t>
                      </a:r>
                    </a:p>
                    <a:p>
                      <a:pPr marL="571500" indent="-571500">
                        <a:buFontTx/>
                        <a:buChar char="-"/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Video editor</a:t>
                      </a:r>
                      <a:endParaRPr lang="en-US" sz="1600" b="0" i="0" u="none" strike="noStrike" kern="1200" baseline="0" dirty="0">
                        <a:solidFill>
                          <a:schemeClr val="dk1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98319" marR="98319" marT="39565" marB="3956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19489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YIQ</a:t>
                      </a:r>
                      <a:endParaRPr lang="en-US" sz="1600" b="0" i="0" u="none" strike="noStrike" kern="1200" baseline="0" dirty="0">
                        <a:solidFill>
                          <a:schemeClr val="dk1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98319" marR="98319" marT="39565" marB="3956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0" indent="-571500">
                        <a:buFontTx/>
                        <a:buChar char="-"/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TV broadcasting</a:t>
                      </a:r>
                    </a:p>
                    <a:p>
                      <a:pPr marL="571500" indent="-571500">
                        <a:buFontTx/>
                        <a:buChar char="-"/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Video system</a:t>
                      </a:r>
                      <a:endParaRPr lang="en-US" sz="1600" b="0" i="0" u="none" strike="noStrike" kern="1200" baseline="0" dirty="0">
                        <a:solidFill>
                          <a:schemeClr val="dk1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98319" marR="98319" marT="39565" marB="3956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323528" y="368660"/>
            <a:ext cx="47046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10000"/>
                  </a:schemeClr>
                </a:solidFill>
              </a:rPr>
              <a:t>Color Models Applications</a:t>
            </a:r>
            <a:endParaRPr lang="en-US" sz="2800" b="1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1782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9475-8835-4CD7-8EFC-47E23661F9C4}" type="slidenum">
              <a:rPr lang="en-US"/>
              <a:pPr/>
              <a:t>4</a:t>
            </a:fld>
            <a:endParaRPr lang="en-US"/>
          </a:p>
        </p:txBody>
      </p:sp>
      <p:sp>
        <p:nvSpPr>
          <p:cNvPr id="3430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RGB Color Model</a:t>
            </a:r>
          </a:p>
        </p:txBody>
      </p:sp>
      <p:sp>
        <p:nvSpPr>
          <p:cNvPr id="34304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924800" cy="4648200"/>
          </a:xfrm>
        </p:spPr>
        <p:txBody>
          <a:bodyPr/>
          <a:lstStyle/>
          <a:p>
            <a:r>
              <a:rPr lang="en-US"/>
              <a:t>Color Cube</a:t>
            </a:r>
          </a:p>
          <a:p>
            <a:pPr lvl="1"/>
            <a:r>
              <a:rPr lang="en-US" i="1">
                <a:sym typeface="Symbol" pitchFamily="18" charset="2"/>
              </a:rPr>
              <a:t>R</a:t>
            </a:r>
            <a:r>
              <a:rPr lang="en-US">
                <a:sym typeface="Symbol" pitchFamily="18" charset="2"/>
              </a:rPr>
              <a:t> + </a:t>
            </a:r>
            <a:r>
              <a:rPr lang="en-US" i="1">
                <a:sym typeface="Symbol" pitchFamily="18" charset="2"/>
              </a:rPr>
              <a:t>G</a:t>
            </a:r>
            <a:r>
              <a:rPr lang="en-US">
                <a:sym typeface="Symbol" pitchFamily="18" charset="2"/>
              </a:rPr>
              <a:t> = (1, 0, 0) + (0, 1, 0) = (1, 1, 0) = </a:t>
            </a:r>
            <a:r>
              <a:rPr lang="en-US" i="1">
                <a:sym typeface="Symbol" pitchFamily="18" charset="2"/>
              </a:rPr>
              <a:t>Y</a:t>
            </a:r>
          </a:p>
          <a:p>
            <a:pPr lvl="1"/>
            <a:r>
              <a:rPr lang="en-US" i="1">
                <a:sym typeface="Symbol" pitchFamily="18" charset="2"/>
              </a:rPr>
              <a:t>R</a:t>
            </a:r>
            <a:r>
              <a:rPr lang="en-US">
                <a:sym typeface="Symbol" pitchFamily="18" charset="2"/>
              </a:rPr>
              <a:t> + </a:t>
            </a:r>
            <a:r>
              <a:rPr lang="en-US" i="1">
                <a:sym typeface="Symbol" pitchFamily="18" charset="2"/>
              </a:rPr>
              <a:t>B</a:t>
            </a:r>
            <a:r>
              <a:rPr lang="en-US">
                <a:sym typeface="Symbol" pitchFamily="18" charset="2"/>
              </a:rPr>
              <a:t> = (1, 0, 0) + (0, 0, 1) = (1, 0, 1) = </a:t>
            </a:r>
            <a:r>
              <a:rPr lang="en-US" i="1">
                <a:sym typeface="Symbol" pitchFamily="18" charset="2"/>
              </a:rPr>
              <a:t>M</a:t>
            </a:r>
            <a:endParaRPr lang="en-US">
              <a:sym typeface="Symbol" pitchFamily="18" charset="2"/>
            </a:endParaRPr>
          </a:p>
          <a:p>
            <a:pPr lvl="1"/>
            <a:r>
              <a:rPr lang="en-US" i="1">
                <a:sym typeface="Symbol" pitchFamily="18" charset="2"/>
              </a:rPr>
              <a:t>B</a:t>
            </a:r>
            <a:r>
              <a:rPr lang="en-US">
                <a:sym typeface="Symbol" pitchFamily="18" charset="2"/>
              </a:rPr>
              <a:t> + </a:t>
            </a:r>
            <a:r>
              <a:rPr lang="en-US" i="1">
                <a:sym typeface="Symbol" pitchFamily="18" charset="2"/>
              </a:rPr>
              <a:t>G</a:t>
            </a:r>
            <a:r>
              <a:rPr lang="en-US">
                <a:sym typeface="Symbol" pitchFamily="18" charset="2"/>
              </a:rPr>
              <a:t> = (0, 0, 1) + (0, 1, 0) = (0, 1, 1) = </a:t>
            </a:r>
            <a:r>
              <a:rPr lang="en-US" i="1">
                <a:sym typeface="Symbol" pitchFamily="18" charset="2"/>
              </a:rPr>
              <a:t>C</a:t>
            </a:r>
            <a:endParaRPr lang="en-US">
              <a:sym typeface="Symbol" pitchFamily="18" charset="2"/>
            </a:endParaRPr>
          </a:p>
          <a:p>
            <a:pPr lvl="1"/>
            <a:r>
              <a:rPr lang="en-US" i="1">
                <a:sym typeface="Symbol" pitchFamily="18" charset="2"/>
              </a:rPr>
              <a:t>R</a:t>
            </a:r>
            <a:r>
              <a:rPr lang="en-US">
                <a:sym typeface="Symbol" pitchFamily="18" charset="2"/>
              </a:rPr>
              <a:t> + </a:t>
            </a:r>
            <a:r>
              <a:rPr lang="en-US" i="1">
                <a:sym typeface="Symbol" pitchFamily="18" charset="2"/>
              </a:rPr>
              <a:t>G</a:t>
            </a:r>
            <a:r>
              <a:rPr lang="en-US">
                <a:sym typeface="Symbol" pitchFamily="18" charset="2"/>
              </a:rPr>
              <a:t> + </a:t>
            </a:r>
            <a:r>
              <a:rPr lang="en-US" i="1">
                <a:sym typeface="Symbol" pitchFamily="18" charset="2"/>
              </a:rPr>
              <a:t>B</a:t>
            </a:r>
            <a:r>
              <a:rPr lang="en-US">
                <a:sym typeface="Symbol" pitchFamily="18" charset="2"/>
              </a:rPr>
              <a:t> = (1, 1, 1) = </a:t>
            </a:r>
            <a:r>
              <a:rPr lang="en-US" i="1">
                <a:sym typeface="Symbol" pitchFamily="18" charset="2"/>
              </a:rPr>
              <a:t>W</a:t>
            </a:r>
          </a:p>
          <a:p>
            <a:pPr lvl="1"/>
            <a:r>
              <a:rPr lang="en-US">
                <a:sym typeface="Symbol" pitchFamily="18" charset="2"/>
              </a:rPr>
              <a:t>1 – </a:t>
            </a:r>
            <a:r>
              <a:rPr lang="en-US" i="1">
                <a:sym typeface="Symbol" pitchFamily="18" charset="2"/>
              </a:rPr>
              <a:t>W</a:t>
            </a:r>
            <a:r>
              <a:rPr lang="en-US">
                <a:sym typeface="Symbol" pitchFamily="18" charset="2"/>
              </a:rPr>
              <a:t> = (0, 0, 0) = BLK</a:t>
            </a:r>
          </a:p>
          <a:p>
            <a:pPr lvl="1"/>
            <a:r>
              <a:rPr lang="en-US">
                <a:sym typeface="Symbol" pitchFamily="18" charset="2"/>
              </a:rPr>
              <a:t>Grays = (</a:t>
            </a:r>
            <a:r>
              <a:rPr lang="en-US" i="1">
                <a:sym typeface="Symbol" pitchFamily="18" charset="2"/>
              </a:rPr>
              <a:t>x</a:t>
            </a:r>
            <a:r>
              <a:rPr lang="en-US">
                <a:sym typeface="Symbol" pitchFamily="18" charset="2"/>
              </a:rPr>
              <a:t>, </a:t>
            </a:r>
            <a:r>
              <a:rPr lang="en-US" i="1">
                <a:sym typeface="Symbol" pitchFamily="18" charset="2"/>
              </a:rPr>
              <a:t>x</a:t>
            </a:r>
            <a:r>
              <a:rPr lang="en-US">
                <a:sym typeface="Symbol" pitchFamily="18" charset="2"/>
              </a:rPr>
              <a:t>, </a:t>
            </a:r>
            <a:r>
              <a:rPr lang="en-US" i="1">
                <a:sym typeface="Symbol" pitchFamily="18" charset="2"/>
              </a:rPr>
              <a:t>x</a:t>
            </a:r>
            <a:r>
              <a:rPr lang="en-US">
                <a:sym typeface="Symbol" pitchFamily="18" charset="2"/>
              </a:rPr>
              <a:t>), where </a:t>
            </a:r>
            <a:r>
              <a:rPr lang="en-US" i="1">
                <a:sym typeface="Symbol" pitchFamily="18" charset="2"/>
              </a:rPr>
              <a:t>x</a:t>
            </a:r>
            <a:r>
              <a:rPr lang="en-US">
                <a:sym typeface="Symbol" pitchFamily="18" charset="2"/>
              </a:rPr>
              <a:t>  (0, 1)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4DA9F-9FE1-4297-A671-04ADA8C2F8C5}" type="slidenum">
              <a:rPr lang="en-US"/>
              <a:pPr/>
              <a:t>5</a:t>
            </a:fld>
            <a:endParaRPr lang="en-US"/>
          </a:p>
        </p:txBody>
      </p:sp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RGB Color </a:t>
            </a:r>
            <a:r>
              <a:rPr lang="en-US" dirty="0"/>
              <a:t>Cube</a:t>
            </a:r>
          </a:p>
        </p:txBody>
      </p:sp>
      <p:pic>
        <p:nvPicPr>
          <p:cNvPr id="364553" name="Picture 9" descr="D:\courses\Spring01\CS430\Foley\FOF11-1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4422"/>
            <a:ext cx="9144000" cy="5072097"/>
          </a:xfrm>
          <a:prstGeom prst="rect">
            <a:avLst/>
          </a:prstGeom>
          <a:noFill/>
        </p:spPr>
      </p:pic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2214546" y="2071678"/>
            <a:ext cx="4953000" cy="4191000"/>
            <a:chOff x="1248" y="912"/>
            <a:chExt cx="3120" cy="2640"/>
          </a:xfrm>
        </p:grpSpPr>
        <p:sp>
          <p:nvSpPr>
            <p:cNvPr id="364554" name="Line 10"/>
            <p:cNvSpPr>
              <a:spLocks noChangeShapeType="1"/>
            </p:cNvSpPr>
            <p:nvPr/>
          </p:nvSpPr>
          <p:spPr bwMode="auto">
            <a:xfrm flipV="1">
              <a:off x="2304" y="912"/>
              <a:ext cx="0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4555" name="Line 11"/>
            <p:cNvSpPr>
              <a:spLocks noChangeShapeType="1"/>
            </p:cNvSpPr>
            <p:nvPr/>
          </p:nvSpPr>
          <p:spPr bwMode="auto">
            <a:xfrm>
              <a:off x="2304" y="2496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4556" name="Line 12"/>
            <p:cNvSpPr>
              <a:spLocks noChangeShapeType="1"/>
            </p:cNvSpPr>
            <p:nvPr/>
          </p:nvSpPr>
          <p:spPr bwMode="auto">
            <a:xfrm flipH="1">
              <a:off x="1248" y="2496"/>
              <a:ext cx="1056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"/>
          <p:cNvSpPr>
            <a:spLocks noGrp="1" noChangeArrowheads="1"/>
          </p:cNvSpPr>
          <p:nvPr>
            <p:ph type="title"/>
          </p:nvPr>
        </p:nvSpPr>
        <p:spPr>
          <a:xfrm>
            <a:off x="714348" y="0"/>
            <a:ext cx="7772400" cy="714356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CIE </a:t>
            </a:r>
            <a:r>
              <a:rPr lang="en-GB" i="1" dirty="0" err="1" smtClean="0"/>
              <a:t>xyY</a:t>
            </a:r>
            <a:r>
              <a:rPr lang="en-GB" dirty="0" smtClean="0"/>
              <a:t> </a:t>
            </a:r>
            <a:r>
              <a:rPr lang="en-GB" dirty="0" err="1" smtClean="0"/>
              <a:t>Color</a:t>
            </a:r>
            <a:r>
              <a:rPr lang="en-GB" dirty="0" smtClean="0"/>
              <a:t> Cone</a:t>
            </a: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5181600"/>
            <a:ext cx="8077200" cy="3683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smtClean="0"/>
              <a:t>  </a:t>
            </a:r>
          </a:p>
        </p:txBody>
      </p:sp>
      <p:pic>
        <p:nvPicPr>
          <p:cNvPr id="63492" name="Picture 3"/>
          <p:cNvPicPr>
            <a:picLocks noChangeAspect="1" noChangeArrowheads="1"/>
          </p:cNvPicPr>
          <p:nvPr/>
        </p:nvPicPr>
        <p:blipFill>
          <a:blip r:embed="rId3"/>
          <a:srcRect r="35005" b="7433"/>
          <a:stretch>
            <a:fillRect/>
          </a:stretch>
        </p:blipFill>
        <p:spPr bwMode="auto">
          <a:xfrm>
            <a:off x="0" y="599212"/>
            <a:ext cx="8643966" cy="6258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"/>
          <p:cNvSpPr>
            <a:spLocks noGrp="1" noChangeArrowheads="1"/>
          </p:cNvSpPr>
          <p:nvPr>
            <p:ph type="title"/>
          </p:nvPr>
        </p:nvSpPr>
        <p:spPr>
          <a:xfrm>
            <a:off x="714348" y="0"/>
            <a:ext cx="7772400" cy="57148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CIE </a:t>
            </a:r>
            <a:r>
              <a:rPr lang="en-GB" i="1" dirty="0" err="1" smtClean="0"/>
              <a:t>xyY</a:t>
            </a:r>
            <a:r>
              <a:rPr lang="en-GB" dirty="0" smtClean="0"/>
              <a:t> </a:t>
            </a:r>
            <a:r>
              <a:rPr lang="en-GB" dirty="0" smtClean="0"/>
              <a:t>Typical Display Gamut</a:t>
            </a: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5181600"/>
            <a:ext cx="8077200" cy="3683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smtClean="0"/>
              <a:t>  </a:t>
            </a:r>
          </a:p>
        </p:txBody>
      </p:sp>
      <p:pic>
        <p:nvPicPr>
          <p:cNvPr id="6554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18" y="714332"/>
            <a:ext cx="6143668" cy="614366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4F16-7F95-429C-A815-4646B53BCB8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23528" y="188640"/>
            <a:ext cx="318388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 smtClean="0">
                <a:solidFill>
                  <a:schemeClr val="bg1">
                    <a:lumMod val="10000"/>
                  </a:schemeClr>
                </a:solidFill>
              </a:rPr>
              <a:t>YIQ model</a:t>
            </a:r>
            <a:endParaRPr lang="en-US" sz="5400" b="1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304764"/>
            <a:ext cx="9144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bg1">
                    <a:lumMod val="10000"/>
                  </a:schemeClr>
                </a:solidFill>
              </a:rPr>
              <a:t> TV broadcast. </a:t>
            </a:r>
          </a:p>
          <a:p>
            <a:pPr>
              <a:buFont typeface="Arial" pitchFamily="34" charset="0"/>
              <a:buChar char="•"/>
            </a:pPr>
            <a:endParaRPr lang="en-US" sz="3600" dirty="0">
              <a:solidFill>
                <a:schemeClr val="bg1">
                  <a:lumMod val="1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bg1">
                    <a:lumMod val="10000"/>
                  </a:schemeClr>
                </a:solidFill>
              </a:rPr>
              <a:t>separate chrominance (I and Q) from luminance (Y). </a:t>
            </a:r>
          </a:p>
          <a:p>
            <a:pPr>
              <a:buFont typeface="Arial" pitchFamily="34" charset="0"/>
              <a:buChar char="•"/>
            </a:pPr>
            <a:endParaRPr lang="en-US" sz="3600" dirty="0" smtClean="0">
              <a:solidFill>
                <a:schemeClr val="bg1">
                  <a:lumMod val="1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bg1">
                    <a:lumMod val="10000"/>
                  </a:schemeClr>
                </a:solidFill>
              </a:rPr>
              <a:t>The Y-channel contains luminance</a:t>
            </a:r>
          </a:p>
          <a:p>
            <a:pPr>
              <a:buFont typeface="Arial" pitchFamily="34" charset="0"/>
              <a:buChar char="•"/>
            </a:pPr>
            <a:endParaRPr lang="en-US" sz="3600" dirty="0" smtClean="0">
              <a:solidFill>
                <a:schemeClr val="bg1">
                  <a:lumMod val="1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bg1">
                    <a:lumMod val="10000"/>
                  </a:schemeClr>
                </a:solidFill>
              </a:rPr>
              <a:t>while the I and Q channels carried the color</a:t>
            </a:r>
          </a:p>
          <a:p>
            <a:endParaRPr lang="en-US" sz="2000" dirty="0" smtClean="0">
              <a:solidFill>
                <a:schemeClr val="bg1">
                  <a:lumMod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276204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000066"/>
                </a:solidFill>
              </a:rPr>
              <a:t>Brightness/Luminance(Y)</a:t>
            </a:r>
            <a:endParaRPr lang="en-US" sz="4000" b="1" dirty="0">
              <a:solidFill>
                <a:srgbClr val="000066"/>
              </a:solidFill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285720" y="4795897"/>
            <a:ext cx="7681938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i="1" dirty="0" smtClean="0">
                <a:solidFill>
                  <a:srgbClr val="000080"/>
                </a:solidFill>
                <a:cs typeface="Times New Roman" pitchFamily="18" charset="0"/>
              </a:rPr>
              <a:t>intensity</a:t>
            </a:r>
            <a:r>
              <a:rPr lang="en-US" sz="3200" b="1" dirty="0" smtClean="0">
                <a:solidFill>
                  <a:srgbClr val="000080"/>
                </a:solidFill>
                <a:cs typeface="Times New Roman" pitchFamily="18" charset="0"/>
              </a:rPr>
              <a:t> </a:t>
            </a:r>
            <a:r>
              <a:rPr lang="en-US" sz="3200" dirty="0">
                <a:solidFill>
                  <a:srgbClr val="000080"/>
                </a:solidFill>
                <a:cs typeface="Times New Roman" pitchFamily="18" charset="0"/>
              </a:rPr>
              <a:t>is determined by the actual amount of light, with more light corresponding to more intense colors ( the total light across all frequencies).</a:t>
            </a:r>
          </a:p>
        </p:txBody>
      </p:sp>
      <p:pic>
        <p:nvPicPr>
          <p:cNvPr id="15364" name="Picture 4" descr="[Brightness]">
            <a:hlinkClick r:id="rId2"/>
          </p:cNvPr>
          <p:cNvPicPr>
            <a:picLocks noChangeAspect="1" noChangeArrowheads="1"/>
          </p:cNvPicPr>
          <p:nvPr/>
        </p:nvPicPr>
        <p:blipFill>
          <a:blip r:embed="rId3" r:link="rId4"/>
          <a:srcRect/>
          <a:stretch>
            <a:fillRect/>
          </a:stretch>
        </p:blipFill>
        <p:spPr bwMode="auto">
          <a:xfrm>
            <a:off x="0" y="642918"/>
            <a:ext cx="6934200" cy="4267200"/>
          </a:xfrm>
          <a:prstGeom prst="rect">
            <a:avLst/>
          </a:prstGeom>
          <a:noFill/>
        </p:spPr>
      </p:pic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7239000" y="571480"/>
            <a:ext cx="1905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Lightness or brightness refers to the amount of light the color reflects or transmits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  <a:r>
              <a:rPr lang="en-US" dirty="0"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625</Words>
  <Application>Microsoft Office PowerPoint</Application>
  <PresentationFormat>On-screen Show (4:3)</PresentationFormat>
  <Paragraphs>121</Paragraphs>
  <Slides>31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Office Theme</vt:lpstr>
      <vt:lpstr>Equation</vt:lpstr>
      <vt:lpstr>RGB, CMY, YIQ, HSV</vt:lpstr>
      <vt:lpstr>RGB Color Model</vt:lpstr>
      <vt:lpstr>RGB Color Model</vt:lpstr>
      <vt:lpstr>RGB Color Model</vt:lpstr>
      <vt:lpstr>RGB Color Cube</vt:lpstr>
      <vt:lpstr>CIE xyY Color Cone</vt:lpstr>
      <vt:lpstr>CIE xyY Typical Display Gamut</vt:lpstr>
      <vt:lpstr>Slide 8</vt:lpstr>
      <vt:lpstr>Brightness/Luminance(Y)</vt:lpstr>
      <vt:lpstr>HUE/Dominant Wavelength(I)</vt:lpstr>
      <vt:lpstr>Saturation/Purity(Q)</vt:lpstr>
      <vt:lpstr>YIQ </vt:lpstr>
      <vt:lpstr>Slide 13</vt:lpstr>
      <vt:lpstr>CMY</vt:lpstr>
      <vt:lpstr>Slide 15</vt:lpstr>
      <vt:lpstr>Slide 16</vt:lpstr>
      <vt:lpstr>HSV</vt:lpstr>
      <vt:lpstr>Slide 18</vt:lpstr>
      <vt:lpstr>HSV</vt:lpstr>
      <vt:lpstr>Slide 20</vt:lpstr>
      <vt:lpstr>HSV</vt:lpstr>
      <vt:lpstr>Slide 22</vt:lpstr>
      <vt:lpstr>Slide 23</vt:lpstr>
      <vt:lpstr>Slide 24</vt:lpstr>
      <vt:lpstr>Slide 25</vt:lpstr>
      <vt:lpstr>HSV Model</vt:lpstr>
      <vt:lpstr>HSV Model</vt:lpstr>
      <vt:lpstr>HSV Model</vt:lpstr>
      <vt:lpstr>HSV Model</vt:lpstr>
      <vt:lpstr>HLS Color Model</vt:lpstr>
      <vt:lpstr>Slide 31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AmolS</dc:creator>
  <cp:lastModifiedBy>AmolS</cp:lastModifiedBy>
  <cp:revision>32</cp:revision>
  <dcterms:created xsi:type="dcterms:W3CDTF">2017-02-26T14:17:23Z</dcterms:created>
  <dcterms:modified xsi:type="dcterms:W3CDTF">2017-02-27T04:37:36Z</dcterms:modified>
</cp:coreProperties>
</file>