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762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2550">
              <a:lnSpc>
                <a:spcPts val="1510"/>
              </a:lnSpc>
            </a:pPr>
            <a:fld id="{81D60167-4931-47E6-BA6A-407CBD079E47}" type="slidenum">
              <a:rPr dirty="0"/>
              <a:pPr marL="82550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76A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2550">
              <a:lnSpc>
                <a:spcPts val="1510"/>
              </a:lnSpc>
            </a:pPr>
            <a:fld id="{81D60167-4931-47E6-BA6A-407CBD079E47}" type="slidenum">
              <a:rPr dirty="0"/>
              <a:pPr marL="82550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76A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14309" y="1720850"/>
            <a:ext cx="4295140" cy="4836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2550">
              <a:lnSpc>
                <a:spcPts val="1510"/>
              </a:lnSpc>
            </a:pPr>
            <a:fld id="{81D60167-4931-47E6-BA6A-407CBD079E47}" type="slidenum">
              <a:rPr dirty="0"/>
              <a:pPr marL="82550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76A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2550">
              <a:lnSpc>
                <a:spcPts val="1510"/>
              </a:lnSpc>
            </a:pPr>
            <a:fld id="{81D60167-4931-47E6-BA6A-407CBD079E47}" type="slidenum">
              <a:rPr dirty="0"/>
              <a:pPr marL="82550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2550">
              <a:lnSpc>
                <a:spcPts val="1510"/>
              </a:lnSpc>
            </a:pPr>
            <a:fld id="{81D60167-4931-47E6-BA6A-407CBD079E47}" type="slidenum">
              <a:rPr dirty="0"/>
              <a:pPr marL="82550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9609" y="419100"/>
            <a:ext cx="9017000" cy="6699250"/>
          </a:xfrm>
          <a:custGeom>
            <a:avLst/>
            <a:gdLst/>
            <a:ahLst/>
            <a:cxnLst/>
            <a:rect l="l" t="t" r="r" b="b"/>
            <a:pathLst>
              <a:path w="9017000" h="6699250">
                <a:moveTo>
                  <a:pt x="9017000" y="6400799"/>
                </a:moveTo>
                <a:lnTo>
                  <a:pt x="9017000" y="298449"/>
                </a:lnTo>
                <a:lnTo>
                  <a:pt x="9004300" y="234949"/>
                </a:lnTo>
                <a:lnTo>
                  <a:pt x="8978900" y="171449"/>
                </a:lnTo>
                <a:lnTo>
                  <a:pt x="8921750" y="95249"/>
                </a:lnTo>
                <a:lnTo>
                  <a:pt x="8845550" y="38099"/>
                </a:lnTo>
                <a:lnTo>
                  <a:pt x="8813800" y="25399"/>
                </a:lnTo>
                <a:lnTo>
                  <a:pt x="8788400" y="12699"/>
                </a:lnTo>
                <a:lnTo>
                  <a:pt x="8756650" y="6349"/>
                </a:lnTo>
                <a:lnTo>
                  <a:pt x="8718550" y="0"/>
                </a:lnTo>
                <a:lnTo>
                  <a:pt x="298450" y="0"/>
                </a:lnTo>
                <a:lnTo>
                  <a:pt x="234950" y="12700"/>
                </a:lnTo>
                <a:lnTo>
                  <a:pt x="171449" y="38100"/>
                </a:lnTo>
                <a:lnTo>
                  <a:pt x="95249" y="95250"/>
                </a:lnTo>
                <a:lnTo>
                  <a:pt x="38099" y="171450"/>
                </a:lnTo>
                <a:lnTo>
                  <a:pt x="12699" y="234950"/>
                </a:lnTo>
                <a:lnTo>
                  <a:pt x="0" y="298450"/>
                </a:lnTo>
                <a:lnTo>
                  <a:pt x="0" y="6400800"/>
                </a:lnTo>
                <a:lnTo>
                  <a:pt x="6350" y="6432550"/>
                </a:lnTo>
                <a:lnTo>
                  <a:pt x="6349" y="298450"/>
                </a:lnTo>
                <a:lnTo>
                  <a:pt x="19049" y="234950"/>
                </a:lnTo>
                <a:lnTo>
                  <a:pt x="44449" y="177800"/>
                </a:lnTo>
                <a:lnTo>
                  <a:pt x="101599" y="101600"/>
                </a:lnTo>
                <a:lnTo>
                  <a:pt x="177799" y="44450"/>
                </a:lnTo>
                <a:lnTo>
                  <a:pt x="251690" y="15189"/>
                </a:lnTo>
                <a:lnTo>
                  <a:pt x="293137" y="7434"/>
                </a:lnTo>
                <a:lnTo>
                  <a:pt x="8718550" y="6349"/>
                </a:lnTo>
                <a:lnTo>
                  <a:pt x="8782050" y="19049"/>
                </a:lnTo>
                <a:lnTo>
                  <a:pt x="8845550" y="44449"/>
                </a:lnTo>
                <a:lnTo>
                  <a:pt x="8896350" y="82549"/>
                </a:lnTo>
                <a:lnTo>
                  <a:pt x="8940800" y="126999"/>
                </a:lnTo>
                <a:lnTo>
                  <a:pt x="8985250" y="203199"/>
                </a:lnTo>
                <a:lnTo>
                  <a:pt x="9010650" y="298449"/>
                </a:lnTo>
                <a:lnTo>
                  <a:pt x="9010650" y="6432549"/>
                </a:lnTo>
                <a:lnTo>
                  <a:pt x="9017000" y="6400799"/>
                </a:lnTo>
                <a:close/>
              </a:path>
              <a:path w="9017000" h="6699250">
                <a:moveTo>
                  <a:pt x="9010650" y="6432549"/>
                </a:moveTo>
                <a:lnTo>
                  <a:pt x="9010650" y="6400799"/>
                </a:lnTo>
                <a:lnTo>
                  <a:pt x="8997950" y="6464299"/>
                </a:lnTo>
                <a:lnTo>
                  <a:pt x="8982806" y="6500920"/>
                </a:lnTo>
                <a:lnTo>
                  <a:pt x="8965242" y="6536575"/>
                </a:lnTo>
                <a:lnTo>
                  <a:pt x="8943394" y="6569430"/>
                </a:lnTo>
                <a:lnTo>
                  <a:pt x="8896350" y="6616700"/>
                </a:lnTo>
                <a:lnTo>
                  <a:pt x="8845550" y="6654800"/>
                </a:lnTo>
                <a:lnTo>
                  <a:pt x="8782050" y="6680200"/>
                </a:lnTo>
                <a:lnTo>
                  <a:pt x="8718550" y="6692900"/>
                </a:lnTo>
                <a:lnTo>
                  <a:pt x="298450" y="6692900"/>
                </a:lnTo>
                <a:lnTo>
                  <a:pt x="258125" y="6685227"/>
                </a:lnTo>
                <a:lnTo>
                  <a:pt x="221324" y="6675212"/>
                </a:lnTo>
                <a:lnTo>
                  <a:pt x="152400" y="6635750"/>
                </a:lnTo>
                <a:lnTo>
                  <a:pt x="101600" y="6597650"/>
                </a:lnTo>
                <a:lnTo>
                  <a:pt x="44450" y="6521450"/>
                </a:lnTo>
                <a:lnTo>
                  <a:pt x="31750" y="6489700"/>
                </a:lnTo>
                <a:lnTo>
                  <a:pt x="19050" y="6464300"/>
                </a:lnTo>
                <a:lnTo>
                  <a:pt x="6350" y="6400800"/>
                </a:lnTo>
                <a:lnTo>
                  <a:pt x="6350" y="6432550"/>
                </a:lnTo>
                <a:lnTo>
                  <a:pt x="12700" y="6464300"/>
                </a:lnTo>
                <a:lnTo>
                  <a:pt x="38100" y="6527800"/>
                </a:lnTo>
                <a:lnTo>
                  <a:pt x="95250" y="6604000"/>
                </a:lnTo>
                <a:lnTo>
                  <a:pt x="171450" y="6661150"/>
                </a:lnTo>
                <a:lnTo>
                  <a:pt x="234950" y="6686550"/>
                </a:lnTo>
                <a:lnTo>
                  <a:pt x="298450" y="6699250"/>
                </a:lnTo>
                <a:lnTo>
                  <a:pt x="8718550" y="6699250"/>
                </a:lnTo>
                <a:lnTo>
                  <a:pt x="8756650" y="6692900"/>
                </a:lnTo>
                <a:lnTo>
                  <a:pt x="8788400" y="6686550"/>
                </a:lnTo>
                <a:lnTo>
                  <a:pt x="8813800" y="6673850"/>
                </a:lnTo>
                <a:lnTo>
                  <a:pt x="8845550" y="6661150"/>
                </a:lnTo>
                <a:lnTo>
                  <a:pt x="8921750" y="6604000"/>
                </a:lnTo>
                <a:lnTo>
                  <a:pt x="8940800" y="6578600"/>
                </a:lnTo>
                <a:lnTo>
                  <a:pt x="8966200" y="6553200"/>
                </a:lnTo>
                <a:lnTo>
                  <a:pt x="8978900" y="6521450"/>
                </a:lnTo>
                <a:lnTo>
                  <a:pt x="8991600" y="6496049"/>
                </a:lnTo>
                <a:lnTo>
                  <a:pt x="9004300" y="6464299"/>
                </a:lnTo>
                <a:lnTo>
                  <a:pt x="9010650" y="6432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2270" y="933450"/>
            <a:ext cx="768885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76A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0845" y="1631950"/>
            <a:ext cx="7631709" cy="4853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7404" y="6695224"/>
            <a:ext cx="273050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82550">
              <a:lnSpc>
                <a:spcPts val="1510"/>
              </a:lnSpc>
            </a:pPr>
            <a:fld id="{81D60167-4931-47E6-BA6A-407CBD079E47}" type="slidenum">
              <a:rPr dirty="0"/>
              <a:pPr marL="82550">
                <a:lnSpc>
                  <a:spcPts val="15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109" y="34925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6109" y="34925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109" y="349250"/>
            <a:ext cx="9017000" cy="669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109" y="349250"/>
            <a:ext cx="9017000" cy="6699250"/>
          </a:xfrm>
          <a:custGeom>
            <a:avLst/>
            <a:gdLst/>
            <a:ahLst/>
            <a:cxnLst/>
            <a:rect l="l" t="t" r="r" b="b"/>
            <a:pathLst>
              <a:path w="9017000" h="6699250">
                <a:moveTo>
                  <a:pt x="9017000" y="6400799"/>
                </a:moveTo>
                <a:lnTo>
                  <a:pt x="9017000" y="298449"/>
                </a:lnTo>
                <a:lnTo>
                  <a:pt x="9004300" y="234949"/>
                </a:lnTo>
                <a:lnTo>
                  <a:pt x="8978900" y="171449"/>
                </a:lnTo>
                <a:lnTo>
                  <a:pt x="8921750" y="95249"/>
                </a:lnTo>
                <a:lnTo>
                  <a:pt x="8845550" y="38099"/>
                </a:lnTo>
                <a:lnTo>
                  <a:pt x="8813800" y="25399"/>
                </a:lnTo>
                <a:lnTo>
                  <a:pt x="8788400" y="12699"/>
                </a:lnTo>
                <a:lnTo>
                  <a:pt x="8756650" y="6349"/>
                </a:lnTo>
                <a:lnTo>
                  <a:pt x="8718550" y="0"/>
                </a:lnTo>
                <a:lnTo>
                  <a:pt x="298450" y="0"/>
                </a:lnTo>
                <a:lnTo>
                  <a:pt x="234950" y="12700"/>
                </a:lnTo>
                <a:lnTo>
                  <a:pt x="171449" y="38100"/>
                </a:lnTo>
                <a:lnTo>
                  <a:pt x="95249" y="95250"/>
                </a:lnTo>
                <a:lnTo>
                  <a:pt x="38099" y="171450"/>
                </a:lnTo>
                <a:lnTo>
                  <a:pt x="12699" y="234950"/>
                </a:lnTo>
                <a:lnTo>
                  <a:pt x="0" y="298450"/>
                </a:lnTo>
                <a:lnTo>
                  <a:pt x="0" y="6400800"/>
                </a:lnTo>
                <a:lnTo>
                  <a:pt x="6350" y="6432550"/>
                </a:lnTo>
                <a:lnTo>
                  <a:pt x="6349" y="298450"/>
                </a:lnTo>
                <a:lnTo>
                  <a:pt x="19049" y="234950"/>
                </a:lnTo>
                <a:lnTo>
                  <a:pt x="44449" y="177800"/>
                </a:lnTo>
                <a:lnTo>
                  <a:pt x="101599" y="101600"/>
                </a:lnTo>
                <a:lnTo>
                  <a:pt x="177799" y="44450"/>
                </a:lnTo>
                <a:lnTo>
                  <a:pt x="251690" y="15189"/>
                </a:lnTo>
                <a:lnTo>
                  <a:pt x="293137" y="7434"/>
                </a:lnTo>
                <a:lnTo>
                  <a:pt x="8718550" y="6349"/>
                </a:lnTo>
                <a:lnTo>
                  <a:pt x="8782050" y="19049"/>
                </a:lnTo>
                <a:lnTo>
                  <a:pt x="8845550" y="44449"/>
                </a:lnTo>
                <a:lnTo>
                  <a:pt x="8896350" y="82549"/>
                </a:lnTo>
                <a:lnTo>
                  <a:pt x="8940800" y="126999"/>
                </a:lnTo>
                <a:lnTo>
                  <a:pt x="8985250" y="203199"/>
                </a:lnTo>
                <a:lnTo>
                  <a:pt x="9010650" y="298449"/>
                </a:lnTo>
                <a:lnTo>
                  <a:pt x="9010650" y="6432549"/>
                </a:lnTo>
                <a:lnTo>
                  <a:pt x="9017000" y="6400799"/>
                </a:lnTo>
                <a:close/>
              </a:path>
              <a:path w="9017000" h="6699250">
                <a:moveTo>
                  <a:pt x="9010650" y="6432549"/>
                </a:moveTo>
                <a:lnTo>
                  <a:pt x="9010650" y="6400799"/>
                </a:lnTo>
                <a:lnTo>
                  <a:pt x="8997950" y="6464299"/>
                </a:lnTo>
                <a:lnTo>
                  <a:pt x="8982806" y="6500920"/>
                </a:lnTo>
                <a:lnTo>
                  <a:pt x="8965242" y="6536575"/>
                </a:lnTo>
                <a:lnTo>
                  <a:pt x="8943394" y="6569430"/>
                </a:lnTo>
                <a:lnTo>
                  <a:pt x="8896350" y="6616700"/>
                </a:lnTo>
                <a:lnTo>
                  <a:pt x="8845550" y="6654800"/>
                </a:lnTo>
                <a:lnTo>
                  <a:pt x="8782050" y="6680200"/>
                </a:lnTo>
                <a:lnTo>
                  <a:pt x="8718550" y="6692900"/>
                </a:lnTo>
                <a:lnTo>
                  <a:pt x="298450" y="6692900"/>
                </a:lnTo>
                <a:lnTo>
                  <a:pt x="258125" y="6685227"/>
                </a:lnTo>
                <a:lnTo>
                  <a:pt x="221324" y="6675212"/>
                </a:lnTo>
                <a:lnTo>
                  <a:pt x="152400" y="6635750"/>
                </a:lnTo>
                <a:lnTo>
                  <a:pt x="101600" y="6597650"/>
                </a:lnTo>
                <a:lnTo>
                  <a:pt x="44450" y="6521450"/>
                </a:lnTo>
                <a:lnTo>
                  <a:pt x="31750" y="6489700"/>
                </a:lnTo>
                <a:lnTo>
                  <a:pt x="19050" y="6464300"/>
                </a:lnTo>
                <a:lnTo>
                  <a:pt x="6350" y="6400800"/>
                </a:lnTo>
                <a:lnTo>
                  <a:pt x="6350" y="6432550"/>
                </a:lnTo>
                <a:lnTo>
                  <a:pt x="12700" y="6464300"/>
                </a:lnTo>
                <a:lnTo>
                  <a:pt x="38100" y="6527800"/>
                </a:lnTo>
                <a:lnTo>
                  <a:pt x="95250" y="6604000"/>
                </a:lnTo>
                <a:lnTo>
                  <a:pt x="171450" y="6661150"/>
                </a:lnTo>
                <a:lnTo>
                  <a:pt x="234950" y="6686550"/>
                </a:lnTo>
                <a:lnTo>
                  <a:pt x="298450" y="6699250"/>
                </a:lnTo>
                <a:lnTo>
                  <a:pt x="8718550" y="6699250"/>
                </a:lnTo>
                <a:lnTo>
                  <a:pt x="8756650" y="6692900"/>
                </a:lnTo>
                <a:lnTo>
                  <a:pt x="8788400" y="6686550"/>
                </a:lnTo>
                <a:lnTo>
                  <a:pt x="8813800" y="6673850"/>
                </a:lnTo>
                <a:lnTo>
                  <a:pt x="8845550" y="6661150"/>
                </a:lnTo>
                <a:lnTo>
                  <a:pt x="8921750" y="6604000"/>
                </a:lnTo>
                <a:lnTo>
                  <a:pt x="8940800" y="6578600"/>
                </a:lnTo>
                <a:lnTo>
                  <a:pt x="8966200" y="6553200"/>
                </a:lnTo>
                <a:lnTo>
                  <a:pt x="8978900" y="6521450"/>
                </a:lnTo>
                <a:lnTo>
                  <a:pt x="8991600" y="6496049"/>
                </a:lnTo>
                <a:lnTo>
                  <a:pt x="9004300" y="6464299"/>
                </a:lnTo>
                <a:lnTo>
                  <a:pt x="9010650" y="6432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609" y="1866900"/>
            <a:ext cx="9023350" cy="1460500"/>
          </a:xfrm>
          <a:custGeom>
            <a:avLst/>
            <a:gdLst/>
            <a:ahLst/>
            <a:cxnLst/>
            <a:rect l="l" t="t" r="r" b="b"/>
            <a:pathLst>
              <a:path w="9023350" h="1460500">
                <a:moveTo>
                  <a:pt x="0" y="0"/>
                </a:moveTo>
                <a:lnTo>
                  <a:pt x="0" y="1460500"/>
                </a:lnTo>
                <a:lnTo>
                  <a:pt x="9023350" y="1460500"/>
                </a:lnTo>
                <a:lnTo>
                  <a:pt x="9023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72A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609" y="1746250"/>
            <a:ext cx="9023350" cy="120650"/>
          </a:xfrm>
          <a:custGeom>
            <a:avLst/>
            <a:gdLst/>
            <a:ahLst/>
            <a:cxnLst/>
            <a:rect l="l" t="t" r="r" b="b"/>
            <a:pathLst>
              <a:path w="9023350" h="120650">
                <a:moveTo>
                  <a:pt x="0" y="0"/>
                </a:moveTo>
                <a:lnTo>
                  <a:pt x="0" y="120650"/>
                </a:lnTo>
                <a:lnTo>
                  <a:pt x="9023350" y="120650"/>
                </a:lnTo>
                <a:lnTo>
                  <a:pt x="9023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BC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609" y="3327400"/>
            <a:ext cx="9023350" cy="114300"/>
          </a:xfrm>
          <a:custGeom>
            <a:avLst/>
            <a:gdLst/>
            <a:ahLst/>
            <a:cxnLst/>
            <a:rect l="l" t="t" r="r" b="b"/>
            <a:pathLst>
              <a:path w="9023350" h="114300">
                <a:moveTo>
                  <a:pt x="0" y="0"/>
                </a:moveTo>
                <a:lnTo>
                  <a:pt x="0" y="114300"/>
                </a:lnTo>
                <a:lnTo>
                  <a:pt x="9023350" y="114300"/>
                </a:lnTo>
                <a:lnTo>
                  <a:pt x="9023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EC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9458" y="3685682"/>
            <a:ext cx="4883456" cy="1252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7350" algn="r">
              <a:lnSpc>
                <a:spcPct val="113399"/>
              </a:lnSpc>
            </a:pPr>
            <a:r>
              <a:rPr lang="en-US" sz="3600" spc="-195" dirty="0" smtClean="0">
                <a:solidFill>
                  <a:srgbClr val="676A55"/>
                </a:solidFill>
                <a:latin typeface="Times New Roman"/>
                <a:cs typeface="Times New Roman"/>
              </a:rPr>
              <a:t>Computer Animation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30295" y="2204961"/>
            <a:ext cx="373697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Computer</a:t>
            </a:r>
            <a:r>
              <a:rPr sz="3600" b="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b="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Graphics</a:t>
            </a:r>
            <a:endParaRPr sz="3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Key frame Specifications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7100" y="2028825"/>
            <a:ext cx="8664718" cy="5027895"/>
          </a:xfrm>
        </p:spPr>
      </p:pic>
    </p:spTree>
    <p:extLst>
      <p:ext uri="{BB962C8B-B14F-4D97-AF65-F5344CB8AC3E}">
        <p14:creationId xmlns="" xmlns:p14="http://schemas.microsoft.com/office/powerpoint/2010/main" val="1520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In-between frames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7065" y="2032518"/>
            <a:ext cx="8676835" cy="4758293"/>
          </a:xfrm>
        </p:spPr>
      </p:pic>
    </p:spTree>
    <p:extLst>
      <p:ext uri="{BB962C8B-B14F-4D97-AF65-F5344CB8AC3E}">
        <p14:creationId xmlns="" xmlns:p14="http://schemas.microsoft.com/office/powerpoint/2010/main" val="30928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61" y="504825"/>
            <a:ext cx="10302041" cy="801398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z="2800" dirty="0"/>
              <a:t>GENERAL COMPUTER ANIMATION FUNCTIONS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2291" name="Picture 2" descr="http://www.your3dsource.com/amorphium-screenshot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7057" y="4924424"/>
            <a:ext cx="2890560" cy="2230523"/>
          </a:xfrm>
          <a:noFill/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279311" y="7154948"/>
            <a:ext cx="1332769" cy="38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15" tIns="52157" rIns="104315" bIns="5215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Amorphium</a:t>
            </a:r>
          </a:p>
        </p:txBody>
      </p:sp>
      <p:pic>
        <p:nvPicPr>
          <p:cNvPr id="12293" name="Picture 4" descr="http://screenshots.en.sftcdn.net/en/scrn/39000/39716/art-of-illusion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29" y="4924425"/>
            <a:ext cx="2930938" cy="232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7307158" y="7154948"/>
            <a:ext cx="1465819" cy="38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15" tIns="52157" rIns="104315" bIns="5215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Art of illusion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993" y="1114425"/>
            <a:ext cx="8065984" cy="1582660"/>
          </a:xfrm>
          <a:prstGeom prst="rect">
            <a:avLst/>
          </a:prstGeom>
          <a:noFill/>
        </p:spPr>
        <p:txBody>
          <a:bodyPr wrap="square" lIns="104315" tIns="52157" rIns="104315" bIns="52157">
            <a:spAutoFit/>
          </a:bodyPr>
          <a:lstStyle/>
          <a:p>
            <a:pPr marL="325984" indent="-325984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Animation software provide basic functions to create </a:t>
            </a:r>
            <a:r>
              <a:rPr lang="en-US" sz="3200" dirty="0" smtClean="0"/>
              <a:t>animation and </a:t>
            </a:r>
            <a:r>
              <a:rPr lang="en-US" sz="3200" dirty="0"/>
              <a:t>process the individual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8326" y="3372345"/>
            <a:ext cx="2856996" cy="67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>
              <a:defRPr/>
            </a:pPr>
            <a:r>
              <a:rPr lang="en-US" dirty="0"/>
              <a:t>FUNCTIONS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35322" y="3685713"/>
            <a:ext cx="756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91378" y="2964441"/>
            <a:ext cx="0" cy="147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91378" y="2978446"/>
            <a:ext cx="824283" cy="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00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80" y="3641947"/>
            <a:ext cx="898078" cy="17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80" y="4303696"/>
            <a:ext cx="898078" cy="17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415662" y="2431475"/>
            <a:ext cx="3225715" cy="905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>
              <a:defRPr/>
            </a:pPr>
            <a:r>
              <a:rPr lang="en-US" dirty="0"/>
              <a:t>Manipulate data object database.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15662" y="3367092"/>
            <a:ext cx="3225714" cy="81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>
              <a:defRPr/>
            </a:pPr>
            <a:r>
              <a:rPr lang="en-US" dirty="0"/>
              <a:t>Motion generation.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5662" y="4044598"/>
            <a:ext cx="3225714" cy="68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>
              <a:defRPr/>
            </a:pPr>
            <a:r>
              <a:rPr lang="en-US" dirty="0"/>
              <a:t>Object rendering.</a:t>
            </a:r>
          </a:p>
        </p:txBody>
      </p:sp>
    </p:spTree>
    <p:extLst>
      <p:ext uri="{BB962C8B-B14F-4D97-AF65-F5344CB8AC3E}">
        <p14:creationId xmlns="" xmlns:p14="http://schemas.microsoft.com/office/powerpoint/2010/main" val="35303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36700" y="581025"/>
            <a:ext cx="7688859" cy="609600"/>
          </a:xfrm>
        </p:spPr>
        <p:txBody>
          <a:bodyPr/>
          <a:lstStyle/>
          <a:p>
            <a:pPr algn="ctr"/>
            <a:r>
              <a:rPr lang="en-US" dirty="0" smtClean="0"/>
              <a:t>Raster Animations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27101" y="1631950"/>
            <a:ext cx="8839200" cy="861774"/>
          </a:xfrm>
        </p:spPr>
        <p:txBody>
          <a:bodyPr/>
          <a:lstStyle/>
          <a:p>
            <a:pPr algn="just"/>
            <a:r>
              <a:rPr lang="en-US" dirty="0"/>
              <a:t>Real-time animations can be generated using raster operations</a:t>
            </a:r>
            <a:r>
              <a:rPr lang="en-US" dirty="0" smtClean="0"/>
              <a:t>.</a:t>
            </a:r>
          </a:p>
        </p:txBody>
      </p:sp>
      <p:pic>
        <p:nvPicPr>
          <p:cNvPr id="1331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1" y="3324225"/>
            <a:ext cx="2307157" cy="202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53" y="3324225"/>
            <a:ext cx="2507657" cy="202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39" y="3400425"/>
            <a:ext cx="2908661" cy="195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332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Computer Animation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21" y="1800225"/>
            <a:ext cx="8311655" cy="4853940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u="sng" dirty="0" smtClean="0"/>
              <a:t>GENERAL PURPOSE LANGUAGES</a:t>
            </a:r>
            <a:r>
              <a:rPr lang="en-US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C,C++,Pascal, or Lisp(control animation sequences</a:t>
            </a:r>
            <a:r>
              <a:rPr lang="en-US" sz="2800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Scene description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Graphics editor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Key frame generator, </a:t>
            </a:r>
            <a:r>
              <a:rPr lang="en-US" sz="2800" dirty="0" err="1" smtClean="0"/>
              <a:t>inbetween</a:t>
            </a:r>
            <a:r>
              <a:rPr lang="en-US" sz="2800" dirty="0" smtClean="0"/>
              <a:t> frame,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Action </a:t>
            </a:r>
            <a:r>
              <a:rPr lang="en-US" sz="2800" dirty="0" err="1" smtClean="0"/>
              <a:t>specificaiton</a:t>
            </a:r>
            <a:r>
              <a:rPr lang="en-US" sz="2800" dirty="0" smtClean="0"/>
              <a:t>-motion paths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Positioning of object, surface illumination, camera parameters,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surface.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b="1" u="sng" dirty="0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70" y="5892721"/>
            <a:ext cx="4845447" cy="167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246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02270" y="933450"/>
            <a:ext cx="7688859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SPECIALIZED ANIMATION LANGUAGES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30845" y="1631950"/>
            <a:ext cx="7631709" cy="133882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900" dirty="0" smtClean="0"/>
              <a:t>Key frame systems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900" dirty="0" smtClean="0"/>
              <a:t>Parameterized systems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900" dirty="0" smtClean="0"/>
              <a:t>Scripting systems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25" y="4413415"/>
            <a:ext cx="1752994" cy="195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354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781029"/>
            <a:ext cx="8702213" cy="609600"/>
          </a:xfrm>
        </p:spPr>
        <p:txBody>
          <a:bodyPr/>
          <a:lstStyle/>
          <a:p>
            <a:pPr algn="ctr"/>
            <a:r>
              <a:rPr lang="en-US" dirty="0" smtClean="0"/>
              <a:t>Key frame Systems/Morphing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8468" y="781029"/>
            <a:ext cx="1883876" cy="1685886"/>
          </a:xfrm>
        </p:spPr>
      </p:pic>
      <p:pic>
        <p:nvPicPr>
          <p:cNvPr id="1741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829068"/>
            <a:ext cx="3460258" cy="30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88" y="2829068"/>
            <a:ext cx="4231413" cy="315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96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71" y="2027264"/>
            <a:ext cx="9223058" cy="4798559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" y="1495425"/>
            <a:ext cx="8229601" cy="438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365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Motion Specifications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9500" y="1636869"/>
            <a:ext cx="7631709" cy="4853940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900" dirty="0"/>
              <a:t>Various ways in which motions of objects </a:t>
            </a:r>
            <a:r>
              <a:rPr lang="en-US" sz="2900" dirty="0" err="1"/>
              <a:t>ca</a:t>
            </a:r>
            <a:r>
              <a:rPr lang="en-US" sz="2900" dirty="0"/>
              <a:t> be specified as: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Direct Motion Specification.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Goal-Directed Systems.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Kinematics and Dynamics</a:t>
            </a:r>
            <a:r>
              <a:rPr lang="en-US" sz="2900" dirty="0"/>
              <a:t>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143" y="1495425"/>
            <a:ext cx="2482596" cy="554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46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Direct Motion Specification</a:t>
            </a:r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5300" y="1647825"/>
            <a:ext cx="7389307" cy="5160945"/>
          </a:xfrm>
        </p:spPr>
      </p:pic>
    </p:spTree>
    <p:extLst>
      <p:ext uri="{BB962C8B-B14F-4D97-AF65-F5344CB8AC3E}">
        <p14:creationId xmlns="" xmlns:p14="http://schemas.microsoft.com/office/powerpoint/2010/main" val="7951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1900" y="2930606"/>
            <a:ext cx="8489626" cy="1231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LET US ENTER INTO THE MAGICAL WORLD OF ANIMATION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323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Goal Directed System</a:t>
            </a:r>
          </a:p>
        </p:txBody>
      </p:sp>
      <p:pic>
        <p:nvPicPr>
          <p:cNvPr id="21507" name="Picture 2" descr="http://graphics.cs.ucr.edu/projects/step10/images/comparison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0" y="2401905"/>
            <a:ext cx="8382000" cy="4642750"/>
          </a:xfrm>
          <a:noFill/>
        </p:spPr>
      </p:pic>
    </p:spTree>
    <p:extLst>
      <p:ext uri="{BB962C8B-B14F-4D97-AF65-F5344CB8AC3E}">
        <p14:creationId xmlns="" xmlns:p14="http://schemas.microsoft.com/office/powerpoint/2010/main" val="8247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Kinematics and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299" y="2032518"/>
            <a:ext cx="8153401" cy="4798558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KINEMATICS</a:t>
            </a:r>
            <a:r>
              <a:rPr lang="en-US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Motion parameters such as position , velocity and  acceleration are specified without reference to the forces.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INVERSE KINEMATICS: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Initial and final positions of objects at  specified times and from that motion parameters 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DYNAMICS: 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The forces that produce the velocities and accelerations are specified(physically based modeling).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It uses laws such as Newton’s laws of motion , Euler or </a:t>
            </a:r>
            <a:r>
              <a:rPr lang="en-US" sz="2400" dirty="0" err="1" smtClean="0"/>
              <a:t>Navier</a:t>
            </a:r>
            <a:r>
              <a:rPr lang="en-US" sz="2400" dirty="0" smtClean="0"/>
              <a:t> -stokes equations.</a:t>
            </a:r>
          </a:p>
          <a:p>
            <a:pPr marL="521574" lvl="1"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772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A317E068-4533-486F-8B42-B3516B25D28F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478" y="733425"/>
            <a:ext cx="10134600" cy="615553"/>
          </a:xfrm>
        </p:spPr>
        <p:txBody>
          <a:bodyPr/>
          <a:lstStyle/>
          <a:p>
            <a:pPr algn="ctr"/>
            <a:r>
              <a:rPr lang="en-US" altLang="ko-KR" dirty="0">
                <a:ea typeface="굴림" pitchFamily="50" charset="-127"/>
              </a:rPr>
              <a:t>Principle of </a:t>
            </a:r>
            <a:r>
              <a:rPr lang="en-US" altLang="ko-KR" dirty="0" smtClean="0">
                <a:ea typeface="굴림" pitchFamily="50" charset="-127"/>
              </a:rPr>
              <a:t>Traditional Animation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571625"/>
            <a:ext cx="7631709" cy="4113434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Squash and Stretch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Slow In and Out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Anticipation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Exaggeration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Follow Through and Overlapping Action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Timing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Staging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Straight Ahead Action and Pose-to-Pose Action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Arcs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Secondary Action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700" dirty="0">
                <a:ea typeface="굴림" pitchFamily="50" charset="-127"/>
              </a:rPr>
              <a:t>Appeal</a:t>
            </a:r>
            <a:endParaRPr lang="ko-KR" altLang="en-US" sz="27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4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4900C797-117B-44B8-A95B-151AD29469F5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itchFamily="50" charset="-127"/>
              </a:rPr>
              <a:t>Squash and Stretch</a:t>
            </a:r>
          </a:p>
        </p:txBody>
      </p:sp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36" y="2200581"/>
            <a:ext cx="6326928" cy="316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3592315" y="4747701"/>
            <a:ext cx="296329" cy="537631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315" tIns="52157" rIns="104315" bIns="52157" anchor="ctr">
            <a:spAutoFit/>
          </a:bodyPr>
          <a:lstStyle/>
          <a:p>
            <a:endParaRPr lang="en-US"/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 rot="-950698">
            <a:off x="6414185" y="4250513"/>
            <a:ext cx="321173" cy="537631"/>
          </a:xfrm>
          <a:prstGeom prst="ellipse">
            <a:avLst/>
          </a:prstGeom>
          <a:solidFill>
            <a:srgbClr val="0000FF">
              <a:alpha val="50000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 anchor="ctr">
            <a:spAutoFit/>
          </a:bodyPr>
          <a:lstStyle/>
          <a:p>
            <a:endParaRPr lang="en-US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3460503" y="5132935"/>
            <a:ext cx="1262415" cy="45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300">
                <a:solidFill>
                  <a:srgbClr val="FF0000"/>
                </a:solidFill>
                <a:latin typeface="Tahoma" pitchFamily="34" charset="0"/>
              </a:rPr>
              <a:t>Squash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5131347" y="4338135"/>
            <a:ext cx="1262415" cy="45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300">
                <a:solidFill>
                  <a:srgbClr val="0000FF"/>
                </a:solidFill>
                <a:latin typeface="Tahoma" pitchFamily="34" charset="0"/>
              </a:rPr>
              <a:t>Stretch</a:t>
            </a:r>
          </a:p>
        </p:txBody>
      </p:sp>
    </p:spTree>
    <p:extLst>
      <p:ext uri="{BB962C8B-B14F-4D97-AF65-F5344CB8AC3E}">
        <p14:creationId xmlns="" xmlns:p14="http://schemas.microsoft.com/office/powerpoint/2010/main" val="21353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A9308323-C5E3-4CB0-B233-F1C6207B297C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itchFamily="50" charset="-127"/>
              </a:rPr>
              <a:t>Slow In and Out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48" y="2205831"/>
            <a:ext cx="5491506" cy="315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04" name="Freeform 4"/>
          <p:cNvSpPr>
            <a:spLocks/>
          </p:cNvSpPr>
          <p:nvPr/>
        </p:nvSpPr>
        <p:spPr bwMode="auto">
          <a:xfrm>
            <a:off x="3072497" y="4733784"/>
            <a:ext cx="243200" cy="159311"/>
          </a:xfrm>
          <a:custGeom>
            <a:avLst/>
            <a:gdLst>
              <a:gd name="T0" fmla="*/ 0 w 131"/>
              <a:gd name="T1" fmla="*/ 91 h 91"/>
              <a:gd name="T2" fmla="*/ 89 w 131"/>
              <a:gd name="T3" fmla="*/ 0 h 91"/>
              <a:gd name="T4" fmla="*/ 131 w 131"/>
              <a:gd name="T5" fmla="*/ 72 h 91"/>
              <a:gd name="T6" fmla="*/ 0 w 131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91">
                <a:moveTo>
                  <a:pt x="0" y="91"/>
                </a:moveTo>
                <a:lnTo>
                  <a:pt x="89" y="0"/>
                </a:lnTo>
                <a:lnTo>
                  <a:pt x="131" y="72"/>
                </a:lnTo>
                <a:lnTo>
                  <a:pt x="0" y="91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05" name="Freeform 5"/>
          <p:cNvSpPr>
            <a:spLocks/>
          </p:cNvSpPr>
          <p:nvPr/>
        </p:nvSpPr>
        <p:spPr bwMode="auto">
          <a:xfrm>
            <a:off x="2907268" y="4243600"/>
            <a:ext cx="230205" cy="143554"/>
          </a:xfrm>
          <a:custGeom>
            <a:avLst/>
            <a:gdLst>
              <a:gd name="T0" fmla="*/ 0 w 124"/>
              <a:gd name="T1" fmla="*/ 72 h 82"/>
              <a:gd name="T2" fmla="*/ 112 w 124"/>
              <a:gd name="T3" fmla="*/ 0 h 82"/>
              <a:gd name="T4" fmla="*/ 124 w 124"/>
              <a:gd name="T5" fmla="*/ 82 h 82"/>
              <a:gd name="T6" fmla="*/ 0 w 124"/>
              <a:gd name="T7" fmla="*/ 7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" h="82">
                <a:moveTo>
                  <a:pt x="0" y="72"/>
                </a:moveTo>
                <a:lnTo>
                  <a:pt x="112" y="0"/>
                </a:lnTo>
                <a:lnTo>
                  <a:pt x="124" y="82"/>
                </a:lnTo>
                <a:lnTo>
                  <a:pt x="0" y="72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06" name="Freeform 6"/>
          <p:cNvSpPr>
            <a:spLocks/>
          </p:cNvSpPr>
          <p:nvPr/>
        </p:nvSpPr>
        <p:spPr bwMode="auto">
          <a:xfrm>
            <a:off x="7793559" y="4891343"/>
            <a:ext cx="204214" cy="189071"/>
          </a:xfrm>
          <a:custGeom>
            <a:avLst/>
            <a:gdLst>
              <a:gd name="T0" fmla="*/ 0 w 110"/>
              <a:gd name="T1" fmla="*/ 0 h 108"/>
              <a:gd name="T2" fmla="*/ 110 w 110"/>
              <a:gd name="T3" fmla="*/ 58 h 108"/>
              <a:gd name="T4" fmla="*/ 56 w 110"/>
              <a:gd name="T5" fmla="*/ 108 h 108"/>
              <a:gd name="T6" fmla="*/ 0 w 110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" h="108">
                <a:moveTo>
                  <a:pt x="0" y="0"/>
                </a:moveTo>
                <a:lnTo>
                  <a:pt x="110" y="58"/>
                </a:lnTo>
                <a:lnTo>
                  <a:pt x="56" y="108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07" name="Freeform 7"/>
          <p:cNvSpPr>
            <a:spLocks/>
          </p:cNvSpPr>
          <p:nvPr/>
        </p:nvSpPr>
        <p:spPr bwMode="auto">
          <a:xfrm>
            <a:off x="7544788" y="5045401"/>
            <a:ext cx="141093" cy="189071"/>
          </a:xfrm>
          <a:custGeom>
            <a:avLst/>
            <a:gdLst>
              <a:gd name="T0" fmla="*/ 6 w 76"/>
              <a:gd name="T1" fmla="*/ 0 h 108"/>
              <a:gd name="T2" fmla="*/ 76 w 76"/>
              <a:gd name="T3" fmla="*/ 92 h 108"/>
              <a:gd name="T4" fmla="*/ 0 w 76"/>
              <a:gd name="T5" fmla="*/ 108 h 108"/>
              <a:gd name="T6" fmla="*/ 6 w 76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08">
                <a:moveTo>
                  <a:pt x="6" y="0"/>
                </a:moveTo>
                <a:lnTo>
                  <a:pt x="76" y="92"/>
                </a:lnTo>
                <a:lnTo>
                  <a:pt x="0" y="108"/>
                </a:lnTo>
                <a:lnTo>
                  <a:pt x="6" y="0"/>
                </a:ln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08" name="Freeform 8"/>
          <p:cNvSpPr>
            <a:spLocks/>
          </p:cNvSpPr>
          <p:nvPr/>
        </p:nvSpPr>
        <p:spPr bwMode="auto">
          <a:xfrm>
            <a:off x="4377611" y="2587475"/>
            <a:ext cx="163371" cy="203077"/>
          </a:xfrm>
          <a:custGeom>
            <a:avLst/>
            <a:gdLst>
              <a:gd name="T0" fmla="*/ 28 w 88"/>
              <a:gd name="T1" fmla="*/ 0 h 116"/>
              <a:gd name="T2" fmla="*/ 88 w 88"/>
              <a:gd name="T3" fmla="*/ 105 h 116"/>
              <a:gd name="T4" fmla="*/ 0 w 88"/>
              <a:gd name="T5" fmla="*/ 116 h 116"/>
              <a:gd name="T6" fmla="*/ 28 w 88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116">
                <a:moveTo>
                  <a:pt x="28" y="0"/>
                </a:moveTo>
                <a:lnTo>
                  <a:pt x="88" y="105"/>
                </a:lnTo>
                <a:lnTo>
                  <a:pt x="0" y="116"/>
                </a:lnTo>
                <a:lnTo>
                  <a:pt x="28" y="0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09" name="Freeform 9"/>
          <p:cNvSpPr>
            <a:spLocks/>
          </p:cNvSpPr>
          <p:nvPr/>
        </p:nvSpPr>
        <p:spPr bwMode="auto">
          <a:xfrm>
            <a:off x="3445652" y="3007634"/>
            <a:ext cx="189362" cy="189071"/>
          </a:xfrm>
          <a:custGeom>
            <a:avLst/>
            <a:gdLst>
              <a:gd name="T0" fmla="*/ 0 w 102"/>
              <a:gd name="T1" fmla="*/ 0 h 108"/>
              <a:gd name="T2" fmla="*/ 102 w 102"/>
              <a:gd name="T3" fmla="*/ 56 h 108"/>
              <a:gd name="T4" fmla="*/ 36 w 102"/>
              <a:gd name="T5" fmla="*/ 108 h 108"/>
              <a:gd name="T6" fmla="*/ 0 w 102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108">
                <a:moveTo>
                  <a:pt x="0" y="0"/>
                </a:moveTo>
                <a:lnTo>
                  <a:pt x="102" y="56"/>
                </a:lnTo>
                <a:lnTo>
                  <a:pt x="36" y="108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10" name="Freeform 10"/>
          <p:cNvSpPr>
            <a:spLocks/>
          </p:cNvSpPr>
          <p:nvPr/>
        </p:nvSpPr>
        <p:spPr bwMode="auto">
          <a:xfrm>
            <a:off x="5565766" y="3053151"/>
            <a:ext cx="207927" cy="196074"/>
          </a:xfrm>
          <a:custGeom>
            <a:avLst/>
            <a:gdLst>
              <a:gd name="T0" fmla="*/ 112 w 112"/>
              <a:gd name="T1" fmla="*/ 0 h 112"/>
              <a:gd name="T2" fmla="*/ 0 w 112"/>
              <a:gd name="T3" fmla="*/ 46 h 112"/>
              <a:gd name="T4" fmla="*/ 60 w 112"/>
              <a:gd name="T5" fmla="*/ 112 h 112"/>
              <a:gd name="T6" fmla="*/ 112 w 112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12">
                <a:moveTo>
                  <a:pt x="112" y="0"/>
                </a:moveTo>
                <a:lnTo>
                  <a:pt x="0" y="46"/>
                </a:lnTo>
                <a:lnTo>
                  <a:pt x="60" y="112"/>
                </a:lnTo>
                <a:lnTo>
                  <a:pt x="112" y="0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61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45DC1B97-9F8C-48B4-BCEA-C087EEE01F48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itchFamily="50" charset="-127"/>
              </a:rPr>
              <a:t>Anticipation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66" y="2242596"/>
            <a:ext cx="5680869" cy="30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34" name="Freeform 10"/>
          <p:cNvSpPr>
            <a:spLocks/>
          </p:cNvSpPr>
          <p:nvPr/>
        </p:nvSpPr>
        <p:spPr bwMode="auto">
          <a:xfrm>
            <a:off x="5682726" y="3487315"/>
            <a:ext cx="1685696" cy="1565090"/>
          </a:xfrm>
          <a:custGeom>
            <a:avLst/>
            <a:gdLst>
              <a:gd name="T0" fmla="*/ 356 w 908"/>
              <a:gd name="T1" fmla="*/ 18 h 894"/>
              <a:gd name="T2" fmla="*/ 273 w 908"/>
              <a:gd name="T3" fmla="*/ 123 h 894"/>
              <a:gd name="T4" fmla="*/ 46 w 908"/>
              <a:gd name="T5" fmla="*/ 168 h 894"/>
              <a:gd name="T6" fmla="*/ 0 w 908"/>
              <a:gd name="T7" fmla="*/ 259 h 894"/>
              <a:gd name="T8" fmla="*/ 143 w 908"/>
              <a:gd name="T9" fmla="*/ 390 h 894"/>
              <a:gd name="T10" fmla="*/ 332 w 908"/>
              <a:gd name="T11" fmla="*/ 468 h 894"/>
              <a:gd name="T12" fmla="*/ 404 w 908"/>
              <a:gd name="T13" fmla="*/ 294 h 894"/>
              <a:gd name="T14" fmla="*/ 392 w 908"/>
              <a:gd name="T15" fmla="*/ 171 h 894"/>
              <a:gd name="T16" fmla="*/ 422 w 908"/>
              <a:gd name="T17" fmla="*/ 204 h 894"/>
              <a:gd name="T18" fmla="*/ 503 w 908"/>
              <a:gd name="T19" fmla="*/ 441 h 894"/>
              <a:gd name="T20" fmla="*/ 566 w 908"/>
              <a:gd name="T21" fmla="*/ 756 h 894"/>
              <a:gd name="T22" fmla="*/ 326 w 908"/>
              <a:gd name="T23" fmla="*/ 864 h 894"/>
              <a:gd name="T24" fmla="*/ 326 w 908"/>
              <a:gd name="T25" fmla="*/ 894 h 894"/>
              <a:gd name="T26" fmla="*/ 908 w 908"/>
              <a:gd name="T27" fmla="*/ 894 h 894"/>
              <a:gd name="T28" fmla="*/ 899 w 908"/>
              <a:gd name="T29" fmla="*/ 858 h 894"/>
              <a:gd name="T30" fmla="*/ 605 w 908"/>
              <a:gd name="T31" fmla="*/ 753 h 894"/>
              <a:gd name="T32" fmla="*/ 536 w 908"/>
              <a:gd name="T33" fmla="*/ 423 h 894"/>
              <a:gd name="T34" fmla="*/ 449 w 908"/>
              <a:gd name="T35" fmla="*/ 204 h 894"/>
              <a:gd name="T36" fmla="*/ 452 w 908"/>
              <a:gd name="T37" fmla="*/ 165 h 894"/>
              <a:gd name="T38" fmla="*/ 419 w 908"/>
              <a:gd name="T39" fmla="*/ 120 h 894"/>
              <a:gd name="T40" fmla="*/ 443 w 908"/>
              <a:gd name="T41" fmla="*/ 75 h 894"/>
              <a:gd name="T42" fmla="*/ 416 w 908"/>
              <a:gd name="T43" fmla="*/ 48 h 894"/>
              <a:gd name="T44" fmla="*/ 440 w 908"/>
              <a:gd name="T45" fmla="*/ 21 h 894"/>
              <a:gd name="T46" fmla="*/ 416 w 908"/>
              <a:gd name="T47" fmla="*/ 0 h 894"/>
              <a:gd name="T48" fmla="*/ 386 w 908"/>
              <a:gd name="T49" fmla="*/ 36 h 894"/>
              <a:gd name="T50" fmla="*/ 356 w 908"/>
              <a:gd name="T51" fmla="*/ 18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8" h="894">
                <a:moveTo>
                  <a:pt x="356" y="18"/>
                </a:moveTo>
                <a:lnTo>
                  <a:pt x="273" y="123"/>
                </a:lnTo>
                <a:lnTo>
                  <a:pt x="46" y="168"/>
                </a:lnTo>
                <a:lnTo>
                  <a:pt x="0" y="259"/>
                </a:lnTo>
                <a:lnTo>
                  <a:pt x="143" y="390"/>
                </a:lnTo>
                <a:lnTo>
                  <a:pt x="332" y="468"/>
                </a:lnTo>
                <a:lnTo>
                  <a:pt x="404" y="294"/>
                </a:lnTo>
                <a:lnTo>
                  <a:pt x="392" y="171"/>
                </a:lnTo>
                <a:lnTo>
                  <a:pt x="422" y="204"/>
                </a:lnTo>
                <a:lnTo>
                  <a:pt x="503" y="441"/>
                </a:lnTo>
                <a:lnTo>
                  <a:pt x="566" y="756"/>
                </a:lnTo>
                <a:lnTo>
                  <a:pt x="326" y="864"/>
                </a:lnTo>
                <a:lnTo>
                  <a:pt x="326" y="894"/>
                </a:lnTo>
                <a:lnTo>
                  <a:pt x="908" y="894"/>
                </a:lnTo>
                <a:lnTo>
                  <a:pt x="899" y="858"/>
                </a:lnTo>
                <a:lnTo>
                  <a:pt x="605" y="753"/>
                </a:lnTo>
                <a:lnTo>
                  <a:pt x="536" y="423"/>
                </a:lnTo>
                <a:lnTo>
                  <a:pt x="449" y="204"/>
                </a:lnTo>
                <a:lnTo>
                  <a:pt x="452" y="165"/>
                </a:lnTo>
                <a:lnTo>
                  <a:pt x="419" y="120"/>
                </a:lnTo>
                <a:lnTo>
                  <a:pt x="443" y="75"/>
                </a:lnTo>
                <a:lnTo>
                  <a:pt x="416" y="48"/>
                </a:lnTo>
                <a:lnTo>
                  <a:pt x="440" y="21"/>
                </a:lnTo>
                <a:lnTo>
                  <a:pt x="416" y="0"/>
                </a:lnTo>
                <a:lnTo>
                  <a:pt x="386" y="36"/>
                </a:lnTo>
                <a:lnTo>
                  <a:pt x="356" y="18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5835" name="Freeform 11"/>
          <p:cNvSpPr>
            <a:spLocks/>
          </p:cNvSpPr>
          <p:nvPr/>
        </p:nvSpPr>
        <p:spPr bwMode="auto">
          <a:xfrm>
            <a:off x="3932053" y="2689014"/>
            <a:ext cx="963520" cy="2022013"/>
          </a:xfrm>
          <a:custGeom>
            <a:avLst/>
            <a:gdLst>
              <a:gd name="T0" fmla="*/ 402 w 519"/>
              <a:gd name="T1" fmla="*/ 21 h 1155"/>
              <a:gd name="T2" fmla="*/ 342 w 519"/>
              <a:gd name="T3" fmla="*/ 78 h 1155"/>
              <a:gd name="T4" fmla="*/ 150 w 519"/>
              <a:gd name="T5" fmla="*/ 105 h 1155"/>
              <a:gd name="T6" fmla="*/ 0 w 519"/>
              <a:gd name="T7" fmla="*/ 219 h 1155"/>
              <a:gd name="T8" fmla="*/ 72 w 519"/>
              <a:gd name="T9" fmla="*/ 297 h 1155"/>
              <a:gd name="T10" fmla="*/ 84 w 519"/>
              <a:gd name="T11" fmla="*/ 357 h 1155"/>
              <a:gd name="T12" fmla="*/ 141 w 519"/>
              <a:gd name="T13" fmla="*/ 411 h 1155"/>
              <a:gd name="T14" fmla="*/ 186 w 519"/>
              <a:gd name="T15" fmla="*/ 408 h 1155"/>
              <a:gd name="T16" fmla="*/ 270 w 519"/>
              <a:gd name="T17" fmla="*/ 498 h 1155"/>
              <a:gd name="T18" fmla="*/ 372 w 519"/>
              <a:gd name="T19" fmla="*/ 372 h 1155"/>
              <a:gd name="T20" fmla="*/ 413 w 519"/>
              <a:gd name="T21" fmla="*/ 193 h 1155"/>
              <a:gd name="T22" fmla="*/ 474 w 519"/>
              <a:gd name="T23" fmla="*/ 498 h 1155"/>
              <a:gd name="T24" fmla="*/ 462 w 519"/>
              <a:gd name="T25" fmla="*/ 540 h 1155"/>
              <a:gd name="T26" fmla="*/ 474 w 519"/>
              <a:gd name="T27" fmla="*/ 564 h 1155"/>
              <a:gd name="T28" fmla="*/ 309 w 519"/>
              <a:gd name="T29" fmla="*/ 789 h 1155"/>
              <a:gd name="T30" fmla="*/ 111 w 519"/>
              <a:gd name="T31" fmla="*/ 630 h 1155"/>
              <a:gd name="T32" fmla="*/ 78 w 519"/>
              <a:gd name="T33" fmla="*/ 651 h 1155"/>
              <a:gd name="T34" fmla="*/ 255 w 519"/>
              <a:gd name="T35" fmla="*/ 1155 h 1155"/>
              <a:gd name="T36" fmla="*/ 285 w 519"/>
              <a:gd name="T37" fmla="*/ 1140 h 1155"/>
              <a:gd name="T38" fmla="*/ 339 w 519"/>
              <a:gd name="T39" fmla="*/ 831 h 1155"/>
              <a:gd name="T40" fmla="*/ 513 w 519"/>
              <a:gd name="T41" fmla="*/ 561 h 1155"/>
              <a:gd name="T42" fmla="*/ 519 w 519"/>
              <a:gd name="T43" fmla="*/ 522 h 1155"/>
              <a:gd name="T44" fmla="*/ 440 w 519"/>
              <a:gd name="T45" fmla="*/ 193 h 1155"/>
              <a:gd name="T46" fmla="*/ 477 w 519"/>
              <a:gd name="T47" fmla="*/ 111 h 1155"/>
              <a:gd name="T48" fmla="*/ 462 w 519"/>
              <a:gd name="T49" fmla="*/ 75 h 1155"/>
              <a:gd name="T50" fmla="*/ 489 w 519"/>
              <a:gd name="T51" fmla="*/ 33 h 1155"/>
              <a:gd name="T52" fmla="*/ 456 w 519"/>
              <a:gd name="T53" fmla="*/ 0 h 1155"/>
              <a:gd name="T54" fmla="*/ 429 w 519"/>
              <a:gd name="T55" fmla="*/ 51 h 1155"/>
              <a:gd name="T56" fmla="*/ 402 w 519"/>
              <a:gd name="T57" fmla="*/ 21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9" h="1155">
                <a:moveTo>
                  <a:pt x="402" y="21"/>
                </a:moveTo>
                <a:lnTo>
                  <a:pt x="342" y="78"/>
                </a:lnTo>
                <a:lnTo>
                  <a:pt x="150" y="105"/>
                </a:lnTo>
                <a:lnTo>
                  <a:pt x="0" y="219"/>
                </a:lnTo>
                <a:lnTo>
                  <a:pt x="72" y="297"/>
                </a:lnTo>
                <a:lnTo>
                  <a:pt x="84" y="357"/>
                </a:lnTo>
                <a:lnTo>
                  <a:pt x="141" y="411"/>
                </a:lnTo>
                <a:lnTo>
                  <a:pt x="186" y="408"/>
                </a:lnTo>
                <a:lnTo>
                  <a:pt x="270" y="498"/>
                </a:lnTo>
                <a:lnTo>
                  <a:pt x="372" y="372"/>
                </a:lnTo>
                <a:lnTo>
                  <a:pt x="413" y="193"/>
                </a:lnTo>
                <a:lnTo>
                  <a:pt x="474" y="498"/>
                </a:lnTo>
                <a:lnTo>
                  <a:pt x="462" y="540"/>
                </a:lnTo>
                <a:lnTo>
                  <a:pt x="474" y="564"/>
                </a:lnTo>
                <a:lnTo>
                  <a:pt x="309" y="789"/>
                </a:lnTo>
                <a:lnTo>
                  <a:pt x="111" y="630"/>
                </a:lnTo>
                <a:lnTo>
                  <a:pt x="78" y="651"/>
                </a:lnTo>
                <a:lnTo>
                  <a:pt x="255" y="1155"/>
                </a:lnTo>
                <a:lnTo>
                  <a:pt x="285" y="1140"/>
                </a:lnTo>
                <a:lnTo>
                  <a:pt x="339" y="831"/>
                </a:lnTo>
                <a:lnTo>
                  <a:pt x="513" y="561"/>
                </a:lnTo>
                <a:lnTo>
                  <a:pt x="519" y="522"/>
                </a:lnTo>
                <a:lnTo>
                  <a:pt x="440" y="193"/>
                </a:lnTo>
                <a:lnTo>
                  <a:pt x="477" y="111"/>
                </a:lnTo>
                <a:lnTo>
                  <a:pt x="462" y="75"/>
                </a:lnTo>
                <a:lnTo>
                  <a:pt x="489" y="33"/>
                </a:lnTo>
                <a:lnTo>
                  <a:pt x="456" y="0"/>
                </a:lnTo>
                <a:lnTo>
                  <a:pt x="429" y="51"/>
                </a:lnTo>
                <a:lnTo>
                  <a:pt x="402" y="21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5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F457F70E-922D-4680-BA2F-29A6B05C6B16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Computer Animation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5" y="1631950"/>
            <a:ext cx="7631709" cy="2954655"/>
          </a:xfrm>
        </p:spPr>
        <p:txBody>
          <a:bodyPr/>
          <a:lstStyle/>
          <a:p>
            <a:r>
              <a:rPr lang="en-US" altLang="ko-KR" sz="3600" b="1" dirty="0">
                <a:solidFill>
                  <a:srgbClr val="000000"/>
                </a:solidFill>
                <a:ea typeface="굴림" pitchFamily="50" charset="-127"/>
              </a:rPr>
              <a:t>Animation Pipeline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90909"/>
                </a:solidFill>
                <a:ea typeface="굴림" pitchFamily="50" charset="-127"/>
              </a:rPr>
              <a:t> 3D modeling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90909"/>
                </a:solidFill>
                <a:ea typeface="굴림" pitchFamily="50" charset="-127"/>
              </a:rPr>
              <a:t> Motion specification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90909"/>
                </a:solidFill>
                <a:ea typeface="굴림" pitchFamily="50" charset="-127"/>
              </a:rPr>
              <a:t> Motion simulation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90909"/>
                </a:solidFill>
                <a:ea typeface="굴림" pitchFamily="50" charset="-127"/>
              </a:rPr>
              <a:t> Shading, lighting, &amp; rendering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90909"/>
                </a:solidFill>
                <a:ea typeface="굴림" pitchFamily="50" charset="-127"/>
              </a:rPr>
              <a:t> </a:t>
            </a:r>
            <a:r>
              <a:rPr lang="en-US" altLang="ko-KR" sz="2400" dirty="0" err="1">
                <a:solidFill>
                  <a:srgbClr val="090909"/>
                </a:solidFill>
                <a:ea typeface="굴림" pitchFamily="50" charset="-127"/>
              </a:rPr>
              <a:t>Postprocessing</a:t>
            </a:r>
            <a:endParaRPr lang="en-US" altLang="ko-KR" sz="2400" dirty="0">
              <a:solidFill>
                <a:srgbClr val="000000"/>
              </a:solidFill>
              <a:ea typeface="굴림" pitchFamily="50" charset="-127"/>
            </a:endParaRPr>
          </a:p>
          <a:p>
            <a:endParaRPr lang="ko-KR" altLang="en-US" sz="3600" dirty="0">
              <a:ea typeface="굴림" pitchFamily="50" charset="-127"/>
            </a:endParaRPr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62" y="4506199"/>
            <a:ext cx="3764968" cy="230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41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CF52D3B8-482A-435D-8A76-4DA5A320306C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Outline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5" y="1631950"/>
            <a:ext cx="7631709" cy="2585323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C0C0"/>
              </a:buClr>
            </a:pPr>
            <a:r>
              <a:rPr lang="en-US" altLang="ko-KR" b="1">
                <a:solidFill>
                  <a:srgbClr val="C0C0C0"/>
                </a:solidFill>
                <a:ea typeface="굴림" pitchFamily="50" charset="-127"/>
              </a:rPr>
              <a:t>Principles of Animation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ea typeface="굴림" pitchFamily="50" charset="-127"/>
              </a:rPr>
              <a:t>Keyframe Animation</a:t>
            </a:r>
          </a:p>
          <a:p>
            <a:pPr>
              <a:lnSpc>
                <a:spcPct val="150000"/>
              </a:lnSpc>
              <a:buClr>
                <a:srgbClr val="C0C0C0"/>
              </a:buClr>
            </a:pPr>
            <a:r>
              <a:rPr lang="en-US" altLang="ko-KR" b="1">
                <a:solidFill>
                  <a:srgbClr val="C0C0C0"/>
                </a:solidFill>
                <a:ea typeface="굴림" pitchFamily="50" charset="-127"/>
              </a:rPr>
              <a:t>Articulated Figures</a:t>
            </a:r>
          </a:p>
          <a:p>
            <a:pPr>
              <a:lnSpc>
                <a:spcPct val="150000"/>
              </a:lnSpc>
            </a:pPr>
            <a:endParaRPr lang="ko-KR" altLang="en-US">
              <a:solidFill>
                <a:srgbClr val="C0C0C0"/>
              </a:solidFill>
              <a:ea typeface="굴림" pitchFamily="50" charset="-127"/>
            </a:endParaRP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0" y="2604982"/>
            <a:ext cx="3278567" cy="38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948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8A585B5E-66BD-40E8-9439-74BFB65B2E79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ea typeface="굴림" pitchFamily="50" charset="-127"/>
              </a:rPr>
              <a:t>Keyframe</a:t>
            </a:r>
            <a:r>
              <a:rPr lang="en-US" altLang="ko-KR" dirty="0">
                <a:ea typeface="굴림" pitchFamily="50" charset="-127"/>
              </a:rPr>
              <a:t> Animation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1" y="1631950"/>
            <a:ext cx="8083054" cy="1292662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Define Character Poses at Specific Time Steps Called “</a:t>
            </a:r>
            <a:r>
              <a:rPr lang="en-US" altLang="ko-KR" dirty="0" err="1">
                <a:ea typeface="굴림" pitchFamily="50" charset="-127"/>
              </a:rPr>
              <a:t>Keyframes</a:t>
            </a:r>
            <a:r>
              <a:rPr lang="en-US" altLang="ko-KR" dirty="0">
                <a:ea typeface="굴림" pitchFamily="50" charset="-127"/>
              </a:rPr>
              <a:t>”</a:t>
            </a:r>
          </a:p>
          <a:p>
            <a:endParaRPr lang="ko-KR" altLang="en-US" dirty="0">
              <a:ea typeface="굴림" pitchFamily="50" charset="-127"/>
            </a:endParaRP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66" y="3109172"/>
            <a:ext cx="5680869" cy="30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256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2D332F2C-1642-400C-8B00-77BFD7E853F7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ea typeface="굴림" pitchFamily="50" charset="-127"/>
              </a:rPr>
              <a:t>Keyframe</a:t>
            </a:r>
            <a:r>
              <a:rPr lang="en-US" altLang="ko-KR" dirty="0">
                <a:ea typeface="굴림" pitchFamily="50" charset="-127"/>
              </a:rPr>
              <a:t> Animation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647825"/>
            <a:ext cx="8387854" cy="1292662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Interpolate Variables Describing </a:t>
            </a:r>
            <a:r>
              <a:rPr lang="en-US" altLang="ko-KR" dirty="0" err="1">
                <a:ea typeface="굴림" pitchFamily="50" charset="-127"/>
              </a:rPr>
              <a:t>Keyframes</a:t>
            </a:r>
            <a:r>
              <a:rPr lang="en-US" altLang="ko-KR" dirty="0">
                <a:ea typeface="굴림" pitchFamily="50" charset="-127"/>
              </a:rPr>
              <a:t> to Determine Poses for Character in between</a:t>
            </a:r>
          </a:p>
          <a:p>
            <a:endParaRPr lang="ko-KR" altLang="en-US" dirty="0">
              <a:ea typeface="굴림" pitchFamily="50" charset="-127"/>
            </a:endParaRP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43" y="3191453"/>
            <a:ext cx="5703147" cy="29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434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30845" y="1631950"/>
            <a:ext cx="7631709" cy="430887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DESIGN OF ANIMATION SEQUENCES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GENERAL COMPUTER ANIMATION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RASTER ANIMATIONS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COMPUTER ANIMATION LANGUAGES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KEY FRAME SYSTEMS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MOTION SPECIFICATIONS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41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4DFA7A84-DFEE-469D-A502-7ED50770147C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ea typeface="굴림" pitchFamily="50" charset="-127"/>
              </a:rPr>
              <a:t>Inbetweening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5" y="1631950"/>
            <a:ext cx="7631709" cy="800219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ea typeface="굴림" pitchFamily="50" charset="-127"/>
              </a:rPr>
              <a:t>Linear Interpolation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90909"/>
                </a:solidFill>
                <a:ea typeface="굴림" pitchFamily="50" charset="-127"/>
              </a:rPr>
              <a:t>Usually not enough continuity</a:t>
            </a:r>
            <a:endParaRPr lang="en-US" altLang="ko-KR" sz="2400" dirty="0">
              <a:ea typeface="굴림" pitchFamily="50" charset="-127"/>
            </a:endParaRPr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06" y="3156441"/>
            <a:ext cx="6883876" cy="324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885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ECB17D6A-1FD7-4D2D-9289-23082E53133B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ea typeface="굴림" pitchFamily="50" charset="-127"/>
              </a:rPr>
              <a:t>Inbetweening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5" y="1631950"/>
            <a:ext cx="7631709" cy="707886"/>
          </a:xfrm>
        </p:spPr>
        <p:txBody>
          <a:bodyPr/>
          <a:lstStyle/>
          <a:p>
            <a:r>
              <a:rPr lang="en-US" altLang="ko-KR" b="1">
                <a:ea typeface="굴림" pitchFamily="50" charset="-127"/>
              </a:rPr>
              <a:t>Spline Interpolation</a:t>
            </a:r>
          </a:p>
          <a:p>
            <a:pPr lvl="1"/>
            <a:r>
              <a:rPr lang="en-US" altLang="ko-KR">
                <a:ea typeface="굴림" pitchFamily="50" charset="-127"/>
              </a:rPr>
              <a:t>Maybe good enough</a:t>
            </a:r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05" y="2590976"/>
            <a:ext cx="6568272" cy="448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5508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B3F332D5-0BC2-42EF-AA73-835FCDF2D5A6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ea typeface="굴림" pitchFamily="50" charset="-127"/>
              </a:rPr>
              <a:t>Inbetweening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5" y="1631950"/>
            <a:ext cx="7631709" cy="1600438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ea typeface="굴림" pitchFamily="50" charset="-127"/>
              </a:rPr>
              <a:t>Spline Interpolation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090909"/>
                </a:solidFill>
                <a:ea typeface="굴림" pitchFamily="50" charset="-127"/>
              </a:rPr>
              <a:t>Maybe good enough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chemeClr val="accent2"/>
                </a:solidFill>
                <a:ea typeface="굴림" pitchFamily="50" charset="-127"/>
              </a:rPr>
              <a:t>May not follow physical laws</a:t>
            </a:r>
          </a:p>
          <a:p>
            <a:endParaRPr lang="ko-KR" altLang="en-US" dirty="0">
              <a:ea typeface="굴림" pitchFamily="50" charset="-127"/>
            </a:endParaRP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23" y="3403282"/>
            <a:ext cx="6906154" cy="306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7539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FC3E897D-0C08-4AF0-BE60-601B3E8A3108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ea typeface="굴림" pitchFamily="50" charset="-127"/>
              </a:rPr>
              <a:t>Inbetweening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5" y="1631950"/>
            <a:ext cx="7631709" cy="1600438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000000"/>
                </a:solidFill>
                <a:ea typeface="굴림" pitchFamily="50" charset="-127"/>
              </a:rPr>
              <a:t>Spline Interpolation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90909"/>
                </a:solidFill>
                <a:ea typeface="굴림" pitchFamily="50" charset="-127"/>
              </a:rPr>
              <a:t>Maybe good enough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accent2"/>
                </a:solidFill>
                <a:ea typeface="굴림" pitchFamily="50" charset="-127"/>
              </a:rPr>
              <a:t>May not follow physical laws</a:t>
            </a:r>
            <a:r>
              <a:rPr lang="en-US" altLang="ko-KR" sz="2000" dirty="0">
                <a:solidFill>
                  <a:srgbClr val="090909"/>
                </a:solidFill>
                <a:ea typeface="굴림" pitchFamily="50" charset="-127"/>
              </a:rPr>
              <a:t> </a:t>
            </a:r>
            <a:endParaRPr lang="en-US" altLang="ko-KR" sz="2000" dirty="0">
              <a:solidFill>
                <a:srgbClr val="000000"/>
              </a:solidFill>
              <a:ea typeface="굴림" pitchFamily="50" charset="-127"/>
            </a:endParaRPr>
          </a:p>
          <a:p>
            <a:endParaRPr lang="ko-KR" altLang="en-US" sz="3200" dirty="0">
              <a:ea typeface="굴림" pitchFamily="50" charset="-127"/>
            </a:endParaRP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23" y="3445298"/>
            <a:ext cx="6906154" cy="306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64617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623782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C3B2E60F-60E0-4486-80C3-B8532F637E2F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ea typeface="굴림" pitchFamily="50" charset="-127"/>
              </a:rPr>
              <a:t>Inbetweening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845" y="1631950"/>
            <a:ext cx="7631709" cy="861774"/>
          </a:xfrm>
        </p:spPr>
        <p:txBody>
          <a:bodyPr/>
          <a:lstStyle/>
          <a:p>
            <a:r>
              <a:rPr lang="en-US" altLang="ko-KR" b="1">
                <a:solidFill>
                  <a:srgbClr val="090909"/>
                </a:solidFill>
                <a:ea typeface="굴림" pitchFamily="50" charset="-127"/>
              </a:rPr>
              <a:t>Inverse Kinematics or Dynamics</a:t>
            </a:r>
            <a:endParaRPr lang="en-US" altLang="ko-KR" b="1">
              <a:solidFill>
                <a:srgbClr val="000000"/>
              </a:solidFill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99" y="2983124"/>
            <a:ext cx="3657291" cy="326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193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762461" y="7226723"/>
            <a:ext cx="562093" cy="336127"/>
          </a:xfrm>
          <a:prstGeom prst="rect">
            <a:avLst/>
          </a:prstGeom>
        </p:spPr>
        <p:txBody>
          <a:bodyPr lIns="104315" tIns="52157" rIns="104315" bIns="52157"/>
          <a:lstStyle/>
          <a:p>
            <a:fld id="{F79F3D80-643F-4E86-92DE-6E44F5F76393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70" y="933450"/>
            <a:ext cx="6928463" cy="707886"/>
          </a:xfrm>
        </p:spPr>
        <p:txBody>
          <a:bodyPr/>
          <a:lstStyle/>
          <a:p>
            <a:pPr algn="ctr"/>
            <a:r>
              <a:rPr lang="en-US" altLang="ko-KR" sz="4600" dirty="0">
                <a:ea typeface="굴림" pitchFamily="50" charset="-127"/>
              </a:rPr>
              <a:t>Computer Animation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899" y="1596602"/>
            <a:ext cx="5334001" cy="5109091"/>
          </a:xfrm>
        </p:spPr>
        <p:txBody>
          <a:bodyPr/>
          <a:lstStyle/>
          <a:p>
            <a:endParaRPr lang="en-US" altLang="ko-KR" b="1" dirty="0" smtClean="0">
              <a:solidFill>
                <a:srgbClr val="000000"/>
              </a:solidFill>
              <a:ea typeface="굴림" pitchFamily="50" charset="-127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ea typeface="굴림" pitchFamily="50" charset="-127"/>
              </a:rPr>
              <a:t>What </a:t>
            </a:r>
            <a:r>
              <a:rPr lang="en-US" altLang="ko-KR" b="1" dirty="0">
                <a:solidFill>
                  <a:srgbClr val="000000"/>
                </a:solidFill>
                <a:ea typeface="굴림" pitchFamily="50" charset="-127"/>
              </a:rPr>
              <a:t>is Animation?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Make objects change over time according to scripted actions</a:t>
            </a:r>
          </a:p>
          <a:p>
            <a:pPr lvl="1"/>
            <a:endParaRPr lang="en-US" altLang="ko-KR" dirty="0">
              <a:solidFill>
                <a:srgbClr val="090909"/>
              </a:solidFill>
              <a:ea typeface="굴림" pitchFamily="50" charset="-127"/>
            </a:endParaRPr>
          </a:p>
          <a:p>
            <a:pPr lvl="1"/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ea typeface="굴림" pitchFamily="50" charset="-127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ea typeface="굴림" pitchFamily="50" charset="-127"/>
              </a:rPr>
              <a:t>What </a:t>
            </a:r>
            <a:r>
              <a:rPr lang="en-US" altLang="ko-KR" b="1" dirty="0">
                <a:solidFill>
                  <a:srgbClr val="000000"/>
                </a:solidFill>
                <a:ea typeface="굴림" pitchFamily="50" charset="-127"/>
              </a:rPr>
              <a:t>is Simulation?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Predict how objects change over time according to physical laws</a:t>
            </a:r>
          </a:p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87" y="1848697"/>
            <a:ext cx="3081470" cy="19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19" y="4537711"/>
            <a:ext cx="2429042" cy="21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56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33" y="1815434"/>
            <a:ext cx="8340296" cy="4798558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Computer animation</a:t>
            </a:r>
            <a:r>
              <a:rPr lang="en-US" dirty="0" smtClean="0"/>
              <a:t> </a:t>
            </a:r>
            <a:r>
              <a:rPr lang="en-US" dirty="0"/>
              <a:t>is the process used for generating </a:t>
            </a:r>
            <a:r>
              <a:rPr lang="en-US" dirty="0" smtClean="0"/>
              <a:t>animated images (moving images) using computer graphics.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 </a:t>
            </a:r>
            <a:r>
              <a:rPr lang="en-US" b="1" dirty="0" smtClean="0"/>
              <a:t>Animators</a:t>
            </a:r>
            <a:r>
              <a:rPr lang="en-US" dirty="0"/>
              <a:t> are artists who specialize in the creation of </a:t>
            </a:r>
            <a:r>
              <a:rPr lang="en-US" dirty="0" smtClean="0"/>
              <a:t>animation.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From Latin </a:t>
            </a:r>
            <a:r>
              <a:rPr lang="en-US" b="1" dirty="0" err="1"/>
              <a:t>animātiō</a:t>
            </a:r>
            <a:r>
              <a:rPr lang="en-US" dirty="0"/>
              <a:t>, "the act of bringing to life"; from </a:t>
            </a:r>
            <a:r>
              <a:rPr lang="en-US" i="1" dirty="0" err="1"/>
              <a:t>animō</a:t>
            </a:r>
            <a:r>
              <a:rPr lang="en-US" dirty="0"/>
              <a:t> ("to animate" or "give life to") and </a:t>
            </a:r>
            <a:r>
              <a:rPr lang="en-US" i="1" dirty="0"/>
              <a:t>-</a:t>
            </a:r>
            <a:r>
              <a:rPr lang="en-US" i="1" dirty="0" err="1"/>
              <a:t>ātiō</a:t>
            </a:r>
            <a:r>
              <a:rPr lang="en-US" dirty="0"/>
              <a:t> ("the act of</a:t>
            </a:r>
            <a:r>
              <a:rPr lang="en-US" dirty="0" smtClean="0"/>
              <a:t>").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622300" y="230212"/>
            <a:ext cx="9223058" cy="146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15" tIns="52157" rIns="104315" bIns="52157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6800" dirty="0" smtClean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</a:rPr>
              <a:t>Introduction</a:t>
            </a:r>
            <a:endParaRPr lang="en-US" sz="6800" dirty="0">
              <a:solidFill>
                <a:schemeClr val="bg2">
                  <a:lumMod val="5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5124" name="Picture 2" descr="Computers graphic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39" y="961113"/>
            <a:ext cx="1498190" cy="121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5481660"/>
            <a:ext cx="802005" cy="151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861" y="5527177"/>
            <a:ext cx="1670844" cy="146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2964356" y="6803064"/>
            <a:ext cx="1646573" cy="38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15" tIns="52157" rIns="104315" bIns="5215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2D ANIMATION</a:t>
            </a:r>
          </a:p>
        </p:txBody>
      </p:sp>
      <p:sp>
        <p:nvSpPr>
          <p:cNvPr id="5128" name="TextBox 7"/>
          <p:cNvSpPr txBox="1">
            <a:spLocks noChangeArrowheads="1"/>
          </p:cNvSpPr>
          <p:nvPr/>
        </p:nvSpPr>
        <p:spPr bwMode="auto">
          <a:xfrm>
            <a:off x="5605681" y="6803064"/>
            <a:ext cx="1646573" cy="38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15" tIns="52157" rIns="104315" bIns="5215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3D ANIMATION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6003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6147" name="AutoShape 8" descr="https://33.media.tumblr.com/50973210f3d538645976979084a6681d/tumblr_mp8p4jRH8f1s8rjdlo1_400.gif"/>
          <p:cNvSpPr>
            <a:spLocks noChangeAspect="1" noChangeArrowheads="1"/>
          </p:cNvSpPr>
          <p:nvPr/>
        </p:nvSpPr>
        <p:spPr bwMode="auto">
          <a:xfrm>
            <a:off x="136452" y="-159310"/>
            <a:ext cx="267335" cy="33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15" tIns="52157" rIns="104315" bIns="52157"/>
          <a:lstStyle/>
          <a:p>
            <a:pPr eaLnBrk="1" hangingPunct="1"/>
            <a:endParaRPr lang="en-US"/>
          </a:p>
        </p:txBody>
      </p:sp>
      <p:pic>
        <p:nvPicPr>
          <p:cNvPr id="614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04" y="2275860"/>
            <a:ext cx="1663882" cy="374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0" y="2562225"/>
            <a:ext cx="2916602" cy="3216703"/>
          </a:xfrm>
        </p:spPr>
      </p:pic>
      <p:pic>
        <p:nvPicPr>
          <p:cNvPr id="615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21" y="2275857"/>
            <a:ext cx="2506266" cy="35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/>
          <p:cNvSpPr txBox="1">
            <a:spLocks noChangeArrowheads="1"/>
          </p:cNvSpPr>
          <p:nvPr/>
        </p:nvSpPr>
        <p:spPr bwMode="auto">
          <a:xfrm>
            <a:off x="1718184" y="6018769"/>
            <a:ext cx="1411830" cy="38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15" tIns="52157" rIns="104315" bIns="5215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Video games</a:t>
            </a:r>
          </a:p>
        </p:txBody>
      </p:sp>
      <p:sp>
        <p:nvSpPr>
          <p:cNvPr id="6152" name="TextBox 10"/>
          <p:cNvSpPr txBox="1">
            <a:spLocks noChangeArrowheads="1"/>
          </p:cNvSpPr>
          <p:nvPr/>
        </p:nvSpPr>
        <p:spPr bwMode="auto">
          <a:xfrm>
            <a:off x="5594543" y="6018769"/>
            <a:ext cx="937469" cy="38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15" tIns="52157" rIns="104315" bIns="5215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cartoon</a:t>
            </a:r>
          </a:p>
        </p:txBody>
      </p:sp>
      <p:sp>
        <p:nvSpPr>
          <p:cNvPr id="6153" name="TextBox 11"/>
          <p:cNvSpPr txBox="1">
            <a:spLocks noChangeArrowheads="1"/>
          </p:cNvSpPr>
          <p:nvPr/>
        </p:nvSpPr>
        <p:spPr bwMode="auto">
          <a:xfrm>
            <a:off x="8259539" y="6018769"/>
            <a:ext cx="1618104" cy="38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15" tIns="52157" rIns="104315" bIns="5215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Mobile phones</a:t>
            </a:r>
          </a:p>
        </p:txBody>
      </p:sp>
    </p:spTree>
    <p:extLst>
      <p:ext uri="{BB962C8B-B14F-4D97-AF65-F5344CB8AC3E}">
        <p14:creationId xmlns="" xmlns:p14="http://schemas.microsoft.com/office/powerpoint/2010/main" val="22690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74700" y="733425"/>
            <a:ext cx="9223058" cy="553998"/>
          </a:xfrm>
        </p:spPr>
        <p:txBody>
          <a:bodyPr/>
          <a:lstStyle/>
          <a:p>
            <a:pPr algn="ctr"/>
            <a:r>
              <a:rPr lang="en-US" sz="3600" dirty="0" smtClean="0"/>
              <a:t>Design Of Animation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2028825"/>
            <a:ext cx="9223058" cy="4798558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Steps for designing animation sequences.</a:t>
            </a:r>
          </a:p>
          <a:p>
            <a:pPr marL="586770" indent="-586770">
              <a:buFont typeface="+mj-lt"/>
              <a:buAutoNum type="arabicPeriod"/>
              <a:defRPr/>
            </a:pPr>
            <a:r>
              <a:rPr lang="en-US" dirty="0" smtClean="0"/>
              <a:t>Storyboard Layout</a:t>
            </a:r>
          </a:p>
          <a:p>
            <a:pPr marL="586770" indent="-586770">
              <a:buFont typeface="+mj-lt"/>
              <a:buAutoNum type="arabicPeriod"/>
              <a:defRPr/>
            </a:pPr>
            <a:r>
              <a:rPr lang="en-US" dirty="0" smtClean="0"/>
              <a:t>Object definitions</a:t>
            </a:r>
          </a:p>
          <a:p>
            <a:pPr marL="586770" indent="-586770">
              <a:buFont typeface="+mj-lt"/>
              <a:buAutoNum type="arabicPeriod"/>
              <a:defRPr/>
            </a:pPr>
            <a:r>
              <a:rPr lang="en-US" dirty="0" smtClean="0"/>
              <a:t>Key frame specifications</a:t>
            </a:r>
          </a:p>
          <a:p>
            <a:pPr marL="586770" indent="-586770">
              <a:buFont typeface="+mj-lt"/>
              <a:buAutoNum type="arabicPeriod"/>
              <a:defRPr/>
            </a:pPr>
            <a:r>
              <a:rPr lang="en-US" dirty="0" smtClean="0"/>
              <a:t>Generation of in-between frames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3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2569"/>
            <a:ext cx="8143971" cy="431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Storyboard Layout</a:t>
            </a:r>
          </a:p>
        </p:txBody>
      </p:sp>
      <p:sp>
        <p:nvSpPr>
          <p:cNvPr id="8196" name="Content Placeholder 7"/>
          <p:cNvSpPr>
            <a:spLocks noGrp="1"/>
          </p:cNvSpPr>
          <p:nvPr>
            <p:ph idx="1"/>
          </p:nvPr>
        </p:nvSpPr>
        <p:spPr>
          <a:xfrm>
            <a:off x="735171" y="1680635"/>
            <a:ext cx="9223058" cy="430887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0343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Object Definitions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>
          <a:xfrm>
            <a:off x="1530845" y="1631950"/>
            <a:ext cx="7631709" cy="430887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2" y="1699891"/>
            <a:ext cx="9087997" cy="511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101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5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467</Words>
  <Application>Microsoft Office PowerPoint</Application>
  <PresentationFormat>Custom</PresentationFormat>
  <Paragraphs>153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Computer Graphics</vt:lpstr>
      <vt:lpstr>LET US ENTER INTO THE MAGICAL WORLD OF ANIMATION</vt:lpstr>
      <vt:lpstr>Contents</vt:lpstr>
      <vt:lpstr>Computer Animation</vt:lpstr>
      <vt:lpstr>Slide 5</vt:lpstr>
      <vt:lpstr>APPLICATIONS</vt:lpstr>
      <vt:lpstr>Design Of Animation Sequences</vt:lpstr>
      <vt:lpstr>Storyboard Layout</vt:lpstr>
      <vt:lpstr>Object Definitions</vt:lpstr>
      <vt:lpstr>Key frame Specifications</vt:lpstr>
      <vt:lpstr>In-between frames</vt:lpstr>
      <vt:lpstr>GENERAL COMPUTER ANIMATION FUNCTIONS  </vt:lpstr>
      <vt:lpstr>Raster Animations</vt:lpstr>
      <vt:lpstr>Computer Animation Languages</vt:lpstr>
      <vt:lpstr>SPECIALIZED ANIMATION LANGUAGES</vt:lpstr>
      <vt:lpstr>Key frame Systems/Morphing</vt:lpstr>
      <vt:lpstr>Slide 17</vt:lpstr>
      <vt:lpstr>        Motion Specifications</vt:lpstr>
      <vt:lpstr>Direct Motion Specification</vt:lpstr>
      <vt:lpstr>Goal Directed System</vt:lpstr>
      <vt:lpstr>Kinematics and Dynamics</vt:lpstr>
      <vt:lpstr>Principle of Traditional Animation</vt:lpstr>
      <vt:lpstr>Squash and Stretch</vt:lpstr>
      <vt:lpstr>Slow In and Out</vt:lpstr>
      <vt:lpstr>Anticipation</vt:lpstr>
      <vt:lpstr>Computer Animation</vt:lpstr>
      <vt:lpstr>Outline</vt:lpstr>
      <vt:lpstr>Keyframe Animation</vt:lpstr>
      <vt:lpstr>Keyframe Animation</vt:lpstr>
      <vt:lpstr>Inbetweening</vt:lpstr>
      <vt:lpstr>Inbetweening</vt:lpstr>
      <vt:lpstr>Inbetweening</vt:lpstr>
      <vt:lpstr>Inbetweening</vt:lpstr>
      <vt:lpstr>Inbetweening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Saleha</dc:creator>
  <cp:lastModifiedBy>AmolS</cp:lastModifiedBy>
  <cp:revision>8</cp:revision>
  <dcterms:created xsi:type="dcterms:W3CDTF">2015-12-15T08:52:19Z</dcterms:created>
  <dcterms:modified xsi:type="dcterms:W3CDTF">2017-03-01T04:26:17Z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2015-12-15T00:00:00Z</vt:filetime>
  </property>
</Properties>
</file>