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4" r:id="rId1"/>
  </p:sldMasterIdLst>
  <p:sldIdLst>
    <p:sldId id="256" r:id="rId2"/>
    <p:sldId id="257" r:id="rId3"/>
    <p:sldId id="258" r:id="rId4"/>
    <p:sldId id="259" r:id="rId5"/>
    <p:sldId id="260" r:id="rId6"/>
    <p:sldId id="261" r:id="rId7"/>
    <p:sldId id="263" r:id="rId8"/>
    <p:sldId id="265" r:id="rId9"/>
    <p:sldId id="264" r:id="rId10"/>
    <p:sldId id="266" r:id="rId11"/>
    <p:sldId id="267" r:id="rId12"/>
    <p:sldId id="268" r:id="rId13"/>
    <p:sldId id="272" r:id="rId14"/>
    <p:sldId id="273"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03"/>
    <p:restoredTop sz="95884"/>
  </p:normalViewPr>
  <p:slideViewPr>
    <p:cSldViewPr snapToGrid="0">
      <p:cViewPr>
        <p:scale>
          <a:sx n="142" d="100"/>
          <a:sy n="142" d="100"/>
        </p:scale>
        <p:origin x="132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12/13/23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5517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12/13/23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40345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118242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982423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014524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12/13/23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788914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12/13/23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853975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12/13/23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56968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12/13/23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5749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12/13/23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0064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12/13/23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87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12/13/23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543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BE451C3-0FF4-47C4-B829-773ADF60F88C}" type="datetimeFigureOut">
              <a:rPr lang="en-US" smtClean="0"/>
              <a:t>12/13/23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976336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t>12/13/23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1166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t>12/13/23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6398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76E86A4C-8E40-4F87-A4F0-01A0687C5742}" type="datetimeFigureOut">
              <a:rPr lang="en-US" smtClean="0"/>
              <a:t>12/13/23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568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12/13/23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40910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E451C3-0FF4-47C4-B829-773ADF60F88C}" type="datetimeFigureOut">
              <a:rPr lang="en-US" smtClean="0"/>
              <a:t>12/13/23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4933861"/>
      </p:ext>
    </p:extLst>
  </p:cSld>
  <p:clrMap bg1="dk1" tx1="lt1" bg2="dk2" tx2="lt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 id="214748390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58040-3455-67EC-C0BB-9018772950EB}"/>
              </a:ext>
            </a:extLst>
          </p:cNvPr>
          <p:cNvSpPr>
            <a:spLocks noGrp="1"/>
          </p:cNvSpPr>
          <p:nvPr>
            <p:ph type="ctrTitle"/>
          </p:nvPr>
        </p:nvSpPr>
        <p:spPr>
          <a:xfrm>
            <a:off x="4654295" y="1266958"/>
            <a:ext cx="6808362" cy="4528457"/>
          </a:xfrm>
        </p:spPr>
        <p:txBody>
          <a:bodyPr anchor="ctr">
            <a:normAutofit/>
          </a:bodyPr>
          <a:lstStyle/>
          <a:p>
            <a:pPr>
              <a:lnSpc>
                <a:spcPct val="90000"/>
              </a:lnSpc>
            </a:pPr>
            <a:r>
              <a:rPr lang="en-IN" sz="6100" b="1" dirty="0">
                <a:solidFill>
                  <a:srgbClr val="92D050"/>
                </a:solidFill>
              </a:rPr>
              <a:t>Design and Development of data storage solutions for analysis</a:t>
            </a:r>
            <a:endParaRPr lang="en-US" sz="6100" b="1" dirty="0">
              <a:solidFill>
                <a:srgbClr val="92D050"/>
              </a:solidFill>
            </a:endParaRPr>
          </a:p>
        </p:txBody>
      </p:sp>
      <p:sp>
        <p:nvSpPr>
          <p:cNvPr id="3" name="Subtitle 2">
            <a:extLst>
              <a:ext uri="{FF2B5EF4-FFF2-40B4-BE49-F238E27FC236}">
                <a16:creationId xmlns:a16="http://schemas.microsoft.com/office/drawing/2014/main" id="{835ECA92-8448-E009-7EEB-E239FDE8AA49}"/>
              </a:ext>
            </a:extLst>
          </p:cNvPr>
          <p:cNvSpPr>
            <a:spLocks noGrp="1"/>
          </p:cNvSpPr>
          <p:nvPr>
            <p:ph type="subTitle" idx="1"/>
          </p:nvPr>
        </p:nvSpPr>
        <p:spPr>
          <a:xfrm>
            <a:off x="1154955" y="1266958"/>
            <a:ext cx="2904124" cy="4528457"/>
          </a:xfrm>
        </p:spPr>
        <p:txBody>
          <a:bodyPr anchor="ctr">
            <a:normAutofit/>
          </a:bodyPr>
          <a:lstStyle/>
          <a:p>
            <a:pPr algn="r"/>
            <a:r>
              <a:rPr lang="en-IN" dirty="0">
                <a:solidFill>
                  <a:schemeClr val="tx2"/>
                </a:solidFill>
              </a:rPr>
              <a:t>Dublin business school/masters/</a:t>
            </a:r>
          </a:p>
          <a:p>
            <a:pPr algn="r"/>
            <a:r>
              <a:rPr lang="en-IN" dirty="0">
                <a:solidFill>
                  <a:schemeClr val="tx2"/>
                </a:solidFill>
              </a:rPr>
              <a:t>Data Storage Solutions for Data Analytics</a:t>
            </a:r>
            <a:endParaRPr lang="en-US" dirty="0">
              <a:solidFill>
                <a:schemeClr val="tx2"/>
              </a:solidFill>
            </a:endParaRPr>
          </a:p>
        </p:txBody>
      </p:sp>
    </p:spTree>
    <p:extLst>
      <p:ext uri="{BB962C8B-B14F-4D97-AF65-F5344CB8AC3E}">
        <p14:creationId xmlns:p14="http://schemas.microsoft.com/office/powerpoint/2010/main" val="3167340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B3EB9-CAF6-32B0-B3A1-A3D52BEC15D3}"/>
              </a:ext>
            </a:extLst>
          </p:cNvPr>
          <p:cNvSpPr>
            <a:spLocks noGrp="1"/>
          </p:cNvSpPr>
          <p:nvPr>
            <p:ph type="title"/>
          </p:nvPr>
        </p:nvSpPr>
        <p:spPr>
          <a:xfrm>
            <a:off x="648930" y="629266"/>
            <a:ext cx="5616217" cy="1622321"/>
          </a:xfrm>
        </p:spPr>
        <p:txBody>
          <a:bodyPr>
            <a:normAutofit/>
          </a:bodyPr>
          <a:lstStyle/>
          <a:p>
            <a:r>
              <a:rPr lang="en-US" sz="2800" b="1"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t>Monthly Sales Comparison Report</a:t>
            </a:r>
            <a:r>
              <a:rPr lang="en-IN" sz="2800" dirty="0">
                <a:solidFill>
                  <a:srgbClr val="92D050"/>
                </a:solidFill>
                <a:effectLst/>
                <a:latin typeface="Times New Roman" panose="02020603050405020304" pitchFamily="18" charset="0"/>
                <a:cs typeface="Times New Roman" panose="02020603050405020304" pitchFamily="18" charset="0"/>
              </a:rPr>
              <a:t> </a:t>
            </a:r>
            <a:endParaRPr lang="en-US" sz="2800" dirty="0">
              <a:solidFill>
                <a:srgbClr val="92D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ECB5C5-D61A-BB67-5675-9764A31B5B95}"/>
              </a:ext>
            </a:extLst>
          </p:cNvPr>
          <p:cNvSpPr>
            <a:spLocks noGrp="1"/>
          </p:cNvSpPr>
          <p:nvPr>
            <p:ph idx="1"/>
          </p:nvPr>
        </p:nvSpPr>
        <p:spPr>
          <a:xfrm>
            <a:off x="648931" y="2438400"/>
            <a:ext cx="5616216" cy="3785419"/>
          </a:xfrm>
        </p:spPr>
        <p:txBody>
          <a:bodyPr>
            <a:normAutofit/>
          </a:bodyPr>
          <a:lstStyle/>
          <a:p>
            <a:pPr>
              <a:lnSpc>
                <a:spcPct val="90000"/>
              </a:lnSpc>
            </a:pPr>
            <a:r>
              <a:rPr lang="en-US" dirty="0">
                <a:effectLst/>
                <a:latin typeface="Arial" panose="020B0604020202020204" pitchFamily="34" charset="0"/>
                <a:ea typeface="Times New Roman" panose="02020603050405020304" pitchFamily="18" charset="0"/>
              </a:rPr>
              <a:t>This report offers a comparative analysis of sales performance over different months. It aids in understanding seasonality, identifying peak sales periods, and evaluating the effectiveness of marketing campaigns or promotions over time</a:t>
            </a:r>
            <a:r>
              <a:rPr lang="en-IN" dirty="0">
                <a:effectLst/>
              </a:rPr>
              <a:t> </a:t>
            </a:r>
            <a:r>
              <a:rPr lang="en-US" dirty="0">
                <a:effectLst/>
                <a:latin typeface="Arial" panose="020B0604020202020204" pitchFamily="34" charset="0"/>
                <a:ea typeface="Times New Roman" panose="02020603050405020304" pitchFamily="18" charset="0"/>
              </a:rPr>
              <a:t>.</a:t>
            </a:r>
          </a:p>
          <a:p>
            <a:pPr marL="0" indent="0">
              <a:lnSpc>
                <a:spcPct val="90000"/>
              </a:lnSpc>
              <a:buNone/>
            </a:pPr>
            <a:r>
              <a:rPr lang="en-US" dirty="0">
                <a:effectLst/>
                <a:latin typeface="Arial" panose="020B0604020202020204" pitchFamily="34" charset="0"/>
                <a:ea typeface="Times New Roman" panose="02020603050405020304" pitchFamily="18" charset="0"/>
              </a:rPr>
              <a:t> </a:t>
            </a:r>
          </a:p>
          <a:p>
            <a:pPr>
              <a:lnSpc>
                <a:spcPct val="90000"/>
              </a:lnSpc>
            </a:pPr>
            <a:r>
              <a:rPr lang="en-US" dirty="0">
                <a:effectLst/>
                <a:latin typeface="Arial" panose="020B0604020202020204" pitchFamily="34" charset="0"/>
                <a:ea typeface="Times New Roman" panose="02020603050405020304" pitchFamily="18" charset="0"/>
                <a:cs typeface="Times New Roman" panose="02020603050405020304" pitchFamily="18" charset="0"/>
              </a:rPr>
              <a:t>By comparing monthly sales data, stakeholders can make informed decisions regarding inventory planning, marketing strategies, and overall business performance.</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0" name="Freeform 31">
            <a:extLst>
              <a:ext uri="{FF2B5EF4-FFF2-40B4-BE49-F238E27FC236}">
                <a16:creationId xmlns:a16="http://schemas.microsoft.com/office/drawing/2014/main" id="{1F7E4252-2F8C-4EA5-8B25-80F4D86EE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2" name="Rectangle 21">
            <a:extLst>
              <a:ext uri="{FF2B5EF4-FFF2-40B4-BE49-F238E27FC236}">
                <a16:creationId xmlns:a16="http://schemas.microsoft.com/office/drawing/2014/main" id="{1AE682A4-5C0C-437A-88CB-93903D449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139" y="0"/>
            <a:ext cx="463828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5">
            <a:extLst>
              <a:ext uri="{FF2B5EF4-FFF2-40B4-BE49-F238E27FC236}">
                <a16:creationId xmlns:a16="http://schemas.microsoft.com/office/drawing/2014/main" id="{BCB0AB8E-3445-441A-B43E-CED27841E7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06400"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5" name="Picture 4" descr="A screenshot of a screenshot of a data&#10;&#10;Description automatically generated">
            <a:extLst>
              <a:ext uri="{FF2B5EF4-FFF2-40B4-BE49-F238E27FC236}">
                <a16:creationId xmlns:a16="http://schemas.microsoft.com/office/drawing/2014/main" id="{1BE3583D-49B1-B19B-9E0D-911070CAE359}"/>
              </a:ext>
            </a:extLst>
          </p:cNvPr>
          <p:cNvPicPr>
            <a:picLocks noChangeAspect="1"/>
          </p:cNvPicPr>
          <p:nvPr/>
        </p:nvPicPr>
        <p:blipFill>
          <a:blip r:embed="rId3"/>
          <a:stretch>
            <a:fillRect/>
          </a:stretch>
        </p:blipFill>
        <p:spPr>
          <a:xfrm>
            <a:off x="8220957" y="634324"/>
            <a:ext cx="2127694" cy="5562601"/>
          </a:xfrm>
          <a:prstGeom prst="rect">
            <a:avLst/>
          </a:prstGeom>
          <a:effectLst/>
        </p:spPr>
      </p:pic>
      <p:sp>
        <p:nvSpPr>
          <p:cNvPr id="26" name="Rectangle 25">
            <a:extLst>
              <a:ext uri="{FF2B5EF4-FFF2-40B4-BE49-F238E27FC236}">
                <a16:creationId xmlns:a16="http://schemas.microsoft.com/office/drawing/2014/main" id="{60202AA6-BAFE-417F-904D-4F7027D36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09024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EA47C-EE02-D768-827B-4CAEEC67A431}"/>
              </a:ext>
            </a:extLst>
          </p:cNvPr>
          <p:cNvSpPr>
            <a:spLocks noGrp="1"/>
          </p:cNvSpPr>
          <p:nvPr>
            <p:ph type="title"/>
          </p:nvPr>
        </p:nvSpPr>
        <p:spPr>
          <a:xfrm>
            <a:off x="648929" y="331839"/>
            <a:ext cx="3505495" cy="1622321"/>
          </a:xfrm>
        </p:spPr>
        <p:txBody>
          <a:bodyPr>
            <a:normAutofit/>
          </a:bodyPr>
          <a:lstStyle/>
          <a:p>
            <a:r>
              <a:rPr lang="en-US"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t>Graph Databases</a:t>
            </a:r>
            <a:r>
              <a:rPr lang="en-IN" dirty="0">
                <a:solidFill>
                  <a:srgbClr val="92D050"/>
                </a:solidFill>
                <a:effectLst/>
                <a:latin typeface="Times New Roman" panose="02020603050405020304" pitchFamily="18" charset="0"/>
                <a:cs typeface="Times New Roman" panose="02020603050405020304" pitchFamily="18" charset="0"/>
              </a:rPr>
              <a:t> </a:t>
            </a:r>
            <a:endParaRPr lang="en-US" dirty="0">
              <a:solidFill>
                <a:srgbClr val="92D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D8E746-46E2-33EB-DA6C-4AF20CDC9EAD}"/>
              </a:ext>
            </a:extLst>
          </p:cNvPr>
          <p:cNvSpPr>
            <a:spLocks noGrp="1"/>
          </p:cNvSpPr>
          <p:nvPr>
            <p:ph idx="1"/>
          </p:nvPr>
        </p:nvSpPr>
        <p:spPr>
          <a:xfrm>
            <a:off x="484214" y="2510118"/>
            <a:ext cx="4007103" cy="3785419"/>
          </a:xfrm>
        </p:spPr>
        <p:txBody>
          <a:bodyPr>
            <a:normAutofit/>
          </a:bodyPr>
          <a:lstStyle/>
          <a:p>
            <a:r>
              <a:rPr lang="en-US" sz="1600" dirty="0">
                <a:effectLst/>
                <a:latin typeface="Arial" panose="020B0604020202020204" pitchFamily="34" charset="0"/>
                <a:ea typeface="Times New Roman" panose="02020603050405020304" pitchFamily="18" charset="0"/>
              </a:rPr>
              <a:t>To implement graph databases on using CQL on Neo 4j, we used a dataset from </a:t>
            </a:r>
            <a:r>
              <a:rPr lang="en-US" sz="1600" dirty="0">
                <a:effectLst/>
                <a:latin typeface="Times New Roman" panose="02020603050405020304" pitchFamily="18" charset="0"/>
                <a:ea typeface="Times New Roman" panose="02020603050405020304" pitchFamily="18" charset="0"/>
              </a:rPr>
              <a:t>(</a:t>
            </a:r>
            <a:r>
              <a:rPr lang="en-US" sz="1600" i="1" dirty="0">
                <a:effectLst/>
                <a:latin typeface="Times New Roman" panose="02020603050405020304" pitchFamily="18" charset="0"/>
                <a:ea typeface="Times New Roman" panose="02020603050405020304" pitchFamily="18" charset="0"/>
              </a:rPr>
              <a:t>SQL Sample Database</a:t>
            </a:r>
            <a:r>
              <a:rPr lang="en-US" sz="1600" dirty="0">
                <a:effectLst/>
                <a:latin typeface="Times New Roman" panose="02020603050405020304" pitchFamily="18" charset="0"/>
                <a:ea typeface="Times New Roman" panose="02020603050405020304" pitchFamily="18" charset="0"/>
              </a:rPr>
              <a:t>, no date)</a:t>
            </a:r>
            <a:r>
              <a:rPr lang="en-US" sz="1600" dirty="0">
                <a:effectLst/>
                <a:latin typeface="Arial" panose="020B0604020202020204" pitchFamily="34" charset="0"/>
                <a:ea typeface="Times New Roman" panose="02020603050405020304" pitchFamily="18" charset="0"/>
              </a:rPr>
              <a:t> which is a HR database of a company with several tables. </a:t>
            </a:r>
          </a:p>
          <a:p>
            <a:endParaRPr lang="en-US" sz="1600" dirty="0">
              <a:effectLst/>
              <a:latin typeface="Arial" panose="020B0604020202020204" pitchFamily="34" charset="0"/>
              <a:ea typeface="Times New Roman" panose="02020603050405020304" pitchFamily="18" charset="0"/>
            </a:endParaRPr>
          </a:p>
          <a:p>
            <a:r>
              <a:rPr lang="en-US" sz="1600" dirty="0">
                <a:effectLst/>
                <a:latin typeface="Arial" panose="020B0604020202020204" pitchFamily="34" charset="0"/>
                <a:ea typeface="Times New Roman" panose="02020603050405020304" pitchFamily="18" charset="0"/>
              </a:rPr>
              <a:t>The CQL queries can be found in the appendix of this report. This section talks about the queries written and the importance to the business. Queries were written in both CQL and SQL</a:t>
            </a:r>
            <a:r>
              <a:rPr lang="en-IN" sz="1800" dirty="0">
                <a:effectLst/>
              </a:rPr>
              <a:t> </a:t>
            </a:r>
            <a:endParaRPr lang="en-US" sz="1800" dirty="0"/>
          </a:p>
        </p:txBody>
      </p:sp>
      <p:sp>
        <p:nvSpPr>
          <p:cNvPr id="9" name="Rectangle 8">
            <a:extLst>
              <a:ext uri="{FF2B5EF4-FFF2-40B4-BE49-F238E27FC236}">
                <a16:creationId xmlns:a16="http://schemas.microsoft.com/office/drawing/2014/main" id="{E76BDDC1-3B8A-4ED1-9384-28046DA7DF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A4C54E1D-046B-434B-8B3E-C179D9913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chemeClr val="tx1"/>
          </a:solidFill>
          <a:ln w="12700">
            <a:solidFill>
              <a:schemeClr val="tx2">
                <a:lumMod val="75000"/>
              </a:schemeClr>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company&#10;&#10;Description automatically generated">
            <a:extLst>
              <a:ext uri="{FF2B5EF4-FFF2-40B4-BE49-F238E27FC236}">
                <a16:creationId xmlns:a16="http://schemas.microsoft.com/office/drawing/2014/main" id="{77A4AFA0-5C10-59B3-9FD8-70D8D121FD36}"/>
              </a:ext>
            </a:extLst>
          </p:cNvPr>
          <p:cNvPicPr>
            <a:picLocks noChangeAspect="1"/>
          </p:cNvPicPr>
          <p:nvPr/>
        </p:nvPicPr>
        <p:blipFill>
          <a:blip r:embed="rId3"/>
          <a:stretch>
            <a:fillRect/>
          </a:stretch>
        </p:blipFill>
        <p:spPr>
          <a:xfrm>
            <a:off x="5608319" y="1036271"/>
            <a:ext cx="5614835" cy="4632238"/>
          </a:xfrm>
          <a:prstGeom prst="rect">
            <a:avLst/>
          </a:prstGeom>
          <a:effectLst/>
        </p:spPr>
      </p:pic>
      <p:sp>
        <p:nvSpPr>
          <p:cNvPr id="13" name="Rectangle 12">
            <a:extLst>
              <a:ext uri="{FF2B5EF4-FFF2-40B4-BE49-F238E27FC236}">
                <a16:creationId xmlns:a16="http://schemas.microsoft.com/office/drawing/2014/main" id="{CD62FCDA-81D0-4D28-B17F-CC6E32068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TextBox 4">
            <a:extLst>
              <a:ext uri="{FF2B5EF4-FFF2-40B4-BE49-F238E27FC236}">
                <a16:creationId xmlns:a16="http://schemas.microsoft.com/office/drawing/2014/main" id="{36B1079D-D042-5E41-C27D-BEE7DB089B90}"/>
              </a:ext>
            </a:extLst>
          </p:cNvPr>
          <p:cNvSpPr txBox="1"/>
          <p:nvPr/>
        </p:nvSpPr>
        <p:spPr>
          <a:xfrm>
            <a:off x="7471223" y="5560866"/>
            <a:ext cx="2454519" cy="385298"/>
          </a:xfrm>
          <a:prstGeom prst="rect">
            <a:avLst/>
          </a:prstGeom>
          <a:noFill/>
        </p:spPr>
        <p:txBody>
          <a:bodyPr wrap="none" rtlCol="0">
            <a:spAutoFit/>
          </a:bodyPr>
          <a:lstStyle/>
          <a:p>
            <a:pPr algn="ctr">
              <a:lnSpc>
                <a:spcPct val="115000"/>
              </a:lnSpc>
              <a:spcBef>
                <a:spcPts val="1000"/>
              </a:spcBef>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Graph Database Schema</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7267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18CBDF00-3288-09BA-996D-8EE7C436F38E}"/>
              </a:ext>
            </a:extLst>
          </p:cNvPr>
          <p:cNvSpPr>
            <a:spLocks noGrp="1"/>
          </p:cNvSpPr>
          <p:nvPr>
            <p:ph idx="1"/>
          </p:nvPr>
        </p:nvSpPr>
        <p:spPr>
          <a:xfrm>
            <a:off x="435515" y="1427847"/>
            <a:ext cx="3742037" cy="4598895"/>
          </a:xfrm>
        </p:spPr>
        <p:txBody>
          <a:bodyPr>
            <a:normAutofit fontScale="85000" lnSpcReduction="20000"/>
          </a:bodyPr>
          <a:lstStyle/>
          <a:p>
            <a:r>
              <a:rPr lang="en-US" sz="1400" dirty="0">
                <a:effectLst/>
                <a:latin typeface="Arial" panose="020B0604020202020204" pitchFamily="34" charset="0"/>
                <a:ea typeface="Times New Roman" panose="02020603050405020304" pitchFamily="18" charset="0"/>
                <a:cs typeface="Arial" panose="020B0604020202020204" pitchFamily="34" charset="0"/>
              </a:rPr>
              <a:t>List of employees and their department information</a:t>
            </a:r>
            <a:r>
              <a:rPr lang="en-IN" sz="1600" dirty="0">
                <a:effectLst/>
                <a:latin typeface="Arial" panose="020B0604020202020204" pitchFamily="34" charset="0"/>
                <a:cs typeface="Arial" panose="020B0604020202020204" pitchFamily="34" charset="0"/>
              </a:rPr>
              <a:t> </a:t>
            </a:r>
          </a:p>
          <a:p>
            <a:endParaRPr lang="en-IN" sz="1600" dirty="0">
              <a:effectLst/>
              <a:latin typeface="Arial" panose="020B0604020202020204" pitchFamily="34" charset="0"/>
              <a:cs typeface="Arial" panose="020B0604020202020204" pitchFamily="34" charset="0"/>
            </a:endParaRPr>
          </a:p>
          <a:p>
            <a:r>
              <a:rPr lang="en-US" sz="1400" dirty="0">
                <a:effectLst/>
                <a:latin typeface="Arial" panose="020B0604020202020204" pitchFamily="34" charset="0"/>
                <a:ea typeface="Times New Roman" panose="02020603050405020304" pitchFamily="18" charset="0"/>
                <a:cs typeface="Arial" panose="020B0604020202020204" pitchFamily="34" charset="0"/>
              </a:rPr>
              <a:t>Average salary for each job title</a:t>
            </a:r>
            <a:r>
              <a:rPr lang="en-IN" sz="1600" dirty="0">
                <a:effectLst/>
                <a:latin typeface="Arial" panose="020B0604020202020204" pitchFamily="34" charset="0"/>
                <a:cs typeface="Arial" panose="020B0604020202020204" pitchFamily="34" charset="0"/>
              </a:rPr>
              <a:t> </a:t>
            </a:r>
          </a:p>
          <a:p>
            <a:endParaRPr lang="en-IN" sz="1600" dirty="0">
              <a:latin typeface="Arial" panose="020B0604020202020204" pitchFamily="34" charset="0"/>
              <a:cs typeface="Arial" panose="020B0604020202020204" pitchFamily="34" charset="0"/>
            </a:endParaRPr>
          </a:p>
          <a:p>
            <a:r>
              <a:rPr lang="en-US" sz="1400" dirty="0">
                <a:effectLst/>
                <a:latin typeface="Arial" panose="020B0604020202020204" pitchFamily="34" charset="0"/>
                <a:ea typeface="Times New Roman" panose="02020603050405020304" pitchFamily="18" charset="0"/>
                <a:cs typeface="Arial" panose="020B0604020202020204" pitchFamily="34" charset="0"/>
              </a:rPr>
              <a:t>List of departments with their numbers and the average salary</a:t>
            </a:r>
            <a:r>
              <a:rPr lang="en-IN" sz="1600" dirty="0">
                <a:effectLst/>
                <a:latin typeface="Arial" panose="020B0604020202020204" pitchFamily="34" charset="0"/>
                <a:cs typeface="Arial" panose="020B0604020202020204" pitchFamily="34" charset="0"/>
              </a:rPr>
              <a:t> </a:t>
            </a:r>
          </a:p>
          <a:p>
            <a:endParaRPr lang="en-IN" sz="1600" dirty="0">
              <a:effectLst/>
              <a:latin typeface="Arial" panose="020B0604020202020204" pitchFamily="34" charset="0"/>
              <a:cs typeface="Arial" panose="020B0604020202020204" pitchFamily="34" charset="0"/>
            </a:endParaRPr>
          </a:p>
          <a:p>
            <a:r>
              <a:rPr lang="en-US" sz="1400" dirty="0">
                <a:effectLst/>
                <a:latin typeface="Arial" panose="020B0604020202020204" pitchFamily="34" charset="0"/>
                <a:ea typeface="Times New Roman" panose="02020603050405020304" pitchFamily="18" charset="0"/>
                <a:cs typeface="Arial" panose="020B0604020202020204" pitchFamily="34" charset="0"/>
              </a:rPr>
              <a:t>List of employees with dependents and the number of dependents</a:t>
            </a:r>
            <a:r>
              <a:rPr lang="en-IN" sz="1600" dirty="0">
                <a:effectLst/>
                <a:latin typeface="Arial" panose="020B0604020202020204" pitchFamily="34" charset="0"/>
                <a:cs typeface="Arial" panose="020B0604020202020204" pitchFamily="34" charset="0"/>
              </a:rPr>
              <a:t> </a:t>
            </a:r>
          </a:p>
          <a:p>
            <a:endParaRPr lang="en-IN" sz="1600" dirty="0">
              <a:effectLst/>
              <a:latin typeface="Arial" panose="020B0604020202020204" pitchFamily="34" charset="0"/>
              <a:cs typeface="Arial" panose="020B0604020202020204" pitchFamily="34" charset="0"/>
            </a:endParaRPr>
          </a:p>
          <a:p>
            <a:r>
              <a:rPr lang="en-US" sz="1400" dirty="0">
                <a:effectLst/>
                <a:latin typeface="Arial" panose="020B0604020202020204" pitchFamily="34" charset="0"/>
                <a:ea typeface="Times New Roman" panose="02020603050405020304" pitchFamily="18" charset="0"/>
                <a:cs typeface="Arial" panose="020B0604020202020204" pitchFamily="34" charset="0"/>
              </a:rPr>
              <a:t>Total number of employees in each department</a:t>
            </a:r>
            <a:r>
              <a:rPr lang="en-IN" sz="1600" dirty="0">
                <a:effectLst/>
                <a:latin typeface="Arial" panose="020B0604020202020204" pitchFamily="34" charset="0"/>
                <a:cs typeface="Arial" panose="020B0604020202020204" pitchFamily="34" charset="0"/>
              </a:rPr>
              <a:t> </a:t>
            </a:r>
          </a:p>
          <a:p>
            <a:endParaRPr lang="en-IN" sz="1600" dirty="0">
              <a:effectLst/>
              <a:latin typeface="Arial" panose="020B0604020202020204" pitchFamily="34" charset="0"/>
              <a:cs typeface="Arial" panose="020B0604020202020204" pitchFamily="34" charset="0"/>
            </a:endParaRPr>
          </a:p>
          <a:p>
            <a:r>
              <a:rPr lang="en-US" sz="1400" dirty="0">
                <a:effectLst/>
                <a:latin typeface="Arial" panose="020B0604020202020204" pitchFamily="34" charset="0"/>
                <a:ea typeface="Times New Roman" panose="02020603050405020304" pitchFamily="18" charset="0"/>
                <a:cs typeface="Arial" panose="020B0604020202020204" pitchFamily="34" charset="0"/>
              </a:rPr>
              <a:t>Max salary in each department</a:t>
            </a:r>
            <a:r>
              <a:rPr lang="en-IN" sz="1600" dirty="0">
                <a:effectLst/>
                <a:latin typeface="Arial" panose="020B0604020202020204" pitchFamily="34" charset="0"/>
                <a:cs typeface="Arial" panose="020B0604020202020204" pitchFamily="34" charset="0"/>
              </a:rPr>
              <a:t> </a:t>
            </a:r>
          </a:p>
          <a:p>
            <a:endParaRPr lang="en-IN" sz="1600" dirty="0">
              <a:effectLst/>
              <a:latin typeface="Arial" panose="020B0604020202020204" pitchFamily="34" charset="0"/>
              <a:cs typeface="Arial" panose="020B0604020202020204" pitchFamily="34" charset="0"/>
            </a:endParaRPr>
          </a:p>
          <a:p>
            <a:r>
              <a:rPr lang="en-US" sz="1400" dirty="0">
                <a:effectLst/>
                <a:latin typeface="Arial" panose="020B0604020202020204" pitchFamily="34" charset="0"/>
                <a:ea typeface="Times New Roman" panose="02020603050405020304" pitchFamily="18" charset="0"/>
                <a:cs typeface="Arial" panose="020B0604020202020204" pitchFamily="34" charset="0"/>
              </a:rPr>
              <a:t>Employee information where salary is greater than the average salary</a:t>
            </a:r>
            <a:r>
              <a:rPr lang="en-IN" sz="1600" dirty="0">
                <a:effectLst/>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pic>
        <p:nvPicPr>
          <p:cNvPr id="5" name="Picture 4" descr="A diagram of a work flow&#10;&#10;Description automatically generated">
            <a:extLst>
              <a:ext uri="{FF2B5EF4-FFF2-40B4-BE49-F238E27FC236}">
                <a16:creationId xmlns:a16="http://schemas.microsoft.com/office/drawing/2014/main" id="{490E3F31-4806-4938-4262-D7EBB442C929}"/>
              </a:ext>
            </a:extLst>
          </p:cNvPr>
          <p:cNvPicPr>
            <a:picLocks noChangeAspect="1"/>
          </p:cNvPicPr>
          <p:nvPr/>
        </p:nvPicPr>
        <p:blipFill>
          <a:blip r:embed="rId3"/>
          <a:stretch>
            <a:fillRect/>
          </a:stretch>
        </p:blipFill>
        <p:spPr>
          <a:xfrm>
            <a:off x="4757716" y="1427847"/>
            <a:ext cx="6906578" cy="4912658"/>
          </a:xfrm>
          <a:prstGeom prst="rect">
            <a:avLst/>
          </a:prstGeom>
        </p:spPr>
      </p:pic>
      <p:sp>
        <p:nvSpPr>
          <p:cNvPr id="6" name="TextBox 5">
            <a:extLst>
              <a:ext uri="{FF2B5EF4-FFF2-40B4-BE49-F238E27FC236}">
                <a16:creationId xmlns:a16="http://schemas.microsoft.com/office/drawing/2014/main" id="{96CCC19A-2C64-5CED-7653-239B2F71F055}"/>
              </a:ext>
            </a:extLst>
          </p:cNvPr>
          <p:cNvSpPr txBox="1"/>
          <p:nvPr/>
        </p:nvSpPr>
        <p:spPr>
          <a:xfrm>
            <a:off x="7954297" y="5925233"/>
            <a:ext cx="2826415" cy="646331"/>
          </a:xfrm>
          <a:prstGeom prst="rect">
            <a:avLst/>
          </a:prstGeom>
          <a:noFill/>
        </p:spPr>
        <p:txBody>
          <a:bodyPr wrap="none" rtlCol="0">
            <a:spAutoFit/>
          </a:bodyPr>
          <a:lstStyle/>
          <a:p>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Relational Database Schema</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9932EC2C-D260-899A-042C-39A35B6319FD}"/>
              </a:ext>
            </a:extLst>
          </p:cNvPr>
          <p:cNvSpPr txBox="1"/>
          <p:nvPr/>
        </p:nvSpPr>
        <p:spPr>
          <a:xfrm>
            <a:off x="2157745" y="286436"/>
            <a:ext cx="6053260" cy="984885"/>
          </a:xfrm>
          <a:prstGeom prst="rect">
            <a:avLst/>
          </a:prstGeom>
          <a:noFill/>
        </p:spPr>
        <p:txBody>
          <a:bodyPr wrap="none" rtlCol="0">
            <a:spAutoFit/>
          </a:bodyPr>
          <a:lstStyle/>
          <a:p>
            <a:r>
              <a:rPr lang="en-US" sz="40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Relational Database Schema</a:t>
            </a:r>
            <a:endParaRPr lang="en-IN" sz="40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73652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9" name="Rectangle 18">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BC8E541E-F46D-4823-8DB2-872BC4A72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5DFA58F-DE6F-4232-907E-6B5DB371DC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Freeform 16">
            <a:extLst>
              <a:ext uri="{FF2B5EF4-FFF2-40B4-BE49-F238E27FC236}">
                <a16:creationId xmlns:a16="http://schemas.microsoft.com/office/drawing/2014/main" id="{8DB971D8-C6E3-4485-8895-8ABD7A9AB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2835162"/>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27" name="Rectangle 26">
            <a:extLst>
              <a:ext uri="{FF2B5EF4-FFF2-40B4-BE49-F238E27FC236}">
                <a16:creationId xmlns:a16="http://schemas.microsoft.com/office/drawing/2014/main" id="{4526474A-480D-4539-BBC4-C39D5B71B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0824"/>
            <a:ext cx="12191695" cy="14871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5">
            <a:extLst>
              <a:ext uri="{FF2B5EF4-FFF2-40B4-BE49-F238E27FC236}">
                <a16:creationId xmlns:a16="http://schemas.microsoft.com/office/drawing/2014/main" id="{1BBBFF8E-A51B-4081-B134-B1E893A89F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3136999"/>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txBody>
          <a:bodyPr/>
          <a:lstStyle/>
          <a:p>
            <a:endParaRPr lang="en-US"/>
          </a:p>
        </p:txBody>
      </p:sp>
      <p:sp>
        <p:nvSpPr>
          <p:cNvPr id="2" name="Title 1">
            <a:extLst>
              <a:ext uri="{FF2B5EF4-FFF2-40B4-BE49-F238E27FC236}">
                <a16:creationId xmlns:a16="http://schemas.microsoft.com/office/drawing/2014/main" id="{1CF88F1D-18CB-1276-6F08-B3EA8A9FF8F7}"/>
              </a:ext>
            </a:extLst>
          </p:cNvPr>
          <p:cNvSpPr>
            <a:spLocks noGrp="1"/>
          </p:cNvSpPr>
          <p:nvPr>
            <p:ph type="title"/>
          </p:nvPr>
        </p:nvSpPr>
        <p:spPr>
          <a:xfrm>
            <a:off x="636916" y="3928983"/>
            <a:ext cx="9149350" cy="1793390"/>
          </a:xfrm>
        </p:spPr>
        <p:txBody>
          <a:bodyPr vert="horz" lIns="91440" tIns="45720" rIns="91440" bIns="45720" rtlCol="0" anchor="b">
            <a:noAutofit/>
          </a:bodyPr>
          <a:lstStyle/>
          <a:p>
            <a:pPr marL="285750" indent="-285750">
              <a:buClr>
                <a:schemeClr val="accent1"/>
              </a:buClr>
              <a:buFont typeface="Wingdings" pitchFamily="2" charset="2"/>
              <a:buChar char="Ø"/>
            </a:pPr>
            <a:r>
              <a:rPr lang="en-IN" sz="1800" b="0" i="0" dirty="0">
                <a:solidFill>
                  <a:srgbClr val="D1D5DB"/>
                </a:solidFill>
                <a:effectLst/>
                <a:latin typeface="Arial" panose="020B0604020202020204" pitchFamily="34" charset="0"/>
                <a:cs typeface="Arial" panose="020B0604020202020204" pitchFamily="34" charset="0"/>
              </a:rPr>
              <a:t>This SQL query retrieves information about employees and the number of dependents for each employee. </a:t>
            </a:r>
            <a:br>
              <a:rPr lang="en-IN" sz="1800" dirty="0">
                <a:solidFill>
                  <a:srgbClr val="D1D5DB"/>
                </a:solidFill>
                <a:latin typeface="Arial" panose="020B0604020202020204" pitchFamily="34" charset="0"/>
                <a:cs typeface="Arial" panose="020B0604020202020204" pitchFamily="34" charset="0"/>
              </a:rPr>
            </a:br>
            <a:br>
              <a:rPr lang="en-IN" sz="1800" dirty="0">
                <a:solidFill>
                  <a:srgbClr val="D1D5DB"/>
                </a:solidFill>
                <a:latin typeface="Arial" panose="020B0604020202020204" pitchFamily="34" charset="0"/>
                <a:cs typeface="Arial" panose="020B0604020202020204" pitchFamily="34" charset="0"/>
              </a:rPr>
            </a:br>
            <a:br>
              <a:rPr lang="en-IN" sz="1800" b="0" i="0" dirty="0">
                <a:solidFill>
                  <a:srgbClr val="D1D5DB"/>
                </a:solidFill>
                <a:effectLst/>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05DF4AD8-64E0-2F6F-56F1-14AA64B7235C}"/>
              </a:ext>
            </a:extLst>
          </p:cNvPr>
          <p:cNvPicPr>
            <a:picLocks noGrp="1" noChangeAspect="1"/>
          </p:cNvPicPr>
          <p:nvPr>
            <p:ph idx="1"/>
          </p:nvPr>
        </p:nvPicPr>
        <p:blipFill>
          <a:blip r:embed="rId7"/>
          <a:stretch>
            <a:fillRect/>
          </a:stretch>
        </p:blipFill>
        <p:spPr>
          <a:xfrm>
            <a:off x="643503" y="568669"/>
            <a:ext cx="9150807" cy="2058929"/>
          </a:xfrm>
          <a:prstGeom prst="rect">
            <a:avLst/>
          </a:prstGeom>
          <a:effectLst/>
        </p:spPr>
      </p:pic>
      <p:sp>
        <p:nvSpPr>
          <p:cNvPr id="5" name="TextBox 4">
            <a:extLst>
              <a:ext uri="{FF2B5EF4-FFF2-40B4-BE49-F238E27FC236}">
                <a16:creationId xmlns:a16="http://schemas.microsoft.com/office/drawing/2014/main" id="{57EEEA67-AC74-827B-BED0-9CD17C5E3E21}"/>
              </a:ext>
            </a:extLst>
          </p:cNvPr>
          <p:cNvSpPr txBox="1"/>
          <p:nvPr/>
        </p:nvSpPr>
        <p:spPr>
          <a:xfrm>
            <a:off x="636613" y="5091168"/>
            <a:ext cx="7999412" cy="646331"/>
          </a:xfrm>
          <a:prstGeom prst="rect">
            <a:avLst/>
          </a:prstGeom>
          <a:noFill/>
        </p:spPr>
        <p:txBody>
          <a:bodyPr wrap="square" rtlCol="0">
            <a:spAutoFit/>
          </a:bodyPr>
          <a:lstStyle/>
          <a:p>
            <a:pPr marL="285750" indent="-285750">
              <a:buClr>
                <a:schemeClr val="accent1"/>
              </a:buClr>
              <a:buFont typeface="Wingdings" pitchFamily="2" charset="2"/>
              <a:buChar char="Ø"/>
            </a:pPr>
            <a:r>
              <a:rPr lang="en-IN" sz="1800" b="0" i="0" dirty="0">
                <a:solidFill>
                  <a:srgbClr val="D1D5DB"/>
                </a:solidFill>
                <a:effectLst/>
                <a:latin typeface="Söhne"/>
              </a:rPr>
              <a:t>The results are grouped by employee ID, first name, and last name, and then ordered in descending order based on the number of dependents.</a:t>
            </a:r>
            <a:endParaRPr lang="en-US" dirty="0"/>
          </a:p>
        </p:txBody>
      </p:sp>
    </p:spTree>
    <p:extLst>
      <p:ext uri="{BB962C8B-B14F-4D97-AF65-F5344CB8AC3E}">
        <p14:creationId xmlns:p14="http://schemas.microsoft.com/office/powerpoint/2010/main" val="2567493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9" name="Rectangle 18">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BC8E541E-F46D-4823-8DB2-872BC4A72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5DFA58F-DE6F-4232-907E-6B5DB371DC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Freeform 16">
            <a:extLst>
              <a:ext uri="{FF2B5EF4-FFF2-40B4-BE49-F238E27FC236}">
                <a16:creationId xmlns:a16="http://schemas.microsoft.com/office/drawing/2014/main" id="{8DB971D8-C6E3-4485-8895-8ABD7A9AB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2835162"/>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27" name="Rectangle 26">
            <a:extLst>
              <a:ext uri="{FF2B5EF4-FFF2-40B4-BE49-F238E27FC236}">
                <a16:creationId xmlns:a16="http://schemas.microsoft.com/office/drawing/2014/main" id="{4526474A-480D-4539-BBC4-C39D5B71B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0824"/>
            <a:ext cx="12191695" cy="14871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5">
            <a:extLst>
              <a:ext uri="{FF2B5EF4-FFF2-40B4-BE49-F238E27FC236}">
                <a16:creationId xmlns:a16="http://schemas.microsoft.com/office/drawing/2014/main" id="{1BBBFF8E-A51B-4081-B134-B1E893A89F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3136999"/>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txBody>
          <a:bodyPr/>
          <a:lstStyle/>
          <a:p>
            <a:endParaRPr lang="en-US"/>
          </a:p>
        </p:txBody>
      </p:sp>
      <p:sp>
        <p:nvSpPr>
          <p:cNvPr id="2" name="Title 1">
            <a:extLst>
              <a:ext uri="{FF2B5EF4-FFF2-40B4-BE49-F238E27FC236}">
                <a16:creationId xmlns:a16="http://schemas.microsoft.com/office/drawing/2014/main" id="{1CF88F1D-18CB-1276-6F08-B3EA8A9FF8F7}"/>
              </a:ext>
            </a:extLst>
          </p:cNvPr>
          <p:cNvSpPr>
            <a:spLocks noGrp="1"/>
          </p:cNvSpPr>
          <p:nvPr>
            <p:ph type="title"/>
          </p:nvPr>
        </p:nvSpPr>
        <p:spPr>
          <a:xfrm>
            <a:off x="636612" y="4266821"/>
            <a:ext cx="9149350" cy="646332"/>
          </a:xfrm>
        </p:spPr>
        <p:txBody>
          <a:bodyPr vert="horz" lIns="91440" tIns="45720" rIns="91440" bIns="45720" rtlCol="0" anchor="b">
            <a:noAutofit/>
          </a:bodyPr>
          <a:lstStyle/>
          <a:p>
            <a:pPr marL="285750" indent="-285750">
              <a:buClr>
                <a:schemeClr val="accent1"/>
              </a:buClr>
              <a:buFont typeface="Wingdings" pitchFamily="2" charset="2"/>
              <a:buChar char="Ø"/>
            </a:pPr>
            <a:r>
              <a:rPr lang="en-IN" sz="1800" b="0" i="0" dirty="0">
                <a:solidFill>
                  <a:schemeClr val="tx1"/>
                </a:solidFill>
                <a:effectLst/>
                <a:latin typeface="Söhne"/>
              </a:rPr>
              <a:t>The result set shows employees along with the number of dependents each employee has.</a:t>
            </a:r>
            <a:br>
              <a:rPr lang="en-IN" sz="1800" b="0" i="0" dirty="0">
                <a:solidFill>
                  <a:schemeClr val="tx1"/>
                </a:solidFill>
                <a:effectLst/>
                <a:latin typeface="Arial" panose="020B0604020202020204" pitchFamily="34" charset="0"/>
                <a:cs typeface="Arial" panose="020B0604020202020204" pitchFamily="34" charset="0"/>
              </a:rPr>
            </a:br>
            <a:endParaRPr lang="en-US" sz="1800" dirty="0">
              <a:solidFill>
                <a:schemeClr val="tx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BC69FF86-F337-4C83-F733-9BF33E11F59C}"/>
              </a:ext>
            </a:extLst>
          </p:cNvPr>
          <p:cNvPicPr>
            <a:picLocks noChangeAspect="1"/>
          </p:cNvPicPr>
          <p:nvPr/>
        </p:nvPicPr>
        <p:blipFill>
          <a:blip r:embed="rId7"/>
          <a:stretch>
            <a:fillRect/>
          </a:stretch>
        </p:blipFill>
        <p:spPr>
          <a:xfrm>
            <a:off x="636612" y="661611"/>
            <a:ext cx="9162815" cy="1173367"/>
          </a:xfrm>
          <a:prstGeom prst="rect">
            <a:avLst/>
          </a:prstGeom>
        </p:spPr>
      </p:pic>
    </p:spTree>
    <p:extLst>
      <p:ext uri="{BB962C8B-B14F-4D97-AF65-F5344CB8AC3E}">
        <p14:creationId xmlns:p14="http://schemas.microsoft.com/office/powerpoint/2010/main" val="2811944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E5B99-FAFC-5591-B28A-8C4C252D7991}"/>
              </a:ext>
            </a:extLst>
          </p:cNvPr>
          <p:cNvSpPr>
            <a:spLocks noGrp="1"/>
          </p:cNvSpPr>
          <p:nvPr>
            <p:ph type="title"/>
          </p:nvPr>
        </p:nvSpPr>
        <p:spPr/>
        <p:txBody>
          <a:bodyPr/>
          <a:lstStyle/>
          <a:p>
            <a:r>
              <a:rPr lang="en-US" sz="4000"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t>Conclusions</a:t>
            </a:r>
            <a:r>
              <a:rPr lang="en-IN" sz="4000" dirty="0">
                <a:solidFill>
                  <a:srgbClr val="92D050"/>
                </a:solidFill>
                <a:effectLst/>
                <a:latin typeface="Times New Roman" panose="02020603050405020304" pitchFamily="18" charset="0"/>
                <a:cs typeface="Times New Roman" panose="02020603050405020304" pitchFamily="18" charset="0"/>
              </a:rPr>
              <a:t> </a:t>
            </a:r>
            <a:endParaRPr lang="en-US" sz="4000" dirty="0">
              <a:solidFill>
                <a:srgbClr val="92D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416006-83EE-4B89-6879-F4C6144D0EF0}"/>
              </a:ext>
            </a:extLst>
          </p:cNvPr>
          <p:cNvSpPr>
            <a:spLocks noGrp="1"/>
          </p:cNvSpPr>
          <p:nvPr>
            <p:ph idx="1"/>
          </p:nvPr>
        </p:nvSpPr>
        <p:spPr/>
        <p:txBody>
          <a:bodyPr>
            <a:normAutofit/>
          </a:bodyPr>
          <a:lstStyle/>
          <a:p>
            <a:r>
              <a:rPr lang="en-IE" sz="1800" dirty="0">
                <a:effectLst/>
                <a:latin typeface="Arial" panose="020B0604020202020204" pitchFamily="34" charset="0"/>
                <a:ea typeface="Times New Roman" panose="02020603050405020304" pitchFamily="18" charset="0"/>
              </a:rPr>
              <a:t>The development of the data warehouse and the creation of reports align with the company's vision of leveraging data for strategic decision-making.</a:t>
            </a:r>
          </a:p>
          <a:p>
            <a:endParaRPr lang="en-IE" sz="1800" dirty="0">
              <a:effectLst/>
              <a:latin typeface="Arial" panose="020B0604020202020204" pitchFamily="34" charset="0"/>
              <a:ea typeface="Times New Roman" panose="02020603050405020304" pitchFamily="18" charset="0"/>
            </a:endParaRPr>
          </a:p>
          <a:p>
            <a:r>
              <a:rPr lang="en-IE" sz="1800" dirty="0">
                <a:effectLst/>
                <a:latin typeface="Arial" panose="020B0604020202020204" pitchFamily="34" charset="0"/>
                <a:ea typeface="Times New Roman" panose="02020603050405020304" pitchFamily="18" charset="0"/>
              </a:rPr>
              <a:t>The insights gained from these reports empower key stakeholders to optimize various aspects of the business, resulting in improved sales, enhanced customer satisfaction, and streamlined operations. </a:t>
            </a:r>
          </a:p>
          <a:p>
            <a:endParaRPr lang="en-IE" sz="1800" dirty="0">
              <a:latin typeface="Arial" panose="020B0604020202020204" pitchFamily="34" charset="0"/>
              <a:ea typeface="Times New Roman" panose="02020603050405020304" pitchFamily="18" charset="0"/>
            </a:endParaRPr>
          </a:p>
          <a:p>
            <a:r>
              <a:rPr lang="en-IE" sz="1800" dirty="0">
                <a:effectLst/>
                <a:latin typeface="Arial" panose="020B0604020202020204" pitchFamily="34" charset="0"/>
                <a:ea typeface="Times New Roman" panose="02020603050405020304" pitchFamily="18" charset="0"/>
              </a:rPr>
              <a:t>Also, the use of CQL and SQL in writing queries showed us differences in how both databases operate and their advantages and disadvantages</a:t>
            </a:r>
            <a:r>
              <a:rPr lang="en-IN" sz="1800" dirty="0">
                <a:effectLst/>
              </a:rPr>
              <a:t> </a:t>
            </a:r>
            <a:endParaRPr lang="en-US" sz="1800" dirty="0"/>
          </a:p>
        </p:txBody>
      </p:sp>
    </p:spTree>
    <p:extLst>
      <p:ext uri="{BB962C8B-B14F-4D97-AF65-F5344CB8AC3E}">
        <p14:creationId xmlns:p14="http://schemas.microsoft.com/office/powerpoint/2010/main" val="3687277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6D500-B767-928D-59ED-D980D5FD96E3}"/>
              </a:ext>
            </a:extLst>
          </p:cNvPr>
          <p:cNvSpPr>
            <a:spLocks noGrp="1"/>
          </p:cNvSpPr>
          <p:nvPr>
            <p:ph type="title"/>
          </p:nvPr>
        </p:nvSpPr>
        <p:spPr/>
        <p:txBody>
          <a:bodyPr/>
          <a:lstStyle/>
          <a:p>
            <a:r>
              <a:rPr lang="en-US" sz="4000"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t>Bibliography</a:t>
            </a:r>
            <a:r>
              <a:rPr lang="en-IN" sz="4000" dirty="0">
                <a:solidFill>
                  <a:srgbClr val="92D050"/>
                </a:solidFill>
                <a:effectLst/>
                <a:latin typeface="Times New Roman" panose="02020603050405020304" pitchFamily="18" charset="0"/>
                <a:cs typeface="Times New Roman" panose="02020603050405020304" pitchFamily="18" charset="0"/>
              </a:rPr>
              <a:t> </a:t>
            </a:r>
            <a:endParaRPr lang="en-US" sz="4000" dirty="0">
              <a:solidFill>
                <a:srgbClr val="92D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BB1A0E-8E4A-9725-8940-3D36CEA3A3CE}"/>
              </a:ext>
            </a:extLst>
          </p:cNvPr>
          <p:cNvSpPr>
            <a:spLocks noGrp="1"/>
          </p:cNvSpPr>
          <p:nvPr>
            <p:ph idx="1"/>
          </p:nvPr>
        </p:nvSpPr>
        <p:spPr/>
        <p:txBody>
          <a:bodyPr/>
          <a:lstStyle/>
          <a:p>
            <a:pPr algn="just">
              <a:lnSpc>
                <a:spcPct val="115000"/>
              </a:lnSpc>
              <a:spcBef>
                <a:spcPts val="1000"/>
              </a:spcBef>
            </a:pPr>
            <a:r>
              <a:rPr lang="en-US" sz="1800" i="1" dirty="0">
                <a:effectLst/>
                <a:latin typeface="Arial" panose="020B0604020202020204" pitchFamily="34" charset="0"/>
                <a:ea typeface="Times New Roman" panose="02020603050405020304" pitchFamily="18" charset="0"/>
                <a:cs typeface="Arial" panose="020B0604020202020204" pitchFamily="34" charset="0"/>
              </a:rPr>
              <a:t>SQL Sample Database</a:t>
            </a:r>
            <a:r>
              <a:rPr lang="en-US" sz="1800" dirty="0">
                <a:effectLst/>
                <a:latin typeface="Arial" panose="020B0604020202020204" pitchFamily="34" charset="0"/>
                <a:ea typeface="Times New Roman" panose="02020603050405020304" pitchFamily="18" charset="0"/>
                <a:cs typeface="Arial" panose="020B0604020202020204" pitchFamily="34" charset="0"/>
              </a:rPr>
              <a:t> (no date). </a:t>
            </a:r>
          </a:p>
          <a:p>
            <a:pPr marL="0" indent="0" algn="just">
              <a:lnSpc>
                <a:spcPct val="115000"/>
              </a:lnSpc>
              <a:spcBef>
                <a:spcPts val="1000"/>
              </a:spcBef>
              <a:buNone/>
            </a:pPr>
            <a:r>
              <a:rPr lang="en-US" sz="1800" dirty="0">
                <a:effectLst/>
                <a:latin typeface="Arial" panose="020B0604020202020204" pitchFamily="34" charset="0"/>
                <a:ea typeface="Times New Roman" panose="02020603050405020304" pitchFamily="18" charset="0"/>
                <a:cs typeface="Arial" panose="020B0604020202020204" pitchFamily="34" charset="0"/>
              </a:rPr>
              <a:t>Available at: https://</a:t>
            </a:r>
            <a:r>
              <a:rPr lang="en-US" sz="1800" dirty="0" err="1">
                <a:effectLst/>
                <a:latin typeface="Arial" panose="020B0604020202020204" pitchFamily="34" charset="0"/>
                <a:ea typeface="Times New Roman" panose="02020603050405020304" pitchFamily="18" charset="0"/>
                <a:cs typeface="Arial" panose="020B0604020202020204" pitchFamily="34" charset="0"/>
              </a:rPr>
              <a:t>www.sqltutorial.org</a:t>
            </a:r>
            <a:r>
              <a:rPr lang="en-US" sz="1800" dirty="0">
                <a:effectLst/>
                <a:latin typeface="Arial" panose="020B0604020202020204" pitchFamily="34" charset="0"/>
                <a:ea typeface="Times New Roman" panose="02020603050405020304" pitchFamily="18" charset="0"/>
                <a:cs typeface="Arial" panose="020B0604020202020204" pitchFamily="34" charset="0"/>
              </a:rPr>
              <a:t>/</a:t>
            </a:r>
            <a:r>
              <a:rPr lang="en-US" sz="1800" dirty="0" err="1">
                <a:effectLst/>
                <a:latin typeface="Arial" panose="020B0604020202020204" pitchFamily="34" charset="0"/>
                <a:ea typeface="Times New Roman" panose="02020603050405020304" pitchFamily="18" charset="0"/>
                <a:cs typeface="Arial" panose="020B0604020202020204" pitchFamily="34" charset="0"/>
              </a:rPr>
              <a:t>sql</a:t>
            </a:r>
            <a:r>
              <a:rPr lang="en-US" sz="1800" dirty="0">
                <a:effectLst/>
                <a:latin typeface="Arial" panose="020B0604020202020204" pitchFamily="34" charset="0"/>
                <a:ea typeface="Times New Roman" panose="02020603050405020304" pitchFamily="18" charset="0"/>
                <a:cs typeface="Arial" panose="020B0604020202020204" pitchFamily="34" charset="0"/>
              </a:rPr>
              <a:t>-sample-database/ (Accessed: 9 December 2023).</a:t>
            </a:r>
          </a:p>
          <a:p>
            <a:pPr algn="just">
              <a:lnSpc>
                <a:spcPct val="115000"/>
              </a:lnSpc>
              <a:spcBef>
                <a:spcPts val="1000"/>
              </a:spcBef>
            </a:pP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15000"/>
              </a:lnSpc>
              <a:spcBef>
                <a:spcPts val="1000"/>
              </a:spcBef>
            </a:pPr>
            <a:r>
              <a:rPr lang="en-US" sz="1800" i="1" dirty="0">
                <a:effectLst/>
                <a:latin typeface="Arial" panose="020B0604020202020204" pitchFamily="34" charset="0"/>
                <a:ea typeface="Times New Roman" panose="02020603050405020304" pitchFamily="18" charset="0"/>
                <a:cs typeface="Arial" panose="020B0604020202020204" pitchFamily="34" charset="0"/>
              </a:rPr>
              <a:t>SQL Server Sample Database</a:t>
            </a:r>
            <a:r>
              <a:rPr lang="en-US" sz="1800" dirty="0">
                <a:effectLst/>
                <a:latin typeface="Arial" panose="020B0604020202020204" pitchFamily="34" charset="0"/>
                <a:ea typeface="Times New Roman" panose="02020603050405020304" pitchFamily="18" charset="0"/>
                <a:cs typeface="Arial" panose="020B0604020202020204" pitchFamily="34" charset="0"/>
              </a:rPr>
              <a:t> (no date). </a:t>
            </a:r>
          </a:p>
          <a:p>
            <a:pPr marL="0" indent="0" algn="just">
              <a:lnSpc>
                <a:spcPct val="115000"/>
              </a:lnSpc>
              <a:spcBef>
                <a:spcPts val="1000"/>
              </a:spcBef>
              <a:buNone/>
            </a:pPr>
            <a:r>
              <a:rPr lang="en-US" sz="1800" dirty="0">
                <a:effectLst/>
                <a:latin typeface="Arial" panose="020B0604020202020204" pitchFamily="34" charset="0"/>
                <a:ea typeface="Times New Roman" panose="02020603050405020304" pitchFamily="18" charset="0"/>
                <a:cs typeface="Arial" panose="020B0604020202020204" pitchFamily="34" charset="0"/>
              </a:rPr>
              <a:t>Available at: https://</a:t>
            </a:r>
            <a:r>
              <a:rPr lang="en-US" sz="1800" dirty="0" err="1">
                <a:effectLst/>
                <a:latin typeface="Arial" panose="020B0604020202020204" pitchFamily="34" charset="0"/>
                <a:ea typeface="Times New Roman" panose="02020603050405020304" pitchFamily="18" charset="0"/>
                <a:cs typeface="Arial" panose="020B0604020202020204" pitchFamily="34" charset="0"/>
              </a:rPr>
              <a:t>www.sqlservertutorial.net</a:t>
            </a:r>
            <a:r>
              <a:rPr lang="en-US" sz="1800" dirty="0">
                <a:effectLst/>
                <a:latin typeface="Arial" panose="020B0604020202020204" pitchFamily="34" charset="0"/>
                <a:ea typeface="Times New Roman" panose="02020603050405020304" pitchFamily="18" charset="0"/>
                <a:cs typeface="Arial" panose="020B0604020202020204" pitchFamily="34" charset="0"/>
              </a:rPr>
              <a:t>/</a:t>
            </a:r>
            <a:r>
              <a:rPr lang="en-US" sz="1800" dirty="0" err="1">
                <a:effectLst/>
                <a:latin typeface="Arial" panose="020B0604020202020204" pitchFamily="34" charset="0"/>
                <a:ea typeface="Times New Roman" panose="02020603050405020304" pitchFamily="18" charset="0"/>
                <a:cs typeface="Arial" panose="020B0604020202020204" pitchFamily="34" charset="0"/>
              </a:rPr>
              <a:t>sql</a:t>
            </a:r>
            <a:r>
              <a:rPr lang="en-US" sz="1800" dirty="0">
                <a:effectLst/>
                <a:latin typeface="Arial" panose="020B0604020202020204" pitchFamily="34" charset="0"/>
                <a:ea typeface="Times New Roman" panose="02020603050405020304" pitchFamily="18" charset="0"/>
                <a:cs typeface="Arial" panose="020B0604020202020204" pitchFamily="34" charset="0"/>
              </a:rPr>
              <a:t>-server-sample-database/ (Accessed: 9 December 2023).</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2045841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D75C0-10F5-4579-C278-C42E4A6AF00C}"/>
              </a:ext>
            </a:extLst>
          </p:cNvPr>
          <p:cNvSpPr>
            <a:spLocks noGrp="1"/>
          </p:cNvSpPr>
          <p:nvPr>
            <p:ph type="title"/>
          </p:nvPr>
        </p:nvSpPr>
        <p:spPr>
          <a:xfrm>
            <a:off x="3950073" y="2595283"/>
            <a:ext cx="4291854" cy="1400530"/>
          </a:xfrm>
        </p:spPr>
        <p:txBody>
          <a:bodyPr/>
          <a:lstStyle/>
          <a:p>
            <a:r>
              <a:rPr lang="en-US" sz="4800" b="1" dirty="0">
                <a:solidFill>
                  <a:schemeClr val="accent1"/>
                </a:solidFill>
                <a:latin typeface="ACADEMY ENGRAVED LET PLAIN:1.0" panose="02000000000000000000" pitchFamily="2" charset="0"/>
                <a:cs typeface="Times New Roman" panose="02020603050405020304" pitchFamily="18" charset="0"/>
              </a:rPr>
              <a:t>THANK YOU</a:t>
            </a:r>
          </a:p>
        </p:txBody>
      </p:sp>
    </p:spTree>
    <p:extLst>
      <p:ext uri="{BB962C8B-B14F-4D97-AF65-F5344CB8AC3E}">
        <p14:creationId xmlns:p14="http://schemas.microsoft.com/office/powerpoint/2010/main" val="338285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2000"/>
                <a:hueMod val="96000"/>
                <a:satMod val="128000"/>
                <a:lumMod val="114000"/>
              </a:schemeClr>
            </a:gs>
            <a:gs pos="100000">
              <a:schemeClr val="bg1">
                <a:shade val="62000"/>
                <a:hueMod val="100000"/>
                <a:satMod val="134000"/>
                <a:lumMod val="5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5" name="Picture 4" descr="Boxes On Rack In Warehouse">
            <a:extLst>
              <a:ext uri="{FF2B5EF4-FFF2-40B4-BE49-F238E27FC236}">
                <a16:creationId xmlns:a16="http://schemas.microsoft.com/office/drawing/2014/main" id="{3DFE6B1F-C51D-3E2A-F078-25CA878F2544}"/>
              </a:ext>
            </a:extLst>
          </p:cNvPr>
          <p:cNvPicPr>
            <a:picLocks noChangeAspect="1"/>
          </p:cNvPicPr>
          <p:nvPr/>
        </p:nvPicPr>
        <p:blipFill rotWithShape="1">
          <a:blip r:embed="rId2">
            <a:alphaModFix amt="25000"/>
            <a:grayscl/>
          </a:blip>
          <a:srcRect t="4619" b="11112"/>
          <a:stretch/>
        </p:blipFill>
        <p:spPr>
          <a:xfrm>
            <a:off x="20" y="-1"/>
            <a:ext cx="12191980" cy="6858000"/>
          </a:xfrm>
          <a:prstGeom prst="rect">
            <a:avLst/>
          </a:prstGeom>
        </p:spPr>
      </p:pic>
      <p:sp>
        <p:nvSpPr>
          <p:cNvPr id="2" name="Title 1">
            <a:extLst>
              <a:ext uri="{FF2B5EF4-FFF2-40B4-BE49-F238E27FC236}">
                <a16:creationId xmlns:a16="http://schemas.microsoft.com/office/drawing/2014/main" id="{1BC5524D-8B2B-01C1-3289-F80FB985DDA8}"/>
              </a:ext>
            </a:extLst>
          </p:cNvPr>
          <p:cNvSpPr>
            <a:spLocks noGrp="1"/>
          </p:cNvSpPr>
          <p:nvPr>
            <p:ph type="title"/>
          </p:nvPr>
        </p:nvSpPr>
        <p:spPr>
          <a:xfrm>
            <a:off x="646111" y="452718"/>
            <a:ext cx="9404723" cy="1400530"/>
          </a:xfrm>
        </p:spPr>
        <p:txBody>
          <a:bodyPr>
            <a:normAutofit/>
          </a:bodyPr>
          <a:lstStyle/>
          <a:p>
            <a:r>
              <a:rPr lang="en-US" b="1"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r>
              <a:rPr lang="en-IN" dirty="0">
                <a:solidFill>
                  <a:srgbClr val="92D050"/>
                </a:solidFill>
                <a:effectLst/>
              </a:rPr>
              <a:t> </a:t>
            </a:r>
            <a:endParaRPr lang="en-US" dirty="0">
              <a:solidFill>
                <a:srgbClr val="92D050"/>
              </a:solidFill>
            </a:endParaRPr>
          </a:p>
        </p:txBody>
      </p:sp>
      <p:sp>
        <p:nvSpPr>
          <p:cNvPr id="10" name="Rectangle 9">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D046764C-5074-33D4-3D78-AB482833307B}"/>
              </a:ext>
            </a:extLst>
          </p:cNvPr>
          <p:cNvSpPr>
            <a:spLocks noGrp="1"/>
          </p:cNvSpPr>
          <p:nvPr>
            <p:ph idx="1"/>
          </p:nvPr>
        </p:nvSpPr>
        <p:spPr>
          <a:xfrm>
            <a:off x="1103312" y="2052918"/>
            <a:ext cx="8946541" cy="4195481"/>
          </a:xfrm>
        </p:spPr>
        <p:txBody>
          <a:bodyPr>
            <a:normAutofit/>
          </a:bodyPr>
          <a:lstStyle/>
          <a:p>
            <a:r>
              <a:rPr lang="en-IE" dirty="0">
                <a:effectLst/>
                <a:latin typeface="Arial" panose="020B0604020202020204" pitchFamily="34" charset="0"/>
                <a:ea typeface="Times New Roman" panose="02020603050405020304" pitchFamily="18" charset="0"/>
              </a:rPr>
              <a:t>The primary goal is to develop a data warehouse that serves as a centralized repository for integrated data, enabling stakeholders to make informed and data-driven decisions. The data warehouse will support reporting and analytics, fostering a culture of evidence-based decision-making within the organization.</a:t>
            </a:r>
            <a:r>
              <a:rPr lang="en-IN" dirty="0">
                <a:effectLst/>
              </a:rPr>
              <a:t> </a:t>
            </a:r>
            <a:endParaRPr lang="en-US" dirty="0"/>
          </a:p>
        </p:txBody>
      </p:sp>
    </p:spTree>
    <p:extLst>
      <p:ext uri="{BB962C8B-B14F-4D97-AF65-F5344CB8AC3E}">
        <p14:creationId xmlns:p14="http://schemas.microsoft.com/office/powerpoint/2010/main" val="701472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B9D7-46E3-598D-E3F4-6B24879D8DAE}"/>
              </a:ext>
            </a:extLst>
          </p:cNvPr>
          <p:cNvSpPr>
            <a:spLocks noGrp="1"/>
          </p:cNvSpPr>
          <p:nvPr>
            <p:ph type="title"/>
          </p:nvPr>
        </p:nvSpPr>
        <p:spPr/>
        <p:txBody>
          <a:bodyPr/>
          <a:lstStyle/>
          <a:p>
            <a:r>
              <a:rPr lang="en-US" sz="4000" b="1" dirty="0">
                <a:solidFill>
                  <a:srgbClr val="92D050"/>
                </a:solidFill>
                <a:effectLst/>
                <a:latin typeface="Times New Roman" panose="02020603050405020304" pitchFamily="18" charset="0"/>
                <a:ea typeface="Times New Roman" panose="02020603050405020304" pitchFamily="18" charset="0"/>
              </a:rPr>
              <a:t>Vision and Goals</a:t>
            </a:r>
            <a:r>
              <a:rPr lang="en-IN" sz="4000" b="1" dirty="0">
                <a:solidFill>
                  <a:srgbClr val="92D050"/>
                </a:solidFill>
                <a:effectLst/>
              </a:rPr>
              <a:t> </a:t>
            </a:r>
            <a:endParaRPr lang="en-US" sz="4000" b="1" dirty="0">
              <a:solidFill>
                <a:srgbClr val="92D050"/>
              </a:solidFill>
            </a:endParaRPr>
          </a:p>
        </p:txBody>
      </p:sp>
      <p:sp>
        <p:nvSpPr>
          <p:cNvPr id="3" name="Content Placeholder 2">
            <a:extLst>
              <a:ext uri="{FF2B5EF4-FFF2-40B4-BE49-F238E27FC236}">
                <a16:creationId xmlns:a16="http://schemas.microsoft.com/office/drawing/2014/main" id="{1DC76F8B-09D3-3E52-BA84-D21ACC46952D}"/>
              </a:ext>
            </a:extLst>
          </p:cNvPr>
          <p:cNvSpPr>
            <a:spLocks noGrp="1"/>
          </p:cNvSpPr>
          <p:nvPr>
            <p:ph idx="1"/>
          </p:nvPr>
        </p:nvSpPr>
        <p:spPr>
          <a:xfrm>
            <a:off x="1103312" y="2052918"/>
            <a:ext cx="5163673" cy="2786711"/>
          </a:xfrm>
        </p:spPr>
        <p:txBody>
          <a:bodyPr/>
          <a:lstStyle/>
          <a:p>
            <a:r>
              <a:rPr lang="en-IE" sz="1800" dirty="0">
                <a:effectLst/>
                <a:latin typeface="Arial" panose="020B0604020202020204" pitchFamily="34" charset="0"/>
                <a:ea typeface="Times New Roman" panose="02020603050405020304" pitchFamily="18" charset="0"/>
              </a:rPr>
              <a:t>Improve Sales and Revenue</a:t>
            </a:r>
            <a:r>
              <a:rPr lang="en-IN" dirty="0">
                <a:effectLst/>
              </a:rPr>
              <a:t> </a:t>
            </a:r>
          </a:p>
          <a:p>
            <a:r>
              <a:rPr lang="en-IE" sz="1800" dirty="0">
                <a:effectLst/>
                <a:latin typeface="Arial" panose="020B0604020202020204" pitchFamily="34" charset="0"/>
                <a:ea typeface="Times New Roman" panose="02020603050405020304" pitchFamily="18" charset="0"/>
              </a:rPr>
              <a:t>Enhance Customer Experience</a:t>
            </a:r>
          </a:p>
          <a:p>
            <a:r>
              <a:rPr lang="en-IE" sz="1800" dirty="0">
                <a:effectLst/>
                <a:latin typeface="Arial" panose="020B0604020202020204" pitchFamily="34" charset="0"/>
                <a:ea typeface="Times New Roman" panose="02020603050405020304" pitchFamily="18" charset="0"/>
              </a:rPr>
              <a:t>Optimize Inventory Management</a:t>
            </a:r>
            <a:r>
              <a:rPr lang="en-IN" dirty="0">
                <a:effectLst/>
              </a:rPr>
              <a:t> </a:t>
            </a:r>
            <a:endParaRPr lang="en-IE" sz="1800" dirty="0">
              <a:latin typeface="Arial" panose="020B0604020202020204" pitchFamily="34" charset="0"/>
            </a:endParaRPr>
          </a:p>
          <a:p>
            <a:r>
              <a:rPr lang="en-IE" sz="1800" dirty="0">
                <a:effectLst/>
                <a:latin typeface="Arial" panose="020B0604020202020204" pitchFamily="34" charset="0"/>
                <a:ea typeface="Times New Roman" panose="02020603050405020304" pitchFamily="18" charset="0"/>
              </a:rPr>
              <a:t>Evaluate Staff Performance</a:t>
            </a:r>
            <a:r>
              <a:rPr lang="en-IN" dirty="0">
                <a:effectLst/>
              </a:rPr>
              <a:t> </a:t>
            </a:r>
            <a:endParaRPr lang="en-IE" sz="1800" dirty="0">
              <a:effectLst/>
              <a:latin typeface="Arial" panose="020B0604020202020204" pitchFamily="34" charset="0"/>
            </a:endParaRPr>
          </a:p>
          <a:p>
            <a:r>
              <a:rPr lang="en-IE" sz="1800" dirty="0">
                <a:effectLst/>
                <a:latin typeface="Arial" panose="020B0604020202020204" pitchFamily="34" charset="0"/>
                <a:ea typeface="Times New Roman" panose="02020603050405020304" pitchFamily="18" charset="0"/>
              </a:rPr>
              <a:t>Geographic Expansion</a:t>
            </a:r>
            <a:r>
              <a:rPr lang="en-IN" dirty="0">
                <a:effectLst/>
              </a:rPr>
              <a:t>  </a:t>
            </a:r>
            <a:endParaRPr lang="en-US" dirty="0"/>
          </a:p>
        </p:txBody>
      </p:sp>
      <p:sp>
        <p:nvSpPr>
          <p:cNvPr id="5" name="TextBox 4">
            <a:extLst>
              <a:ext uri="{FF2B5EF4-FFF2-40B4-BE49-F238E27FC236}">
                <a16:creationId xmlns:a16="http://schemas.microsoft.com/office/drawing/2014/main" id="{6780B01D-B3ED-9B03-AFE1-A3070B7AECEF}"/>
              </a:ext>
            </a:extLst>
          </p:cNvPr>
          <p:cNvSpPr txBox="1"/>
          <p:nvPr/>
        </p:nvSpPr>
        <p:spPr>
          <a:xfrm>
            <a:off x="6802244" y="2921620"/>
            <a:ext cx="4572000" cy="707886"/>
          </a:xfrm>
          <a:prstGeom prst="rect">
            <a:avLst/>
          </a:prstGeom>
          <a:noFill/>
        </p:spPr>
        <p:txBody>
          <a:bodyPr wrap="square" rtlCol="0">
            <a:spAutoFit/>
          </a:bodyPr>
          <a:lstStyle/>
          <a:p>
            <a:r>
              <a:rPr lang="en-US" sz="4000" b="1" dirty="0">
                <a:solidFill>
                  <a:schemeClr val="accent1"/>
                </a:solidFill>
                <a:effectLst/>
                <a:latin typeface="Times New Roman" panose="02020603050405020304" pitchFamily="18" charset="0"/>
                <a:ea typeface="Times New Roman" panose="02020603050405020304" pitchFamily="18" charset="0"/>
              </a:rPr>
              <a:t>Key Stakeholders</a:t>
            </a:r>
            <a:r>
              <a:rPr lang="en-IN" sz="4000" b="1" dirty="0">
                <a:solidFill>
                  <a:schemeClr val="accent1"/>
                </a:solidFill>
                <a:effectLst/>
              </a:rPr>
              <a:t> </a:t>
            </a:r>
            <a:endParaRPr lang="en-US" sz="4000" b="1" dirty="0">
              <a:solidFill>
                <a:schemeClr val="accent1"/>
              </a:solidFill>
            </a:endParaRPr>
          </a:p>
        </p:txBody>
      </p:sp>
      <p:sp>
        <p:nvSpPr>
          <p:cNvPr id="6" name="Content Placeholder 2">
            <a:extLst>
              <a:ext uri="{FF2B5EF4-FFF2-40B4-BE49-F238E27FC236}">
                <a16:creationId xmlns:a16="http://schemas.microsoft.com/office/drawing/2014/main" id="{DEBC49ED-385F-6AF3-B6CC-1FA3498F986F}"/>
              </a:ext>
            </a:extLst>
          </p:cNvPr>
          <p:cNvSpPr txBox="1">
            <a:spLocks/>
          </p:cNvSpPr>
          <p:nvPr/>
        </p:nvSpPr>
        <p:spPr>
          <a:xfrm>
            <a:off x="7028327" y="3979387"/>
            <a:ext cx="5163673" cy="27867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IE" sz="1800" dirty="0">
                <a:effectLst/>
                <a:latin typeface="Arial" panose="020B0604020202020204" pitchFamily="34" charset="0"/>
                <a:ea typeface="Times New Roman" panose="02020603050405020304" pitchFamily="18" charset="0"/>
              </a:rPr>
              <a:t>Executive Leadership</a:t>
            </a:r>
            <a:r>
              <a:rPr lang="en-IN" sz="1600" dirty="0">
                <a:effectLst/>
              </a:rPr>
              <a:t> </a:t>
            </a:r>
          </a:p>
          <a:p>
            <a:r>
              <a:rPr lang="en-IE" sz="1800" dirty="0">
                <a:effectLst/>
                <a:latin typeface="Arial" panose="020B0604020202020204" pitchFamily="34" charset="0"/>
                <a:ea typeface="Times New Roman" panose="02020603050405020304" pitchFamily="18" charset="0"/>
              </a:rPr>
              <a:t>Sales and Marketing Teams</a:t>
            </a:r>
            <a:r>
              <a:rPr lang="en-IN" sz="1600" dirty="0">
                <a:effectLst/>
              </a:rPr>
              <a:t> </a:t>
            </a:r>
          </a:p>
          <a:p>
            <a:r>
              <a:rPr lang="en-IE" sz="1800" dirty="0">
                <a:effectLst/>
                <a:latin typeface="Arial" panose="020B0604020202020204" pitchFamily="34" charset="0"/>
                <a:ea typeface="Times New Roman" panose="02020603050405020304" pitchFamily="18" charset="0"/>
              </a:rPr>
              <a:t>Inventory Management</a:t>
            </a:r>
            <a:r>
              <a:rPr lang="en-IN" sz="1600" dirty="0">
                <a:effectLst/>
              </a:rPr>
              <a:t> </a:t>
            </a:r>
          </a:p>
          <a:p>
            <a:r>
              <a:rPr lang="en-IE" sz="1800" dirty="0">
                <a:effectLst/>
                <a:latin typeface="Arial" panose="020B0604020202020204" pitchFamily="34" charset="0"/>
                <a:ea typeface="Times New Roman" panose="02020603050405020304" pitchFamily="18" charset="0"/>
              </a:rPr>
              <a:t>Human Resources</a:t>
            </a:r>
            <a:r>
              <a:rPr lang="en-IN" sz="1600" dirty="0">
                <a:effectLst/>
              </a:rPr>
              <a:t> </a:t>
            </a:r>
          </a:p>
          <a:p>
            <a:r>
              <a:rPr lang="en-IE" sz="1800" dirty="0">
                <a:effectLst/>
                <a:latin typeface="Arial" panose="020B0604020202020204" pitchFamily="34" charset="0"/>
                <a:ea typeface="Times New Roman" panose="02020603050405020304" pitchFamily="18" charset="0"/>
              </a:rPr>
              <a:t>Finance</a:t>
            </a:r>
            <a:r>
              <a:rPr lang="en-IN" sz="1600" dirty="0">
                <a:effectLst/>
              </a:rPr>
              <a:t> </a:t>
            </a:r>
            <a:endParaRPr lang="en-US" dirty="0"/>
          </a:p>
        </p:txBody>
      </p:sp>
    </p:spTree>
    <p:extLst>
      <p:ext uri="{BB962C8B-B14F-4D97-AF65-F5344CB8AC3E}">
        <p14:creationId xmlns:p14="http://schemas.microsoft.com/office/powerpoint/2010/main" val="2110696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9" name="Rectangle 18">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259468D-441F-9AAB-2A11-5832DC15467C}"/>
              </a:ext>
            </a:extLst>
          </p:cNvPr>
          <p:cNvSpPr>
            <a:spLocks noGrp="1"/>
          </p:cNvSpPr>
          <p:nvPr>
            <p:ph type="title"/>
          </p:nvPr>
        </p:nvSpPr>
        <p:spPr>
          <a:xfrm>
            <a:off x="8076037" y="1484913"/>
            <a:ext cx="3352375" cy="1141407"/>
          </a:xfrm>
        </p:spPr>
        <p:txBody>
          <a:bodyPr vert="horz" lIns="91440" tIns="45720" rIns="91440" bIns="45720" rtlCol="0" anchor="b">
            <a:normAutofit/>
          </a:bodyPr>
          <a:lstStyle/>
          <a:p>
            <a:r>
              <a:rPr lang="en-US" sz="5400" dirty="0">
                <a:solidFill>
                  <a:srgbClr val="92D050"/>
                </a:solidFill>
                <a:effectLst/>
                <a:latin typeface="Times New Roman" panose="02020603050405020304" pitchFamily="18" charset="0"/>
                <a:cs typeface="Times New Roman" panose="02020603050405020304" pitchFamily="18" charset="0"/>
              </a:rPr>
              <a:t>SCHEMA</a:t>
            </a:r>
            <a:r>
              <a:rPr lang="en-US" sz="5400" dirty="0">
                <a:effectLst/>
              </a:rPr>
              <a:t> </a:t>
            </a:r>
            <a:endParaRPr lang="en-US" sz="5400" dirty="0"/>
          </a:p>
        </p:txBody>
      </p:sp>
      <p:sp>
        <p:nvSpPr>
          <p:cNvPr id="21" name="Rectangle 20">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5"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4" name="Content Placeholder 3" descr="A diagram of a company&#10;&#10;Description automatically generated">
            <a:extLst>
              <a:ext uri="{FF2B5EF4-FFF2-40B4-BE49-F238E27FC236}">
                <a16:creationId xmlns:a16="http://schemas.microsoft.com/office/drawing/2014/main" id="{3DBE043B-166C-16AB-8590-CA575A0095DC}"/>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401443" y="367990"/>
            <a:ext cx="6512313" cy="5406509"/>
          </a:xfrm>
          <a:prstGeom prst="rect">
            <a:avLst/>
          </a:prstGeom>
          <a:effectLst/>
        </p:spPr>
      </p:pic>
      <p:sp>
        <p:nvSpPr>
          <p:cNvPr id="5" name="TextBox 4">
            <a:extLst>
              <a:ext uri="{FF2B5EF4-FFF2-40B4-BE49-F238E27FC236}">
                <a16:creationId xmlns:a16="http://schemas.microsoft.com/office/drawing/2014/main" id="{B4836FCE-A9C9-FD8B-4075-59A2CE8B388B}"/>
              </a:ext>
            </a:extLst>
          </p:cNvPr>
          <p:cNvSpPr txBox="1"/>
          <p:nvPr/>
        </p:nvSpPr>
        <p:spPr>
          <a:xfrm>
            <a:off x="2007458" y="6039250"/>
            <a:ext cx="3185487" cy="276999"/>
          </a:xfrm>
          <a:prstGeom prst="rect">
            <a:avLst/>
          </a:prstGeom>
          <a:noFill/>
        </p:spPr>
        <p:txBody>
          <a:bodyPr wrap="none" rtlCol="0">
            <a:spAutoFit/>
          </a:bodyPr>
          <a:lstStyle/>
          <a:p>
            <a:r>
              <a:rPr lang="en-US" sz="1200" dirty="0">
                <a:solidFill>
                  <a:schemeClr val="bg1"/>
                </a:solidFill>
                <a:latin typeface="Arial" panose="020B0604020202020204" pitchFamily="34" charset="0"/>
                <a:ea typeface="Times New Roman" panose="02020603050405020304" pitchFamily="18" charset="0"/>
                <a:cs typeface="Arial" panose="020B0604020202020204" pitchFamily="34" charset="0"/>
              </a:rPr>
              <a:t>D</a:t>
            </a:r>
            <a:r>
              <a:rPr lang="en-US" sz="12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imensional model for the data warehouse.</a:t>
            </a:r>
            <a:r>
              <a:rPr lang="en-IN" sz="1200" dirty="0">
                <a:solidFill>
                  <a:schemeClr val="bg1"/>
                </a:solidFill>
                <a:effectLst/>
                <a:latin typeface="Arial" panose="020B0604020202020204" pitchFamily="34" charset="0"/>
                <a:cs typeface="Arial" panose="020B0604020202020204" pitchFamily="34" charset="0"/>
              </a:rPr>
              <a:t> </a:t>
            </a:r>
            <a:endParaRPr lang="en-US" sz="1200"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17ECF01-AA56-677E-272F-1146779E64D2}"/>
              </a:ext>
            </a:extLst>
          </p:cNvPr>
          <p:cNvSpPr txBox="1"/>
          <p:nvPr/>
        </p:nvSpPr>
        <p:spPr>
          <a:xfrm>
            <a:off x="7726693" y="3247976"/>
            <a:ext cx="4071884" cy="1815882"/>
          </a:xfrm>
          <a:prstGeom prst="rect">
            <a:avLst/>
          </a:prstGeom>
          <a:noFill/>
        </p:spPr>
        <p:txBody>
          <a:bodyPr wrap="none" rtlCol="0">
            <a:spAutoFit/>
          </a:bodyPr>
          <a:lstStyle/>
          <a:p>
            <a:r>
              <a:rPr lang="en-US" sz="1400" dirty="0">
                <a:effectLst/>
                <a:latin typeface="Arial" panose="020B0604020202020204" pitchFamily="34" charset="0"/>
                <a:ea typeface="Times New Roman" panose="02020603050405020304" pitchFamily="18" charset="0"/>
              </a:rPr>
              <a:t>We selected this model for the following reasons:</a:t>
            </a:r>
          </a:p>
          <a:p>
            <a:endParaRPr lang="en-US" sz="1400" dirty="0">
              <a:latin typeface="Arial" panose="020B0604020202020204" pitchFamily="34" charset="0"/>
            </a:endParaRPr>
          </a:p>
          <a:p>
            <a:pPr marL="285750" indent="-285750">
              <a:buFont typeface="Arial" panose="020B0604020202020204" pitchFamily="34" charset="0"/>
              <a:buChar char="•"/>
            </a:pPr>
            <a:r>
              <a:rPr lang="en-US" sz="1200" dirty="0">
                <a:effectLst/>
                <a:latin typeface="Arial" panose="020B0604020202020204" pitchFamily="34" charset="0"/>
                <a:ea typeface="Times New Roman" panose="02020603050405020304" pitchFamily="18" charset="0"/>
              </a:rPr>
              <a:t>Simplicity and Readability</a:t>
            </a:r>
            <a:r>
              <a:rPr lang="en-IN" sz="1200" dirty="0">
                <a:effectLst/>
              </a:rPr>
              <a:t>  </a:t>
            </a:r>
          </a:p>
          <a:p>
            <a:pPr marL="285750" indent="-285750">
              <a:buFont typeface="Arial" panose="020B0604020202020204" pitchFamily="34" charset="0"/>
              <a:buChar char="•"/>
            </a:pPr>
            <a:endParaRPr lang="en-IN" sz="1200" dirty="0">
              <a:effectLst/>
            </a:endParaRPr>
          </a:p>
          <a:p>
            <a:pPr marL="285750" indent="-285750">
              <a:buFont typeface="Arial" panose="020B0604020202020204" pitchFamily="34" charset="0"/>
              <a:buChar char="•"/>
            </a:pPr>
            <a:r>
              <a:rPr lang="en-US" sz="1200" dirty="0">
                <a:effectLst/>
                <a:latin typeface="Arial" panose="020B0604020202020204" pitchFamily="34" charset="0"/>
                <a:ea typeface="Times New Roman" panose="02020603050405020304" pitchFamily="18" charset="0"/>
              </a:rPr>
              <a:t>Query Performance</a:t>
            </a:r>
            <a:r>
              <a:rPr lang="en-IN" sz="1200" dirty="0">
                <a:effectLst/>
              </a:rPr>
              <a:t> </a:t>
            </a:r>
          </a:p>
          <a:p>
            <a:pPr marL="285750" indent="-285750">
              <a:buFont typeface="Arial" panose="020B0604020202020204" pitchFamily="34" charset="0"/>
              <a:buChar char="•"/>
            </a:pPr>
            <a:endParaRPr lang="en-IN" sz="1200" dirty="0">
              <a:effectLst/>
            </a:endParaRPr>
          </a:p>
          <a:p>
            <a:pPr marL="285750" indent="-285750">
              <a:buFont typeface="Arial" panose="020B0604020202020204" pitchFamily="34" charset="0"/>
              <a:buChar char="•"/>
            </a:pPr>
            <a:r>
              <a:rPr lang="en-US" sz="1200" dirty="0">
                <a:effectLst/>
                <a:latin typeface="Arial" panose="020B0604020202020204" pitchFamily="34" charset="0"/>
                <a:ea typeface="Times New Roman" panose="02020603050405020304" pitchFamily="18" charset="0"/>
              </a:rPr>
              <a:t>Flexibility for Reporting</a:t>
            </a:r>
            <a:r>
              <a:rPr lang="en-IN" sz="1200" dirty="0">
                <a:effectLst/>
              </a:rPr>
              <a:t> </a:t>
            </a:r>
          </a:p>
          <a:p>
            <a:pPr marL="285750" indent="-285750">
              <a:buFont typeface="Arial" panose="020B0604020202020204" pitchFamily="34" charset="0"/>
              <a:buChar char="•"/>
            </a:pPr>
            <a:endParaRPr lang="en-IN" sz="1200" dirty="0"/>
          </a:p>
          <a:p>
            <a:pPr marL="285750" indent="-285750">
              <a:buFont typeface="Arial" panose="020B0604020202020204" pitchFamily="34" charset="0"/>
              <a:buChar char="•"/>
            </a:pPr>
            <a:r>
              <a:rPr lang="en-US" sz="1200" dirty="0">
                <a:effectLst/>
                <a:latin typeface="Arial" panose="020B0604020202020204" pitchFamily="34" charset="0"/>
                <a:ea typeface="Times New Roman" panose="02020603050405020304" pitchFamily="18" charset="0"/>
              </a:rPr>
              <a:t>Support for Aggregation</a:t>
            </a:r>
            <a:r>
              <a:rPr lang="en-IN" sz="1200" dirty="0">
                <a:effectLst/>
              </a:rPr>
              <a:t> </a:t>
            </a:r>
            <a:endParaRPr lang="en-US" sz="1200" dirty="0"/>
          </a:p>
        </p:txBody>
      </p:sp>
    </p:spTree>
    <p:extLst>
      <p:ext uri="{BB962C8B-B14F-4D97-AF65-F5344CB8AC3E}">
        <p14:creationId xmlns:p14="http://schemas.microsoft.com/office/powerpoint/2010/main" val="4294616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2BBA8-CBC3-4C26-91C8-5E1FC5DD53AD}"/>
              </a:ext>
            </a:extLst>
          </p:cNvPr>
          <p:cNvSpPr>
            <a:spLocks noGrp="1"/>
          </p:cNvSpPr>
          <p:nvPr>
            <p:ph type="title"/>
          </p:nvPr>
        </p:nvSpPr>
        <p:spPr/>
        <p:txBody>
          <a:bodyPr/>
          <a:lstStyle/>
          <a:p>
            <a:r>
              <a:rPr lang="en-US" sz="4000"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t>ETL</a:t>
            </a:r>
            <a:r>
              <a:rPr lang="en-IN" dirty="0">
                <a:effectLst/>
              </a:rPr>
              <a:t> </a:t>
            </a:r>
            <a:endParaRPr lang="en-US" dirty="0"/>
          </a:p>
        </p:txBody>
      </p:sp>
      <p:pic>
        <p:nvPicPr>
          <p:cNvPr id="4" name="Content Placeholder 3" descr="A screenshot of a computer&#10;&#10;Description automatically generated">
            <a:extLst>
              <a:ext uri="{FF2B5EF4-FFF2-40B4-BE49-F238E27FC236}">
                <a16:creationId xmlns:a16="http://schemas.microsoft.com/office/drawing/2014/main" id="{268B0A49-5269-93B5-0260-7A21D6088740}"/>
              </a:ext>
            </a:extLst>
          </p:cNvPr>
          <p:cNvPicPr>
            <a:picLocks noGrp="1" noChangeAspect="1"/>
          </p:cNvPicPr>
          <p:nvPr>
            <p:ph idx="1"/>
          </p:nvPr>
        </p:nvPicPr>
        <p:blipFill rotWithShape="1">
          <a:blip r:embed="rId2"/>
          <a:srcRect l="21795" t="16459" r="51152" b="29640"/>
          <a:stretch/>
        </p:blipFill>
        <p:spPr>
          <a:xfrm>
            <a:off x="789139" y="1352811"/>
            <a:ext cx="2417523" cy="2261553"/>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AB219856-A85F-7AB6-C6C5-DE0CEB3DB4D4}"/>
              </a:ext>
            </a:extLst>
          </p:cNvPr>
          <p:cNvPicPr>
            <a:picLocks noChangeAspect="1"/>
          </p:cNvPicPr>
          <p:nvPr/>
        </p:nvPicPr>
        <p:blipFill rotWithShape="1">
          <a:blip r:embed="rId3"/>
          <a:srcRect l="19933" t="23152" r="53723" b="19079"/>
          <a:stretch/>
        </p:blipFill>
        <p:spPr>
          <a:xfrm>
            <a:off x="3975856" y="1368883"/>
            <a:ext cx="2522848" cy="2245481"/>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AE75D460-3B33-8A96-FA48-8840896D9478}"/>
              </a:ext>
            </a:extLst>
          </p:cNvPr>
          <p:cNvPicPr>
            <a:picLocks noChangeAspect="1"/>
          </p:cNvPicPr>
          <p:nvPr/>
        </p:nvPicPr>
        <p:blipFill rotWithShape="1">
          <a:blip r:embed="rId4"/>
          <a:srcRect l="30586" t="17128" r="39222" b="29707"/>
          <a:stretch/>
        </p:blipFill>
        <p:spPr>
          <a:xfrm>
            <a:off x="7039352" y="1352811"/>
            <a:ext cx="3011482" cy="2245481"/>
          </a:xfrm>
          <a:prstGeom prst="rect">
            <a:avLst/>
          </a:prstGeom>
        </p:spPr>
      </p:pic>
      <p:pic>
        <p:nvPicPr>
          <p:cNvPr id="7" name="Picture 6" descr="A screenshot of a computer program&#10;&#10;Description automatically generated">
            <a:extLst>
              <a:ext uri="{FF2B5EF4-FFF2-40B4-BE49-F238E27FC236}">
                <a16:creationId xmlns:a16="http://schemas.microsoft.com/office/drawing/2014/main" id="{089A4266-1B33-1FC0-1646-B19134BC626F}"/>
              </a:ext>
            </a:extLst>
          </p:cNvPr>
          <p:cNvPicPr>
            <a:picLocks noChangeAspect="1"/>
          </p:cNvPicPr>
          <p:nvPr/>
        </p:nvPicPr>
        <p:blipFill rotWithShape="1">
          <a:blip r:embed="rId5"/>
          <a:srcRect l="12079" t="20501" r="57726" b="8688"/>
          <a:stretch/>
        </p:blipFill>
        <p:spPr>
          <a:xfrm>
            <a:off x="789139" y="4244704"/>
            <a:ext cx="2849670" cy="2368317"/>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9C075404-4DD0-B7D8-5B0C-CE253CD2A08C}"/>
              </a:ext>
            </a:extLst>
          </p:cNvPr>
          <p:cNvPicPr>
            <a:picLocks noChangeAspect="1"/>
          </p:cNvPicPr>
          <p:nvPr/>
        </p:nvPicPr>
        <p:blipFill rotWithShape="1">
          <a:blip r:embed="rId6"/>
          <a:srcRect l="1378" t="14306" r="44822" b="26069"/>
          <a:stretch/>
        </p:blipFill>
        <p:spPr>
          <a:xfrm>
            <a:off x="5366707" y="4236668"/>
            <a:ext cx="4684127" cy="2346938"/>
          </a:xfrm>
          <a:prstGeom prst="rect">
            <a:avLst/>
          </a:prstGeom>
        </p:spPr>
      </p:pic>
      <p:cxnSp>
        <p:nvCxnSpPr>
          <p:cNvPr id="12" name="Straight Arrow Connector 11">
            <a:extLst>
              <a:ext uri="{FF2B5EF4-FFF2-40B4-BE49-F238E27FC236}">
                <a16:creationId xmlns:a16="http://schemas.microsoft.com/office/drawing/2014/main" id="{C9A33E69-9F3F-34F0-3B40-BB800C061209}"/>
              </a:ext>
            </a:extLst>
          </p:cNvPr>
          <p:cNvCxnSpPr>
            <a:cxnSpLocks/>
            <a:stCxn id="4" idx="3"/>
            <a:endCxn id="5" idx="1"/>
          </p:cNvCxnSpPr>
          <p:nvPr/>
        </p:nvCxnSpPr>
        <p:spPr>
          <a:xfrm>
            <a:off x="3206662" y="2483588"/>
            <a:ext cx="769194" cy="8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EEE6265-8C8E-0F7A-59D5-A178BB2DAAA5}"/>
              </a:ext>
            </a:extLst>
          </p:cNvPr>
          <p:cNvCxnSpPr>
            <a:cxnSpLocks/>
            <a:stCxn id="5" idx="3"/>
            <a:endCxn id="6" idx="1"/>
          </p:cNvCxnSpPr>
          <p:nvPr/>
        </p:nvCxnSpPr>
        <p:spPr>
          <a:xfrm flipV="1">
            <a:off x="6498704" y="2475552"/>
            <a:ext cx="540648" cy="16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46AF8DF6-762D-A058-5F65-F81F3B916B92}"/>
              </a:ext>
            </a:extLst>
          </p:cNvPr>
          <p:cNvCxnSpPr>
            <a:cxnSpLocks/>
            <a:stCxn id="6" idx="3"/>
            <a:endCxn id="7" idx="1"/>
          </p:cNvCxnSpPr>
          <p:nvPr/>
        </p:nvCxnSpPr>
        <p:spPr>
          <a:xfrm flipH="1">
            <a:off x="789139" y="2475552"/>
            <a:ext cx="9261695" cy="2953311"/>
          </a:xfrm>
          <a:prstGeom prst="bentConnector5">
            <a:avLst>
              <a:gd name="adj1" fmla="val -2468"/>
              <a:gd name="adj2" fmla="val 48960"/>
              <a:gd name="adj3" fmla="val 10246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C9A4296-B3EB-98CB-FC93-B539624A3350}"/>
              </a:ext>
            </a:extLst>
          </p:cNvPr>
          <p:cNvCxnSpPr>
            <a:cxnSpLocks/>
            <a:stCxn id="7" idx="3"/>
            <a:endCxn id="8" idx="1"/>
          </p:cNvCxnSpPr>
          <p:nvPr/>
        </p:nvCxnSpPr>
        <p:spPr>
          <a:xfrm flipV="1">
            <a:off x="3638809" y="5410137"/>
            <a:ext cx="1727898" cy="18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4153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D58C2-4F1D-183E-8A23-6231522C97E4}"/>
              </a:ext>
            </a:extLst>
          </p:cNvPr>
          <p:cNvSpPr>
            <a:spLocks noGrp="1"/>
          </p:cNvSpPr>
          <p:nvPr>
            <p:ph type="title"/>
          </p:nvPr>
        </p:nvSpPr>
        <p:spPr/>
        <p:txBody>
          <a:bodyPr/>
          <a:lstStyle/>
          <a:p>
            <a:r>
              <a:rPr lang="en-US" sz="3200" b="1"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t>Comparative Sales Analysis between Categories</a:t>
            </a:r>
            <a:r>
              <a:rPr lang="en-IN" sz="6000" dirty="0">
                <a:solidFill>
                  <a:srgbClr val="92D050"/>
                </a:solidFill>
                <a:effectLst/>
                <a:latin typeface="Times New Roman" panose="02020603050405020304" pitchFamily="18" charset="0"/>
                <a:cs typeface="Times New Roman" panose="02020603050405020304" pitchFamily="18" charset="0"/>
              </a:rPr>
              <a:t> </a:t>
            </a:r>
            <a:endParaRPr lang="en-US" sz="6000" dirty="0">
              <a:solidFill>
                <a:srgbClr val="92D050"/>
              </a:solidFill>
              <a:latin typeface="Times New Roman" panose="02020603050405020304" pitchFamily="18" charset="0"/>
              <a:cs typeface="Times New Roman" panose="02020603050405020304" pitchFamily="18" charset="0"/>
            </a:endParaRPr>
          </a:p>
        </p:txBody>
      </p:sp>
      <p:pic>
        <p:nvPicPr>
          <p:cNvPr id="7" name="Picture 6" descr="A screenshot of a graph&#10;&#10;Description automatically generated">
            <a:extLst>
              <a:ext uri="{FF2B5EF4-FFF2-40B4-BE49-F238E27FC236}">
                <a16:creationId xmlns:a16="http://schemas.microsoft.com/office/drawing/2014/main" id="{29B3F39F-FCDE-6CBD-8FD1-0AA88076324C}"/>
              </a:ext>
            </a:extLst>
          </p:cNvPr>
          <p:cNvPicPr>
            <a:picLocks noChangeAspect="1"/>
          </p:cNvPicPr>
          <p:nvPr/>
        </p:nvPicPr>
        <p:blipFill>
          <a:blip r:embed="rId2"/>
          <a:stretch>
            <a:fillRect/>
          </a:stretch>
        </p:blipFill>
        <p:spPr>
          <a:xfrm>
            <a:off x="5716684" y="2018194"/>
            <a:ext cx="5838186" cy="4195481"/>
          </a:xfrm>
          <a:prstGeom prst="rect">
            <a:avLst/>
          </a:prstGeom>
        </p:spPr>
      </p:pic>
      <p:sp>
        <p:nvSpPr>
          <p:cNvPr id="9" name="Content Placeholder 7">
            <a:extLst>
              <a:ext uri="{FF2B5EF4-FFF2-40B4-BE49-F238E27FC236}">
                <a16:creationId xmlns:a16="http://schemas.microsoft.com/office/drawing/2014/main" id="{D42308F1-35F6-84B7-59F4-8C805FF0DE61}"/>
              </a:ext>
            </a:extLst>
          </p:cNvPr>
          <p:cNvSpPr>
            <a:spLocks noGrp="1"/>
          </p:cNvSpPr>
          <p:nvPr>
            <p:ph idx="1"/>
          </p:nvPr>
        </p:nvSpPr>
        <p:spPr>
          <a:xfrm>
            <a:off x="421342" y="2508673"/>
            <a:ext cx="4818082" cy="4195481"/>
          </a:xfrm>
        </p:spPr>
        <p:txBody>
          <a:bodyPr/>
          <a:lstStyle/>
          <a:p>
            <a:r>
              <a:rPr lang="en-US" sz="1600" dirty="0">
                <a:effectLst/>
                <a:latin typeface="Arial" panose="020B0604020202020204" pitchFamily="34" charset="0"/>
                <a:ea typeface="Times New Roman" panose="02020603050405020304" pitchFamily="18" charset="0"/>
              </a:rPr>
              <a:t>The user-controlled dual-axis bar chart, featuring parameters to highlight sales for a selected bike category while comparing it with others, stands as a sophisticated tool for nuanced business insights. </a:t>
            </a:r>
          </a:p>
          <a:p>
            <a:endParaRPr lang="en-US" sz="1600" dirty="0">
              <a:latin typeface="Arial" panose="020B0604020202020204" pitchFamily="34" charset="0"/>
              <a:ea typeface="Times New Roman" panose="02020603050405020304" pitchFamily="18" charset="0"/>
              <a:cs typeface="Times New Roman" panose="02020603050405020304" pitchFamily="18" charset="0"/>
            </a:endParaRPr>
          </a:p>
          <a:p>
            <a:r>
              <a:rPr lang="en-US" sz="1600" dirty="0">
                <a:effectLst/>
                <a:latin typeface="Arial" panose="020B0604020202020204" pitchFamily="34" charset="0"/>
                <a:ea typeface="Times New Roman" panose="02020603050405020304" pitchFamily="18" charset="0"/>
              </a:rPr>
              <a:t>By allowing users to focus on a specific category through parameters, the visualization facilitates in-depth analysis of individual sales performances</a:t>
            </a:r>
            <a:r>
              <a:rPr lang="en-IN" sz="1600" dirty="0">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69369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D0DA3-ECA4-A62A-F206-FACAA30C29FC}"/>
              </a:ext>
            </a:extLst>
          </p:cNvPr>
          <p:cNvSpPr>
            <a:spLocks noGrp="1"/>
          </p:cNvSpPr>
          <p:nvPr>
            <p:ph type="title"/>
          </p:nvPr>
        </p:nvSpPr>
        <p:spPr>
          <a:xfrm>
            <a:off x="513876" y="571500"/>
            <a:ext cx="5616217" cy="1622321"/>
          </a:xfrm>
        </p:spPr>
        <p:txBody>
          <a:bodyPr vert="horz" lIns="91440" tIns="45720" rIns="91440" bIns="45720" rtlCol="0" anchor="t">
            <a:normAutofit/>
          </a:bodyPr>
          <a:lstStyle/>
          <a:p>
            <a:r>
              <a:rPr lang="en-US" sz="4400" dirty="0">
                <a:solidFill>
                  <a:srgbClr val="92D050"/>
                </a:solidFill>
                <a:effectLst/>
                <a:latin typeface="Times New Roman" panose="02020603050405020304" pitchFamily="18" charset="0"/>
                <a:ea typeface="Times New Roman" panose="02020603050405020304" pitchFamily="18" charset="0"/>
              </a:rPr>
              <a:t>Reports</a:t>
            </a:r>
            <a:endParaRPr lang="en-US" dirty="0"/>
          </a:p>
        </p:txBody>
      </p:sp>
      <p:sp>
        <p:nvSpPr>
          <p:cNvPr id="13" name="Freeform 31">
            <a:extLst>
              <a:ext uri="{FF2B5EF4-FFF2-40B4-BE49-F238E27FC236}">
                <a16:creationId xmlns:a16="http://schemas.microsoft.com/office/drawing/2014/main" id="{1F7E4252-2F8C-4EA5-8B25-80F4D86EE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5" name="Rectangle 14">
            <a:extLst>
              <a:ext uri="{FF2B5EF4-FFF2-40B4-BE49-F238E27FC236}">
                <a16:creationId xmlns:a16="http://schemas.microsoft.com/office/drawing/2014/main" id="{1AE682A4-5C0C-437A-88CB-93903D449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139" y="0"/>
            <a:ext cx="463828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5">
            <a:extLst>
              <a:ext uri="{FF2B5EF4-FFF2-40B4-BE49-F238E27FC236}">
                <a16:creationId xmlns:a16="http://schemas.microsoft.com/office/drawing/2014/main" id="{BCB0AB8E-3445-441A-B43E-CED27841E7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06400"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sp>
        <p:nvSpPr>
          <p:cNvPr id="19" name="Rectangle 18">
            <a:extLst>
              <a:ext uri="{FF2B5EF4-FFF2-40B4-BE49-F238E27FC236}">
                <a16:creationId xmlns:a16="http://schemas.microsoft.com/office/drawing/2014/main" id="{60202AA6-BAFE-417F-904D-4F7027D36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9" name="Picture 8" descr="A table with numbers and a green line&#10;&#10;Description automatically generated">
            <a:extLst>
              <a:ext uri="{FF2B5EF4-FFF2-40B4-BE49-F238E27FC236}">
                <a16:creationId xmlns:a16="http://schemas.microsoft.com/office/drawing/2014/main" id="{98C3B8F0-022B-6369-0552-6AEC95D6B20A}"/>
              </a:ext>
            </a:extLst>
          </p:cNvPr>
          <p:cNvPicPr>
            <a:picLocks noChangeAspect="1"/>
          </p:cNvPicPr>
          <p:nvPr/>
        </p:nvPicPr>
        <p:blipFill>
          <a:blip r:embed="rId3"/>
          <a:stretch>
            <a:fillRect/>
          </a:stretch>
        </p:blipFill>
        <p:spPr>
          <a:xfrm>
            <a:off x="7194264" y="2052918"/>
            <a:ext cx="4823123" cy="2966346"/>
          </a:xfrm>
          <a:prstGeom prst="rect">
            <a:avLst/>
          </a:prstGeom>
        </p:spPr>
      </p:pic>
      <p:sp>
        <p:nvSpPr>
          <p:cNvPr id="12" name="Content Placeholder 7">
            <a:extLst>
              <a:ext uri="{FF2B5EF4-FFF2-40B4-BE49-F238E27FC236}">
                <a16:creationId xmlns:a16="http://schemas.microsoft.com/office/drawing/2014/main" id="{803FD60B-D7AA-9B15-AB6D-4D600F2E5BAE}"/>
              </a:ext>
            </a:extLst>
          </p:cNvPr>
          <p:cNvSpPr>
            <a:spLocks noGrp="1"/>
          </p:cNvSpPr>
          <p:nvPr>
            <p:ph idx="1"/>
          </p:nvPr>
        </p:nvSpPr>
        <p:spPr>
          <a:xfrm>
            <a:off x="421342" y="2508673"/>
            <a:ext cx="4818082" cy="4195481"/>
          </a:xfrm>
        </p:spPr>
        <p:txBody>
          <a:bodyPr/>
          <a:lstStyle/>
          <a:p>
            <a:r>
              <a:rPr lang="en-US" sz="1600" dirty="0">
                <a:effectLst/>
                <a:latin typeface="Arial" panose="020B0604020202020204" pitchFamily="34" charset="0"/>
                <a:ea typeface="Times New Roman" panose="02020603050405020304" pitchFamily="18" charset="0"/>
                <a:cs typeface="Times New Roman" panose="02020603050405020304" pitchFamily="18" charset="0"/>
              </a:rPr>
              <a:t>This report provides a comprehensive analysis of sales performance based on two dimensions: store and product category. It breaks down sales data to reveal how different stores are performing across various product categories.</a:t>
            </a:r>
          </a:p>
          <a:p>
            <a:pPr marL="0" indent="0">
              <a:buNone/>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p>
          <a:p>
            <a:r>
              <a:rPr lang="en-US" sz="1600" dirty="0">
                <a:effectLst/>
                <a:latin typeface="Arial" panose="020B0604020202020204" pitchFamily="34" charset="0"/>
                <a:ea typeface="Times New Roman" panose="02020603050405020304" pitchFamily="18" charset="0"/>
                <a:cs typeface="Times New Roman" panose="02020603050405020304" pitchFamily="18" charset="0"/>
              </a:rPr>
              <a:t>This report is valuable for identifying high-performing stores and popular product categories.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14" name="TextBox 13">
            <a:extLst>
              <a:ext uri="{FF2B5EF4-FFF2-40B4-BE49-F238E27FC236}">
                <a16:creationId xmlns:a16="http://schemas.microsoft.com/office/drawing/2014/main" id="{665AF914-13DA-FCF5-3DCB-220E545EED13}"/>
              </a:ext>
            </a:extLst>
          </p:cNvPr>
          <p:cNvSpPr txBox="1"/>
          <p:nvPr/>
        </p:nvSpPr>
        <p:spPr>
          <a:xfrm>
            <a:off x="463981" y="1729752"/>
            <a:ext cx="5252400" cy="677108"/>
          </a:xfrm>
          <a:prstGeom prst="rect">
            <a:avLst/>
          </a:prstGeom>
          <a:noFill/>
        </p:spPr>
        <p:txBody>
          <a:bodyPr wrap="none" rtlCol="0">
            <a:spAutoFit/>
          </a:bodyPr>
          <a:lstStyle/>
          <a:p>
            <a:r>
              <a:rPr lang="en-US" sz="2000" b="1"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t>Sales Analysis by Store and Product Category</a:t>
            </a:r>
            <a:r>
              <a:rPr lang="en-IN" sz="2000" dirty="0">
                <a:solidFill>
                  <a:srgbClr val="92D050"/>
                </a:solidFill>
                <a:effectLst/>
                <a:latin typeface="Times New Roman" panose="02020603050405020304" pitchFamily="18" charset="0"/>
                <a:cs typeface="Times New Roman" panose="02020603050405020304" pitchFamily="18" charset="0"/>
              </a:rPr>
              <a:t> </a:t>
            </a:r>
            <a:endParaRPr lang="en-US" sz="2000" dirty="0">
              <a:solidFill>
                <a:srgbClr val="92D050"/>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46170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D0DA3-ECA4-A62A-F206-FACAA30C29FC}"/>
              </a:ext>
            </a:extLst>
          </p:cNvPr>
          <p:cNvSpPr>
            <a:spLocks noGrp="1"/>
          </p:cNvSpPr>
          <p:nvPr>
            <p:ph type="title"/>
          </p:nvPr>
        </p:nvSpPr>
        <p:spPr>
          <a:xfrm>
            <a:off x="648930" y="629266"/>
            <a:ext cx="5616217" cy="1622321"/>
          </a:xfrm>
        </p:spPr>
        <p:txBody>
          <a:bodyPr vert="horz" lIns="91440" tIns="45720" rIns="91440" bIns="45720" rtlCol="0" anchor="t">
            <a:normAutofit/>
          </a:bodyPr>
          <a:lstStyle/>
          <a:p>
            <a:r>
              <a:rPr lang="en-US" sz="2800" dirty="0">
                <a:solidFill>
                  <a:srgbClr val="92D050"/>
                </a:solidFill>
                <a:effectLst/>
                <a:latin typeface="Times New Roman" panose="02020603050405020304" pitchFamily="18" charset="0"/>
                <a:cs typeface="Times New Roman" panose="02020603050405020304" pitchFamily="18" charset="0"/>
              </a:rPr>
              <a:t>Staff Performance Report </a:t>
            </a:r>
            <a:endParaRPr lang="en-US" sz="2800" dirty="0">
              <a:solidFill>
                <a:srgbClr val="92D050"/>
              </a:solidFill>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06EF6145-33C5-80DC-792D-231C40874EE8}"/>
              </a:ext>
            </a:extLst>
          </p:cNvPr>
          <p:cNvSpPr txBox="1">
            <a:spLocks/>
          </p:cNvSpPr>
          <p:nvPr/>
        </p:nvSpPr>
        <p:spPr>
          <a:xfrm>
            <a:off x="648119" y="1633649"/>
            <a:ext cx="5616216" cy="378541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a:effectLst/>
              </a:rPr>
              <a:t>This report assesses the sales performance of individual staff members within the organization. It includes metrics such as the number of sales, total revenue generated. </a:t>
            </a:r>
          </a:p>
          <a:p>
            <a:endParaRPr lang="en-US" dirty="0"/>
          </a:p>
          <a:p>
            <a:r>
              <a:rPr lang="en-US" dirty="0">
                <a:effectLst/>
              </a:rPr>
              <a:t>It provides insights into the contribution of each staff member to the overall sales goals of the business </a:t>
            </a:r>
            <a:endParaRPr lang="en-US" dirty="0"/>
          </a:p>
          <a:p>
            <a:pPr marL="0" indent="0">
              <a:buNone/>
            </a:pPr>
            <a:r>
              <a:rPr lang="en-US" dirty="0"/>
              <a:t> </a:t>
            </a:r>
          </a:p>
          <a:p>
            <a:pPr marL="0" indent="0"/>
            <a:endParaRPr lang="en-US" dirty="0"/>
          </a:p>
        </p:txBody>
      </p:sp>
      <p:sp>
        <p:nvSpPr>
          <p:cNvPr id="13" name="Freeform 31">
            <a:extLst>
              <a:ext uri="{FF2B5EF4-FFF2-40B4-BE49-F238E27FC236}">
                <a16:creationId xmlns:a16="http://schemas.microsoft.com/office/drawing/2014/main" id="{1F7E4252-2F8C-4EA5-8B25-80F4D86EE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5" name="Rectangle 14">
            <a:extLst>
              <a:ext uri="{FF2B5EF4-FFF2-40B4-BE49-F238E27FC236}">
                <a16:creationId xmlns:a16="http://schemas.microsoft.com/office/drawing/2014/main" id="{1AE682A4-5C0C-437A-88CB-93903D449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139" y="0"/>
            <a:ext cx="463828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5">
            <a:extLst>
              <a:ext uri="{FF2B5EF4-FFF2-40B4-BE49-F238E27FC236}">
                <a16:creationId xmlns:a16="http://schemas.microsoft.com/office/drawing/2014/main" id="{BCB0AB8E-3445-441A-B43E-CED27841E7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06400"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4" name="Content Placeholder 3" descr="A table with numbers and letters&#10;&#10;Description automatically generated">
            <a:extLst>
              <a:ext uri="{FF2B5EF4-FFF2-40B4-BE49-F238E27FC236}">
                <a16:creationId xmlns:a16="http://schemas.microsoft.com/office/drawing/2014/main" id="{C007D1E1-190D-565A-9CE9-BC4708045384}"/>
              </a:ext>
            </a:extLst>
          </p:cNvPr>
          <p:cNvPicPr>
            <a:picLocks noGrp="1" noChangeAspect="1"/>
          </p:cNvPicPr>
          <p:nvPr>
            <p:ph idx="1"/>
          </p:nvPr>
        </p:nvPicPr>
        <p:blipFill>
          <a:blip r:embed="rId3"/>
          <a:stretch>
            <a:fillRect/>
          </a:stretch>
        </p:blipFill>
        <p:spPr>
          <a:xfrm>
            <a:off x="7563742" y="1438929"/>
            <a:ext cx="3980139" cy="3980139"/>
          </a:xfrm>
          <a:prstGeom prst="rect">
            <a:avLst/>
          </a:prstGeom>
          <a:effectLst/>
        </p:spPr>
      </p:pic>
      <p:sp>
        <p:nvSpPr>
          <p:cNvPr id="19" name="Rectangle 18">
            <a:extLst>
              <a:ext uri="{FF2B5EF4-FFF2-40B4-BE49-F238E27FC236}">
                <a16:creationId xmlns:a16="http://schemas.microsoft.com/office/drawing/2014/main" id="{60202AA6-BAFE-417F-904D-4F7027D36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032839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B3EB9-CAF6-32B0-B3A1-A3D52BEC15D3}"/>
              </a:ext>
            </a:extLst>
          </p:cNvPr>
          <p:cNvSpPr>
            <a:spLocks noGrp="1"/>
          </p:cNvSpPr>
          <p:nvPr>
            <p:ph type="title"/>
          </p:nvPr>
        </p:nvSpPr>
        <p:spPr>
          <a:xfrm>
            <a:off x="648930" y="629266"/>
            <a:ext cx="6188190" cy="1622321"/>
          </a:xfrm>
        </p:spPr>
        <p:txBody>
          <a:bodyPr>
            <a:normAutofit/>
          </a:bodyPr>
          <a:lstStyle/>
          <a:p>
            <a:r>
              <a:rPr lang="en-US" sz="2800" b="1"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t>Geographic Sales Report</a:t>
            </a:r>
            <a:r>
              <a:rPr lang="en-IN" sz="2800" dirty="0">
                <a:solidFill>
                  <a:srgbClr val="92D050"/>
                </a:solidFill>
                <a:effectLst/>
                <a:latin typeface="Times New Roman" panose="02020603050405020304" pitchFamily="18" charset="0"/>
                <a:cs typeface="Times New Roman" panose="02020603050405020304" pitchFamily="18" charset="0"/>
              </a:rPr>
              <a:t> </a:t>
            </a:r>
            <a:endParaRPr lang="en-US" sz="2800" dirty="0">
              <a:solidFill>
                <a:srgbClr val="92D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ECB5C5-D61A-BB67-5675-9764A31B5B95}"/>
              </a:ext>
            </a:extLst>
          </p:cNvPr>
          <p:cNvSpPr>
            <a:spLocks noGrp="1"/>
          </p:cNvSpPr>
          <p:nvPr>
            <p:ph idx="1"/>
          </p:nvPr>
        </p:nvSpPr>
        <p:spPr>
          <a:xfrm>
            <a:off x="648930" y="2438400"/>
            <a:ext cx="6188189" cy="3785419"/>
          </a:xfrm>
        </p:spPr>
        <p:txBody>
          <a:bodyPr>
            <a:normAutofit/>
          </a:bodyPr>
          <a:lstStyle/>
          <a:p>
            <a:pPr>
              <a:lnSpc>
                <a:spcPct val="90000"/>
              </a:lnSpc>
            </a:pPr>
            <a:r>
              <a:rPr lang="en-US">
                <a:effectLst/>
                <a:latin typeface="Arial" panose="020B0604020202020204" pitchFamily="34" charset="0"/>
                <a:ea typeface="Times New Roman" panose="02020603050405020304" pitchFamily="18" charset="0"/>
              </a:rPr>
              <a:t>This report analyzes sales data based on geographical regions. It provides a breakdown of sales performance by state. This report is essential for identifying regions with high or low sales, understanding regional preferences, and tailoring marketing strategies to specific geographic areas.</a:t>
            </a:r>
          </a:p>
          <a:p>
            <a:pPr marL="0" indent="0">
              <a:lnSpc>
                <a:spcPct val="90000"/>
              </a:lnSpc>
              <a:buNone/>
            </a:pPr>
            <a:r>
              <a:rPr lang="en-US">
                <a:effectLst/>
                <a:latin typeface="Arial" panose="020B0604020202020204" pitchFamily="34" charset="0"/>
                <a:ea typeface="Times New Roman" panose="02020603050405020304" pitchFamily="18" charset="0"/>
              </a:rPr>
              <a:t> </a:t>
            </a:r>
          </a:p>
          <a:p>
            <a:pPr>
              <a:lnSpc>
                <a:spcPct val="90000"/>
              </a:lnSpc>
            </a:pPr>
            <a:r>
              <a:rPr lang="en-US">
                <a:effectLst/>
                <a:latin typeface="Arial" panose="020B0604020202020204" pitchFamily="34" charset="0"/>
                <a:ea typeface="Times New Roman" panose="02020603050405020304" pitchFamily="18" charset="0"/>
              </a:rPr>
              <a:t>It aids in optimizing distribution, targeting regional promotions, and ensuring that the business is effectively meeting the demands of diverse markets.</a:t>
            </a:r>
            <a:r>
              <a:rPr lang="en-IN">
                <a:effectLst/>
              </a:rPr>
              <a:t> </a:t>
            </a:r>
            <a:endParaRPr lang="en-US"/>
          </a:p>
        </p:txBody>
      </p:sp>
      <p:sp>
        <p:nvSpPr>
          <p:cNvPr id="12" name="Freeform 31">
            <a:extLst>
              <a:ext uri="{FF2B5EF4-FFF2-40B4-BE49-F238E27FC236}">
                <a16:creationId xmlns:a16="http://schemas.microsoft.com/office/drawing/2014/main" id="{C89FDD9F-84AD-4824-89D2-9E286F56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1" name="Rectangle 10">
            <a:extLst>
              <a:ext uri="{FF2B5EF4-FFF2-40B4-BE49-F238E27FC236}">
                <a16:creationId xmlns:a16="http://schemas.microsoft.com/office/drawing/2014/main" id="{0AFF99B9-09FA-411A-8B54-D714B2EE9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0"/>
            <a:ext cx="406254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5">
            <a:extLst>
              <a:ext uri="{FF2B5EF4-FFF2-40B4-BE49-F238E27FC236}">
                <a16:creationId xmlns:a16="http://schemas.microsoft.com/office/drawing/2014/main" id="{7E6CE931-52B0-4AD0-991F-0648E313B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472531"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4" name="Picture 3" descr="A screenshot of a screenshot of a computer&#10;&#10;Description automatically generated">
            <a:extLst>
              <a:ext uri="{FF2B5EF4-FFF2-40B4-BE49-F238E27FC236}">
                <a16:creationId xmlns:a16="http://schemas.microsoft.com/office/drawing/2014/main" id="{F6E410BF-EA95-856A-781B-3BB62C398D08}"/>
              </a:ext>
            </a:extLst>
          </p:cNvPr>
          <p:cNvPicPr>
            <a:picLocks noChangeAspect="1"/>
          </p:cNvPicPr>
          <p:nvPr/>
        </p:nvPicPr>
        <p:blipFill>
          <a:blip r:embed="rId3"/>
          <a:stretch>
            <a:fillRect/>
          </a:stretch>
        </p:blipFill>
        <p:spPr>
          <a:xfrm>
            <a:off x="8314597" y="928340"/>
            <a:ext cx="2767393" cy="5562601"/>
          </a:xfrm>
          <a:prstGeom prst="rect">
            <a:avLst/>
          </a:prstGeom>
          <a:effectLst/>
        </p:spPr>
      </p:pic>
      <p:sp>
        <p:nvSpPr>
          <p:cNvPr id="15" name="Rectangle 14">
            <a:extLst>
              <a:ext uri="{FF2B5EF4-FFF2-40B4-BE49-F238E27FC236}">
                <a16:creationId xmlns:a16="http://schemas.microsoft.com/office/drawing/2014/main" id="{D138FED9-7840-470D-BB14-BF4696ADA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9019121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{C2F9F1FC-E577-3241-9791-4F07E9C19811}tf10001062</Template>
  <TotalTime>124</TotalTime>
  <Words>770</Words>
  <Application>Microsoft Macintosh PowerPoint</Application>
  <PresentationFormat>Widescreen</PresentationFormat>
  <Paragraphs>87</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ACADEMY ENGRAVED LET PLAIN:1.0</vt:lpstr>
      <vt:lpstr>Arial</vt:lpstr>
      <vt:lpstr>Century Gothic</vt:lpstr>
      <vt:lpstr>Söhne</vt:lpstr>
      <vt:lpstr>Times New Roman</vt:lpstr>
      <vt:lpstr>Wingdings</vt:lpstr>
      <vt:lpstr>Wingdings 3</vt:lpstr>
      <vt:lpstr>Ion</vt:lpstr>
      <vt:lpstr>Design and Development of data storage solutions for analysis</vt:lpstr>
      <vt:lpstr>Introduction </vt:lpstr>
      <vt:lpstr>Vision and Goals </vt:lpstr>
      <vt:lpstr>SCHEMA </vt:lpstr>
      <vt:lpstr>ETL </vt:lpstr>
      <vt:lpstr>Comparative Sales Analysis between Categories </vt:lpstr>
      <vt:lpstr>Reports</vt:lpstr>
      <vt:lpstr>Staff Performance Report </vt:lpstr>
      <vt:lpstr>Geographic Sales Report </vt:lpstr>
      <vt:lpstr>Monthly Sales Comparison Report </vt:lpstr>
      <vt:lpstr>Graph Databases </vt:lpstr>
      <vt:lpstr>PowerPoint Presentation</vt:lpstr>
      <vt:lpstr>This SQL query retrieves information about employees and the number of dependents for each employee.    </vt:lpstr>
      <vt:lpstr>The result set shows employees along with the number of dependents each employee has. </vt:lpstr>
      <vt:lpstr>Conclusions </vt:lpstr>
      <vt:lpstr>Bibliography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Development of data storage solutions for analysis</dc:title>
  <dc:creator>Amol Gaikwad</dc:creator>
  <cp:lastModifiedBy>Amol Gaikwad</cp:lastModifiedBy>
  <cp:revision>2</cp:revision>
  <dcterms:created xsi:type="dcterms:W3CDTF">2023-12-13T19:08:57Z</dcterms:created>
  <dcterms:modified xsi:type="dcterms:W3CDTF">2023-12-13T21:13:13Z</dcterms:modified>
</cp:coreProperties>
</file>