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57"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741016-460F-43A3-86B2-B024BC080896}"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C4D7C4-A3B9-450B-9C25-1DFCA599C2F2}" type="slidenum">
              <a:rPr lang="en-US" smtClean="0"/>
              <a:t>‹#›</a:t>
            </a:fld>
            <a:endParaRPr lang="en-US"/>
          </a:p>
        </p:txBody>
      </p:sp>
    </p:spTree>
    <p:extLst>
      <p:ext uri="{BB962C8B-B14F-4D97-AF65-F5344CB8AC3E}">
        <p14:creationId xmlns:p14="http://schemas.microsoft.com/office/powerpoint/2010/main" val="474955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741016-460F-43A3-86B2-B024BC080896}"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C4D7C4-A3B9-450B-9C25-1DFCA599C2F2}" type="slidenum">
              <a:rPr lang="en-US" smtClean="0"/>
              <a:t>‹#›</a:t>
            </a:fld>
            <a:endParaRPr lang="en-US"/>
          </a:p>
        </p:txBody>
      </p:sp>
    </p:spTree>
    <p:extLst>
      <p:ext uri="{BB962C8B-B14F-4D97-AF65-F5344CB8AC3E}">
        <p14:creationId xmlns:p14="http://schemas.microsoft.com/office/powerpoint/2010/main" val="1227143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741016-460F-43A3-86B2-B024BC080896}"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C4D7C4-A3B9-450B-9C25-1DFCA599C2F2}" type="slidenum">
              <a:rPr lang="en-US" smtClean="0"/>
              <a:t>‹#›</a:t>
            </a:fld>
            <a:endParaRPr lang="en-US"/>
          </a:p>
        </p:txBody>
      </p:sp>
    </p:spTree>
    <p:extLst>
      <p:ext uri="{BB962C8B-B14F-4D97-AF65-F5344CB8AC3E}">
        <p14:creationId xmlns:p14="http://schemas.microsoft.com/office/powerpoint/2010/main" val="2231565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741016-460F-43A3-86B2-B024BC080896}"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C4D7C4-A3B9-450B-9C25-1DFCA599C2F2}" type="slidenum">
              <a:rPr lang="en-US" smtClean="0"/>
              <a:t>‹#›</a:t>
            </a:fld>
            <a:endParaRPr lang="en-US"/>
          </a:p>
        </p:txBody>
      </p:sp>
    </p:spTree>
    <p:extLst>
      <p:ext uri="{BB962C8B-B14F-4D97-AF65-F5344CB8AC3E}">
        <p14:creationId xmlns:p14="http://schemas.microsoft.com/office/powerpoint/2010/main" val="223648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741016-460F-43A3-86B2-B024BC080896}"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C4D7C4-A3B9-450B-9C25-1DFCA599C2F2}" type="slidenum">
              <a:rPr lang="en-US" smtClean="0"/>
              <a:t>‹#›</a:t>
            </a:fld>
            <a:endParaRPr lang="en-US"/>
          </a:p>
        </p:txBody>
      </p:sp>
    </p:spTree>
    <p:extLst>
      <p:ext uri="{BB962C8B-B14F-4D97-AF65-F5344CB8AC3E}">
        <p14:creationId xmlns:p14="http://schemas.microsoft.com/office/powerpoint/2010/main" val="2128293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741016-460F-43A3-86B2-B024BC080896}"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C4D7C4-A3B9-450B-9C25-1DFCA599C2F2}" type="slidenum">
              <a:rPr lang="en-US" smtClean="0"/>
              <a:t>‹#›</a:t>
            </a:fld>
            <a:endParaRPr lang="en-US"/>
          </a:p>
        </p:txBody>
      </p:sp>
    </p:spTree>
    <p:extLst>
      <p:ext uri="{BB962C8B-B14F-4D97-AF65-F5344CB8AC3E}">
        <p14:creationId xmlns:p14="http://schemas.microsoft.com/office/powerpoint/2010/main" val="1080388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741016-460F-43A3-86B2-B024BC080896}" type="datetimeFigureOut">
              <a:rPr lang="en-US" smtClean="0"/>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C4D7C4-A3B9-450B-9C25-1DFCA599C2F2}" type="slidenum">
              <a:rPr lang="en-US" smtClean="0"/>
              <a:t>‹#›</a:t>
            </a:fld>
            <a:endParaRPr lang="en-US"/>
          </a:p>
        </p:txBody>
      </p:sp>
    </p:spTree>
    <p:extLst>
      <p:ext uri="{BB962C8B-B14F-4D97-AF65-F5344CB8AC3E}">
        <p14:creationId xmlns:p14="http://schemas.microsoft.com/office/powerpoint/2010/main" val="388305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741016-460F-43A3-86B2-B024BC080896}" type="datetimeFigureOut">
              <a:rPr lang="en-US" smtClean="0"/>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C4D7C4-A3B9-450B-9C25-1DFCA599C2F2}" type="slidenum">
              <a:rPr lang="en-US" smtClean="0"/>
              <a:t>‹#›</a:t>
            </a:fld>
            <a:endParaRPr lang="en-US"/>
          </a:p>
        </p:txBody>
      </p:sp>
    </p:spTree>
    <p:extLst>
      <p:ext uri="{BB962C8B-B14F-4D97-AF65-F5344CB8AC3E}">
        <p14:creationId xmlns:p14="http://schemas.microsoft.com/office/powerpoint/2010/main" val="3623024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741016-460F-43A3-86B2-B024BC080896}" type="datetimeFigureOut">
              <a:rPr lang="en-US" smtClean="0"/>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C4D7C4-A3B9-450B-9C25-1DFCA599C2F2}" type="slidenum">
              <a:rPr lang="en-US" smtClean="0"/>
              <a:t>‹#›</a:t>
            </a:fld>
            <a:endParaRPr lang="en-US"/>
          </a:p>
        </p:txBody>
      </p:sp>
    </p:spTree>
    <p:extLst>
      <p:ext uri="{BB962C8B-B14F-4D97-AF65-F5344CB8AC3E}">
        <p14:creationId xmlns:p14="http://schemas.microsoft.com/office/powerpoint/2010/main" val="3613214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741016-460F-43A3-86B2-B024BC080896}"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C4D7C4-A3B9-450B-9C25-1DFCA599C2F2}" type="slidenum">
              <a:rPr lang="en-US" smtClean="0"/>
              <a:t>‹#›</a:t>
            </a:fld>
            <a:endParaRPr lang="en-US"/>
          </a:p>
        </p:txBody>
      </p:sp>
    </p:spTree>
    <p:extLst>
      <p:ext uri="{BB962C8B-B14F-4D97-AF65-F5344CB8AC3E}">
        <p14:creationId xmlns:p14="http://schemas.microsoft.com/office/powerpoint/2010/main" val="3669248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741016-460F-43A3-86B2-B024BC080896}"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C4D7C4-A3B9-450B-9C25-1DFCA599C2F2}" type="slidenum">
              <a:rPr lang="en-US" smtClean="0"/>
              <a:t>‹#›</a:t>
            </a:fld>
            <a:endParaRPr lang="en-US"/>
          </a:p>
        </p:txBody>
      </p:sp>
    </p:spTree>
    <p:extLst>
      <p:ext uri="{BB962C8B-B14F-4D97-AF65-F5344CB8AC3E}">
        <p14:creationId xmlns:p14="http://schemas.microsoft.com/office/powerpoint/2010/main" val="3554986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741016-460F-43A3-86B2-B024BC080896}" type="datetimeFigureOut">
              <a:rPr lang="en-US" smtClean="0"/>
              <a:t>11/6/2020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C4D7C4-A3B9-450B-9C25-1DFCA599C2F2}" type="slidenum">
              <a:rPr lang="en-US" smtClean="0"/>
              <a:t>‹#›</a:t>
            </a:fld>
            <a:endParaRPr lang="en-US"/>
          </a:p>
        </p:txBody>
      </p:sp>
    </p:spTree>
    <p:extLst>
      <p:ext uri="{BB962C8B-B14F-4D97-AF65-F5344CB8AC3E}">
        <p14:creationId xmlns:p14="http://schemas.microsoft.com/office/powerpoint/2010/main" val="410549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3144" y="2688336"/>
            <a:ext cx="9144000" cy="914399"/>
          </a:xfrm>
        </p:spPr>
        <p:txBody>
          <a:bodyPr>
            <a:normAutofit fontScale="90000"/>
          </a:bodyPr>
          <a:lstStyle/>
          <a:p>
            <a:r>
              <a:rPr lang="en-US" dirty="0" smtClean="0"/>
              <a:t>AWS </a:t>
            </a:r>
            <a:r>
              <a:rPr lang="en-US" dirty="0" err="1" smtClean="0"/>
              <a:t>CloudFormation</a:t>
            </a:r>
            <a:endParaRPr lang="en-US" dirty="0"/>
          </a:p>
        </p:txBody>
      </p:sp>
    </p:spTree>
    <p:extLst>
      <p:ext uri="{BB962C8B-B14F-4D97-AF65-F5344CB8AC3E}">
        <p14:creationId xmlns:p14="http://schemas.microsoft.com/office/powerpoint/2010/main" val="699728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88733"/>
          </a:xfrm>
        </p:spPr>
        <p:txBody>
          <a:bodyPr>
            <a:normAutofit fontScale="90000"/>
          </a:bodyPr>
          <a:lstStyle/>
          <a:p>
            <a:r>
              <a:rPr lang="en-US" dirty="0" smtClean="0"/>
              <a:t>AWS </a:t>
            </a:r>
            <a:r>
              <a:rPr lang="en-US" dirty="0" err="1" smtClean="0"/>
              <a:t>CloudFormation</a:t>
            </a:r>
            <a:endParaRPr lang="en-US" dirty="0"/>
          </a:p>
        </p:txBody>
      </p:sp>
      <p:sp>
        <p:nvSpPr>
          <p:cNvPr id="3" name="Subtitle 2"/>
          <p:cNvSpPr>
            <a:spLocks noGrp="1"/>
          </p:cNvSpPr>
          <p:nvPr>
            <p:ph type="subTitle" idx="1"/>
          </p:nvPr>
        </p:nvSpPr>
        <p:spPr>
          <a:xfrm>
            <a:off x="1524000" y="2734056"/>
            <a:ext cx="9144000" cy="3182112"/>
          </a:xfrm>
        </p:spPr>
        <p:txBody>
          <a:bodyPr/>
          <a:lstStyle/>
          <a:p>
            <a:pPr marL="342900" indent="-342900" algn="l">
              <a:buFont typeface="Arial" panose="020B0604020202020204" pitchFamily="34" charset="0"/>
              <a:buChar char="•"/>
            </a:pPr>
            <a:r>
              <a:rPr lang="en-US" dirty="0"/>
              <a:t>Simplify infrastructure </a:t>
            </a:r>
            <a:r>
              <a:rPr lang="en-US" dirty="0" smtClean="0"/>
              <a:t>management</a:t>
            </a:r>
          </a:p>
          <a:p>
            <a:pPr marL="342900" indent="-342900" algn="l">
              <a:buFont typeface="Arial" panose="020B0604020202020204" pitchFamily="34" charset="0"/>
              <a:buChar char="•"/>
            </a:pPr>
            <a:r>
              <a:rPr lang="en-US" dirty="0" smtClean="0"/>
              <a:t>AWS service to automate Infrastructure</a:t>
            </a:r>
          </a:p>
          <a:p>
            <a:pPr marL="342900" indent="-342900" algn="l">
              <a:buFont typeface="Arial" panose="020B0604020202020204" pitchFamily="34" charset="0"/>
              <a:buChar char="•"/>
            </a:pPr>
            <a:r>
              <a:rPr lang="en-US" dirty="0" smtClean="0"/>
              <a:t>Used as </a:t>
            </a:r>
            <a:r>
              <a:rPr lang="en-US" dirty="0" err="1" smtClean="0"/>
              <a:t>IaC</a:t>
            </a:r>
            <a:r>
              <a:rPr lang="en-US" dirty="0" smtClean="0"/>
              <a:t> (Infrastructure as a Code)</a:t>
            </a:r>
          </a:p>
          <a:p>
            <a:pPr marL="342900" indent="-342900" algn="l">
              <a:buFont typeface="Arial" panose="020B0604020202020204" pitchFamily="34" charset="0"/>
              <a:buChar char="•"/>
            </a:pPr>
            <a:r>
              <a:rPr lang="en-US" dirty="0" smtClean="0"/>
              <a:t>Reliable way to keep Infrastructure in sync</a:t>
            </a:r>
          </a:p>
          <a:p>
            <a:pPr marL="342900" indent="-342900" algn="l">
              <a:buFont typeface="Arial" panose="020B0604020202020204" pitchFamily="34" charset="0"/>
              <a:buChar char="•"/>
            </a:pPr>
            <a:r>
              <a:rPr lang="en-US" dirty="0" smtClean="0"/>
              <a:t>Provide easy way to modify / update infrastructure</a:t>
            </a:r>
          </a:p>
          <a:p>
            <a:pPr marL="342900" indent="-342900" algn="l">
              <a:buFont typeface="Arial" panose="020B0604020202020204" pitchFamily="34" charset="0"/>
              <a:buChar char="•"/>
            </a:pPr>
            <a:r>
              <a:rPr lang="en-US" dirty="0"/>
              <a:t>Easily control and track changes to your </a:t>
            </a:r>
            <a:r>
              <a:rPr lang="en-US" dirty="0" smtClean="0"/>
              <a:t>infrastructure</a:t>
            </a:r>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878450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10883"/>
            <a:ext cx="9144000" cy="788733"/>
          </a:xfrm>
        </p:spPr>
        <p:txBody>
          <a:bodyPr>
            <a:normAutofit fontScale="90000"/>
          </a:bodyPr>
          <a:lstStyle/>
          <a:p>
            <a:r>
              <a:rPr lang="en-US" dirty="0" err="1" smtClean="0"/>
              <a:t>Cloudformation</a:t>
            </a:r>
            <a:endParaRPr lang="en-US" dirty="0"/>
          </a:p>
        </p:txBody>
      </p:sp>
      <p:sp>
        <p:nvSpPr>
          <p:cNvPr id="3" name="Subtitle 2"/>
          <p:cNvSpPr>
            <a:spLocks noGrp="1"/>
          </p:cNvSpPr>
          <p:nvPr>
            <p:ph type="subTitle" idx="1"/>
          </p:nvPr>
        </p:nvSpPr>
        <p:spPr>
          <a:xfrm>
            <a:off x="1524000" y="1600200"/>
            <a:ext cx="9144000" cy="4581144"/>
          </a:xfrm>
        </p:spPr>
        <p:txBody>
          <a:bodyPr>
            <a:normAutofit/>
          </a:bodyPr>
          <a:lstStyle/>
          <a:p>
            <a:pPr marL="342900" indent="-342900" algn="l">
              <a:buFont typeface="Arial" panose="020B0604020202020204" pitchFamily="34" charset="0"/>
              <a:buChar char="•"/>
            </a:pPr>
            <a:r>
              <a:rPr lang="en-US" b="1" dirty="0" smtClean="0"/>
              <a:t>Templates </a:t>
            </a:r>
          </a:p>
          <a:p>
            <a:pPr lvl="1" algn="l"/>
            <a:r>
              <a:rPr lang="en-US" dirty="0" smtClean="0"/>
              <a:t>An AWS </a:t>
            </a:r>
            <a:r>
              <a:rPr lang="en-US" dirty="0" err="1" smtClean="0"/>
              <a:t>CloudFormation</a:t>
            </a:r>
            <a:r>
              <a:rPr lang="en-US" dirty="0" smtClean="0"/>
              <a:t> template is a JSON or YAML formatted text file. AWS </a:t>
            </a:r>
            <a:r>
              <a:rPr lang="en-US" dirty="0" err="1" smtClean="0"/>
              <a:t>CloudFormation</a:t>
            </a:r>
            <a:r>
              <a:rPr lang="en-US" dirty="0" smtClean="0"/>
              <a:t> uses these templates as blueprints for building your AWS resources.</a:t>
            </a:r>
          </a:p>
          <a:p>
            <a:pPr marL="342900" indent="-342900" algn="l">
              <a:buFont typeface="Arial" panose="020B0604020202020204" pitchFamily="34" charset="0"/>
              <a:buChar char="•"/>
            </a:pPr>
            <a:r>
              <a:rPr lang="en-US" b="1" dirty="0" smtClean="0"/>
              <a:t>Stacks</a:t>
            </a:r>
          </a:p>
          <a:p>
            <a:pPr lvl="1" algn="l">
              <a:lnSpc>
                <a:spcPct val="100000"/>
              </a:lnSpc>
            </a:pPr>
            <a:r>
              <a:rPr lang="en-US" dirty="0" smtClean="0"/>
              <a:t>When </a:t>
            </a:r>
            <a:r>
              <a:rPr lang="en-US" dirty="0"/>
              <a:t>you use AWS </a:t>
            </a:r>
            <a:r>
              <a:rPr lang="en-US" dirty="0" err="1"/>
              <a:t>CloudFormation</a:t>
            </a:r>
            <a:r>
              <a:rPr lang="en-US" dirty="0"/>
              <a:t>, you manage related resources as a single unit called a stack. You create, update, and delete a collection of resources by creating, updating, and deleting stacks. All the resources in a stack are defined by the stack's AWS </a:t>
            </a:r>
            <a:r>
              <a:rPr lang="en-US" dirty="0" err="1"/>
              <a:t>CloudFormation</a:t>
            </a:r>
            <a:r>
              <a:rPr lang="en-US" dirty="0"/>
              <a:t> template.</a:t>
            </a:r>
          </a:p>
          <a:p>
            <a:pPr marL="342900" indent="-342900" algn="l">
              <a:buFont typeface="Arial" panose="020B0604020202020204" pitchFamily="34" charset="0"/>
              <a:buChar char="•"/>
            </a:pPr>
            <a:r>
              <a:rPr lang="en-US" b="1" dirty="0" smtClean="0"/>
              <a:t>Change Sets</a:t>
            </a:r>
          </a:p>
          <a:p>
            <a:pPr lvl="1" algn="l">
              <a:lnSpc>
                <a:spcPct val="100000"/>
              </a:lnSpc>
            </a:pPr>
            <a:r>
              <a:rPr lang="en-US" sz="2100" dirty="0"/>
              <a:t>If you need to make changes to the running resources in a stack, you update the stack. Before making changes to your resources, you can generate a change set, which is a summary of your proposed changes.</a:t>
            </a:r>
          </a:p>
        </p:txBody>
      </p:sp>
    </p:spTree>
    <p:extLst>
      <p:ext uri="{BB962C8B-B14F-4D97-AF65-F5344CB8AC3E}">
        <p14:creationId xmlns:p14="http://schemas.microsoft.com/office/powerpoint/2010/main" val="2323365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30352" y="512064"/>
            <a:ext cx="3629025" cy="5572125"/>
          </a:xfrm>
          <a:prstGeom prst="rect">
            <a:avLst/>
          </a:prstGeom>
        </p:spPr>
      </p:pic>
      <p:sp>
        <p:nvSpPr>
          <p:cNvPr id="12" name="Title 11"/>
          <p:cNvSpPr>
            <a:spLocks noGrp="1"/>
          </p:cNvSpPr>
          <p:nvPr>
            <p:ph type="title"/>
          </p:nvPr>
        </p:nvSpPr>
        <p:spPr>
          <a:xfrm>
            <a:off x="4261104" y="365125"/>
            <a:ext cx="7488936" cy="6072251"/>
          </a:xfrm>
        </p:spPr>
        <p:txBody>
          <a:bodyPr>
            <a:noAutofit/>
          </a:bodyPr>
          <a:lstStyle/>
          <a:p>
            <a:r>
              <a:rPr lang="en-US" sz="1100" b="1" dirty="0" smtClean="0"/>
              <a:t>Format Version (optional)</a:t>
            </a:r>
            <a:r>
              <a:rPr lang="en-US" sz="1100" dirty="0" smtClean="0"/>
              <a:t/>
            </a:r>
            <a:br>
              <a:rPr lang="en-US" sz="1100" dirty="0" smtClean="0"/>
            </a:br>
            <a:r>
              <a:rPr lang="en-US" sz="1100" dirty="0" smtClean="0"/>
              <a:t>The AWS </a:t>
            </a:r>
            <a:r>
              <a:rPr lang="en-US" sz="1100" dirty="0" err="1" smtClean="0"/>
              <a:t>CloudFormation</a:t>
            </a:r>
            <a:r>
              <a:rPr lang="en-US" sz="1100" dirty="0" smtClean="0"/>
              <a:t> template version that the template conforms to. The template format version is not the same as the API or WSDL version. The template format version can change independently of the API and WSDL versions.</a:t>
            </a:r>
            <a:br>
              <a:rPr lang="en-US" sz="1100" dirty="0" smtClean="0"/>
            </a:br>
            <a:r>
              <a:rPr lang="en-US" sz="1100" dirty="0" smtClean="0"/>
              <a:t/>
            </a:r>
            <a:br>
              <a:rPr lang="en-US" sz="1100" dirty="0" smtClean="0"/>
            </a:br>
            <a:r>
              <a:rPr lang="en-US" sz="1100" b="1" dirty="0" smtClean="0"/>
              <a:t>Description (optional)</a:t>
            </a:r>
            <a:r>
              <a:rPr lang="en-US" sz="1100" dirty="0" smtClean="0"/>
              <a:t/>
            </a:r>
            <a:br>
              <a:rPr lang="en-US" sz="1100" dirty="0" smtClean="0"/>
            </a:br>
            <a:r>
              <a:rPr lang="en-US" sz="1100" dirty="0" smtClean="0"/>
              <a:t>A text string that describes the template. This section must always follow the template format version section.</a:t>
            </a:r>
            <a:br>
              <a:rPr lang="en-US" sz="1100" dirty="0" smtClean="0"/>
            </a:br>
            <a:r>
              <a:rPr lang="en-US" sz="1100" dirty="0" smtClean="0"/>
              <a:t/>
            </a:r>
            <a:br>
              <a:rPr lang="en-US" sz="1100" dirty="0" smtClean="0"/>
            </a:br>
            <a:r>
              <a:rPr lang="en-US" sz="1100" b="1" dirty="0" smtClean="0"/>
              <a:t>Metadata (optional)</a:t>
            </a:r>
            <a:r>
              <a:rPr lang="en-US" sz="1100" dirty="0" smtClean="0"/>
              <a:t/>
            </a:r>
            <a:br>
              <a:rPr lang="en-US" sz="1100" dirty="0" smtClean="0"/>
            </a:br>
            <a:r>
              <a:rPr lang="en-US" sz="1100" dirty="0" smtClean="0"/>
              <a:t>Objects that provide additional information about the template.</a:t>
            </a:r>
            <a:br>
              <a:rPr lang="en-US" sz="1100" dirty="0" smtClean="0"/>
            </a:br>
            <a:r>
              <a:rPr lang="en-US" sz="1100" dirty="0" smtClean="0"/>
              <a:t/>
            </a:r>
            <a:br>
              <a:rPr lang="en-US" sz="1100" dirty="0" smtClean="0"/>
            </a:br>
            <a:r>
              <a:rPr lang="en-US" sz="1100" b="1" dirty="0" smtClean="0"/>
              <a:t>Parameters (optional)</a:t>
            </a:r>
            <a:r>
              <a:rPr lang="en-US" sz="1100" dirty="0" smtClean="0"/>
              <a:t/>
            </a:r>
            <a:br>
              <a:rPr lang="en-US" sz="1100" dirty="0" smtClean="0"/>
            </a:br>
            <a:r>
              <a:rPr lang="en-US" sz="1100" dirty="0" smtClean="0"/>
              <a:t>Values to pass to your template at runtime (when you create or update a stack). You can refer to parameters from the Resources and Outputs sections of the template.</a:t>
            </a:r>
            <a:br>
              <a:rPr lang="en-US" sz="1100" dirty="0" smtClean="0"/>
            </a:br>
            <a:r>
              <a:rPr lang="en-US" sz="1100" dirty="0" smtClean="0"/>
              <a:t/>
            </a:r>
            <a:br>
              <a:rPr lang="en-US" sz="1100" dirty="0" smtClean="0"/>
            </a:br>
            <a:r>
              <a:rPr lang="en-US" sz="1100" b="1" dirty="0" smtClean="0"/>
              <a:t>Mappings (optional)</a:t>
            </a:r>
            <a:r>
              <a:rPr lang="en-US" sz="1100" dirty="0" smtClean="0"/>
              <a:t/>
            </a:r>
            <a:br>
              <a:rPr lang="en-US" sz="1100" dirty="0" smtClean="0"/>
            </a:br>
            <a:r>
              <a:rPr lang="en-US" sz="1100" dirty="0" smtClean="0"/>
              <a:t>A mapping of keys and associated values that you can use to specify conditional parameter values, similar to a lookup table. You can match a key to a corresponding value by using the </a:t>
            </a:r>
            <a:r>
              <a:rPr lang="en-US" sz="1100" dirty="0" err="1" smtClean="0"/>
              <a:t>Fn</a:t>
            </a:r>
            <a:r>
              <a:rPr lang="en-US" sz="1100" dirty="0" smtClean="0"/>
              <a:t>::</a:t>
            </a:r>
            <a:r>
              <a:rPr lang="en-US" sz="1100" dirty="0" err="1" smtClean="0"/>
              <a:t>FindInMap</a:t>
            </a:r>
            <a:r>
              <a:rPr lang="en-US" sz="1100" dirty="0" smtClean="0"/>
              <a:t> intrinsic function in the Resources and Outputs sections.</a:t>
            </a:r>
            <a:br>
              <a:rPr lang="en-US" sz="1100" dirty="0" smtClean="0"/>
            </a:br>
            <a:r>
              <a:rPr lang="en-US" sz="1100" dirty="0" smtClean="0"/>
              <a:t/>
            </a:r>
            <a:br>
              <a:rPr lang="en-US" sz="1100" dirty="0" smtClean="0"/>
            </a:br>
            <a:r>
              <a:rPr lang="en-US" sz="1100" b="1" dirty="0" smtClean="0"/>
              <a:t>Conditions (optional)</a:t>
            </a:r>
            <a:r>
              <a:rPr lang="en-US" sz="1100" dirty="0" smtClean="0"/>
              <a:t/>
            </a:r>
            <a:br>
              <a:rPr lang="en-US" sz="1100" dirty="0" smtClean="0"/>
            </a:br>
            <a:r>
              <a:rPr lang="en-US" sz="1100" dirty="0" smtClean="0"/>
              <a:t>Conditions that control whether certain resources are created or whether certain resource properties are assigned a value during stack creation or update. For example, you could conditionally create a resource that depends on whether the stack is for a production or test environment.</a:t>
            </a:r>
            <a:br>
              <a:rPr lang="en-US" sz="1100" dirty="0" smtClean="0"/>
            </a:br>
            <a:r>
              <a:rPr lang="en-US" sz="1100" dirty="0" smtClean="0"/>
              <a:t/>
            </a:r>
            <a:br>
              <a:rPr lang="en-US" sz="1100" dirty="0" smtClean="0"/>
            </a:br>
            <a:r>
              <a:rPr lang="en-US" sz="1100" b="1" dirty="0" smtClean="0"/>
              <a:t>Transform (optional)</a:t>
            </a:r>
            <a:r>
              <a:rPr lang="en-US" sz="1100" dirty="0" smtClean="0"/>
              <a:t/>
            </a:r>
            <a:br>
              <a:rPr lang="en-US" sz="1100" dirty="0" smtClean="0"/>
            </a:br>
            <a:r>
              <a:rPr lang="en-US" sz="1100" dirty="0" smtClean="0"/>
              <a:t>For </a:t>
            </a:r>
            <a:r>
              <a:rPr lang="en-US" sz="1100" dirty="0" err="1" smtClean="0"/>
              <a:t>serverless</a:t>
            </a:r>
            <a:r>
              <a:rPr lang="en-US" sz="1100" dirty="0" smtClean="0"/>
              <a:t> applications (also referred to as Lambda-based applications), specifies the version of the AWS </a:t>
            </a:r>
            <a:r>
              <a:rPr lang="en-US" sz="1100" dirty="0" err="1" smtClean="0"/>
              <a:t>Serverless</a:t>
            </a:r>
            <a:r>
              <a:rPr lang="en-US" sz="1100" dirty="0" smtClean="0"/>
              <a:t> Application Model (AWS SAM) to use. When you specify a transform, you can use AWS SAM syntax to declare resources in your template. The model defines the syntax that you can use and how it is processed.</a:t>
            </a:r>
            <a:br>
              <a:rPr lang="en-US" sz="1100" dirty="0" smtClean="0"/>
            </a:br>
            <a:r>
              <a:rPr lang="en-US" sz="1100" dirty="0" smtClean="0"/>
              <a:t/>
            </a:r>
            <a:br>
              <a:rPr lang="en-US" sz="1100" dirty="0" smtClean="0"/>
            </a:br>
            <a:r>
              <a:rPr lang="en-US" sz="1100" dirty="0" smtClean="0"/>
              <a:t>You can also use AWS::Include transforms to work with template snippets that are stored separately from the main AWS </a:t>
            </a:r>
            <a:r>
              <a:rPr lang="en-US" sz="1100" dirty="0" err="1" smtClean="0"/>
              <a:t>CloudFormation</a:t>
            </a:r>
            <a:r>
              <a:rPr lang="en-US" sz="1100" dirty="0" smtClean="0"/>
              <a:t> template. You can store your snippet files in an Amazon S3 bucket and then reuse the functions across multiple templates.</a:t>
            </a:r>
            <a:br>
              <a:rPr lang="en-US" sz="1100" dirty="0" smtClean="0"/>
            </a:br>
            <a:r>
              <a:rPr lang="en-US" sz="1100" dirty="0" smtClean="0"/>
              <a:t/>
            </a:r>
            <a:br>
              <a:rPr lang="en-US" sz="1100" dirty="0" smtClean="0"/>
            </a:br>
            <a:r>
              <a:rPr lang="en-US" sz="1100" b="1" dirty="0" smtClean="0"/>
              <a:t>Resources (required)</a:t>
            </a:r>
            <a:r>
              <a:rPr lang="en-US" sz="1100" dirty="0" smtClean="0"/>
              <a:t/>
            </a:r>
            <a:br>
              <a:rPr lang="en-US" sz="1100" dirty="0" smtClean="0"/>
            </a:br>
            <a:r>
              <a:rPr lang="en-US" sz="1100" dirty="0" smtClean="0"/>
              <a:t>Specifies the stack resources and their properties, such as an Amazon Elastic Compute Cloud instance or an Amazon Simple Storage Service bucket. You can refer to resources in the Resources and Outputs sections of the template.</a:t>
            </a:r>
            <a:br>
              <a:rPr lang="en-US" sz="1100" dirty="0" smtClean="0"/>
            </a:br>
            <a:r>
              <a:rPr lang="en-US" sz="1100" dirty="0" smtClean="0"/>
              <a:t/>
            </a:r>
            <a:br>
              <a:rPr lang="en-US" sz="1100" dirty="0" smtClean="0"/>
            </a:br>
            <a:r>
              <a:rPr lang="en-US" sz="1100" b="1" dirty="0" smtClean="0"/>
              <a:t>Outputs (optional)</a:t>
            </a:r>
            <a:r>
              <a:rPr lang="en-US" sz="1100" dirty="0" smtClean="0"/>
              <a:t/>
            </a:r>
            <a:br>
              <a:rPr lang="en-US" sz="1100" dirty="0" smtClean="0"/>
            </a:br>
            <a:r>
              <a:rPr lang="en-US" sz="1100" dirty="0" smtClean="0"/>
              <a:t>Describes the values that are returned whenever you view your stack's properties. For example, you can declare an output for an S3 bucket name and then call the </a:t>
            </a:r>
            <a:r>
              <a:rPr lang="en-US" sz="1100" dirty="0" err="1" smtClean="0"/>
              <a:t>aws</a:t>
            </a:r>
            <a:r>
              <a:rPr lang="en-US" sz="1100" dirty="0" smtClean="0"/>
              <a:t> </a:t>
            </a:r>
            <a:r>
              <a:rPr lang="en-US" sz="1100" dirty="0" err="1" smtClean="0"/>
              <a:t>cloudformation</a:t>
            </a:r>
            <a:r>
              <a:rPr lang="en-US" sz="1100" dirty="0" smtClean="0"/>
              <a:t> describe-stacks AWS CLI command to view the name.</a:t>
            </a:r>
            <a:endParaRPr lang="en-US" sz="1100" dirty="0"/>
          </a:p>
        </p:txBody>
      </p:sp>
    </p:spTree>
    <p:extLst>
      <p:ext uri="{BB962C8B-B14F-4D97-AF65-F5344CB8AC3E}">
        <p14:creationId xmlns:p14="http://schemas.microsoft.com/office/powerpoint/2010/main" val="3865646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0624" y="630936"/>
            <a:ext cx="10247376" cy="5971032"/>
          </a:xfrm>
        </p:spPr>
        <p:txBody>
          <a:bodyPr>
            <a:noAutofit/>
          </a:bodyPr>
          <a:lstStyle/>
          <a:p>
            <a:pPr algn="l"/>
            <a:r>
              <a:rPr lang="en-US" sz="1600" b="1" dirty="0" err="1" smtClean="0"/>
              <a:t>Fn</a:t>
            </a:r>
            <a:r>
              <a:rPr lang="en-US" sz="1600" b="1" dirty="0" smtClean="0"/>
              <a:t>::Base64</a:t>
            </a:r>
          </a:p>
          <a:p>
            <a:pPr algn="l"/>
            <a:r>
              <a:rPr lang="en-US" sz="1600" dirty="0" smtClean="0"/>
              <a:t>The intrinsic function </a:t>
            </a:r>
            <a:r>
              <a:rPr lang="en-US" sz="1600" dirty="0" err="1" smtClean="0"/>
              <a:t>Fn</a:t>
            </a:r>
            <a:r>
              <a:rPr lang="en-US" sz="1600" dirty="0" smtClean="0"/>
              <a:t>::Base64 returns the Base64 representation of the input string. This function is typically used to pass encoded data to Amazon EC2 instances by way of the </a:t>
            </a:r>
            <a:r>
              <a:rPr lang="en-US" sz="1600" dirty="0" err="1" smtClean="0"/>
              <a:t>UserData</a:t>
            </a:r>
            <a:r>
              <a:rPr lang="en-US" sz="1600" dirty="0" smtClean="0"/>
              <a:t> property.</a:t>
            </a:r>
          </a:p>
          <a:p>
            <a:pPr algn="l"/>
            <a:r>
              <a:rPr lang="en-US" sz="1600" b="1" dirty="0" err="1" smtClean="0"/>
              <a:t>Fn</a:t>
            </a:r>
            <a:r>
              <a:rPr lang="en-US" sz="1600" b="1" dirty="0" smtClean="0"/>
              <a:t>::</a:t>
            </a:r>
            <a:r>
              <a:rPr lang="en-US" sz="1600" b="1" dirty="0" err="1" smtClean="0"/>
              <a:t>Cidr</a:t>
            </a:r>
            <a:endParaRPr lang="en-US" sz="1600" b="1" dirty="0" smtClean="0"/>
          </a:p>
          <a:p>
            <a:pPr algn="l"/>
            <a:r>
              <a:rPr lang="en-US" sz="1600" dirty="0" smtClean="0"/>
              <a:t>The intrinsic function </a:t>
            </a:r>
            <a:r>
              <a:rPr lang="en-US" sz="1600" dirty="0" err="1" smtClean="0"/>
              <a:t>Fn</a:t>
            </a:r>
            <a:r>
              <a:rPr lang="en-US" sz="1600" dirty="0" smtClean="0"/>
              <a:t>::</a:t>
            </a:r>
            <a:r>
              <a:rPr lang="en-US" sz="1600" dirty="0" err="1" smtClean="0"/>
              <a:t>Cidr</a:t>
            </a:r>
            <a:r>
              <a:rPr lang="en-US" sz="1600" dirty="0" smtClean="0"/>
              <a:t> returns an array of CIDR address blocks. The number of CIDR blocks returned is dependent on the count parameter.</a:t>
            </a:r>
          </a:p>
          <a:p>
            <a:pPr algn="l"/>
            <a:r>
              <a:rPr lang="en-US" sz="1600" b="1" dirty="0" smtClean="0"/>
              <a:t>Condition functions</a:t>
            </a:r>
          </a:p>
          <a:p>
            <a:pPr algn="l"/>
            <a:r>
              <a:rPr lang="en-US" sz="1600" dirty="0" smtClean="0"/>
              <a:t>You can use intrinsic functions, such as </a:t>
            </a:r>
            <a:r>
              <a:rPr lang="en-US" sz="1600" dirty="0" err="1" smtClean="0"/>
              <a:t>Fn</a:t>
            </a:r>
            <a:r>
              <a:rPr lang="en-US" sz="1600" dirty="0" smtClean="0"/>
              <a:t>::If, </a:t>
            </a:r>
            <a:r>
              <a:rPr lang="en-US" sz="1600" dirty="0" err="1" smtClean="0"/>
              <a:t>Fn</a:t>
            </a:r>
            <a:r>
              <a:rPr lang="en-US" sz="1600" dirty="0" smtClean="0"/>
              <a:t>::Equals, and </a:t>
            </a:r>
            <a:r>
              <a:rPr lang="en-US" sz="1600" dirty="0" err="1" smtClean="0"/>
              <a:t>Fn</a:t>
            </a:r>
            <a:r>
              <a:rPr lang="en-US" sz="1600" dirty="0" smtClean="0"/>
              <a:t>::Not, to conditionally create stack resources. These conditions are evaluated based on input parameters that you declare when you create or update a stack.</a:t>
            </a:r>
          </a:p>
          <a:p>
            <a:pPr algn="l"/>
            <a:r>
              <a:rPr lang="en-US" sz="1600" b="1" dirty="0" err="1" smtClean="0"/>
              <a:t>Fn</a:t>
            </a:r>
            <a:r>
              <a:rPr lang="en-US" sz="1600" b="1" dirty="0" smtClean="0"/>
              <a:t>::</a:t>
            </a:r>
            <a:r>
              <a:rPr lang="en-US" sz="1600" b="1" dirty="0" err="1" smtClean="0"/>
              <a:t>FindInMap</a:t>
            </a:r>
            <a:endParaRPr lang="en-US" sz="1600" b="1" dirty="0" smtClean="0"/>
          </a:p>
          <a:p>
            <a:pPr algn="l"/>
            <a:r>
              <a:rPr lang="en-US" sz="1600" dirty="0" smtClean="0"/>
              <a:t>The intrinsic function </a:t>
            </a:r>
            <a:r>
              <a:rPr lang="en-US" sz="1600" dirty="0" err="1" smtClean="0"/>
              <a:t>Fn</a:t>
            </a:r>
            <a:r>
              <a:rPr lang="en-US" sz="1600" dirty="0" smtClean="0"/>
              <a:t>::</a:t>
            </a:r>
            <a:r>
              <a:rPr lang="en-US" sz="1600" dirty="0" err="1" smtClean="0"/>
              <a:t>FindInMap</a:t>
            </a:r>
            <a:r>
              <a:rPr lang="en-US" sz="1600" dirty="0" smtClean="0"/>
              <a:t> returns the value corresponding to keys in a two-level map that is declared in the Mappings section.</a:t>
            </a:r>
          </a:p>
          <a:p>
            <a:pPr algn="l"/>
            <a:r>
              <a:rPr lang="en-US" sz="1600" b="1" dirty="0" err="1" smtClean="0"/>
              <a:t>Fn</a:t>
            </a:r>
            <a:r>
              <a:rPr lang="en-US" sz="1600" b="1" dirty="0" smtClean="0"/>
              <a:t>::</a:t>
            </a:r>
            <a:r>
              <a:rPr lang="en-US" sz="1600" b="1" dirty="0" err="1" smtClean="0"/>
              <a:t>GetAtt</a:t>
            </a:r>
            <a:endParaRPr lang="en-US" sz="1600" b="1" dirty="0" smtClean="0"/>
          </a:p>
          <a:p>
            <a:pPr algn="l"/>
            <a:r>
              <a:rPr lang="en-US" sz="1600" dirty="0" smtClean="0"/>
              <a:t>The </a:t>
            </a:r>
            <a:r>
              <a:rPr lang="en-US" sz="1600" dirty="0" err="1" smtClean="0"/>
              <a:t>Fn</a:t>
            </a:r>
            <a:r>
              <a:rPr lang="en-US" sz="1600" dirty="0" smtClean="0"/>
              <a:t>::</a:t>
            </a:r>
            <a:r>
              <a:rPr lang="en-US" sz="1600" dirty="0" err="1" smtClean="0"/>
              <a:t>GetAtt</a:t>
            </a:r>
            <a:r>
              <a:rPr lang="en-US" sz="1600" dirty="0" smtClean="0"/>
              <a:t> intrinsic function returns the value of an attribute from a resource in the template.</a:t>
            </a:r>
          </a:p>
          <a:p>
            <a:pPr algn="l"/>
            <a:r>
              <a:rPr lang="en-US" sz="1600" b="1" dirty="0" err="1" smtClean="0"/>
              <a:t>Fn</a:t>
            </a:r>
            <a:r>
              <a:rPr lang="en-US" sz="1600" b="1" dirty="0" smtClean="0"/>
              <a:t>::</a:t>
            </a:r>
            <a:r>
              <a:rPr lang="en-US" sz="1600" b="1" dirty="0" err="1" smtClean="0"/>
              <a:t>GetAZs</a:t>
            </a:r>
            <a:endParaRPr lang="en-US" sz="1600" b="1" dirty="0" smtClean="0"/>
          </a:p>
          <a:p>
            <a:pPr algn="l"/>
            <a:r>
              <a:rPr lang="en-US" sz="1600" dirty="0" smtClean="0"/>
              <a:t>The intrinsic function </a:t>
            </a:r>
            <a:r>
              <a:rPr lang="en-US" sz="1600" dirty="0" err="1" smtClean="0"/>
              <a:t>Fn</a:t>
            </a:r>
            <a:r>
              <a:rPr lang="en-US" sz="1600" dirty="0" smtClean="0"/>
              <a:t>::</a:t>
            </a:r>
            <a:r>
              <a:rPr lang="en-US" sz="1600" dirty="0" err="1" smtClean="0"/>
              <a:t>GetAZs</a:t>
            </a:r>
            <a:r>
              <a:rPr lang="en-US" sz="1600" dirty="0" smtClean="0"/>
              <a:t> returns an array that lists Availability Zones for a specified region in </a:t>
            </a:r>
            <a:r>
              <a:rPr lang="en-US" sz="1600" dirty="0" err="1" smtClean="0"/>
              <a:t>alaphabetical</a:t>
            </a:r>
            <a:r>
              <a:rPr lang="en-US" sz="1600" dirty="0" smtClean="0"/>
              <a:t> order.</a:t>
            </a:r>
          </a:p>
          <a:p>
            <a:pPr algn="l"/>
            <a:r>
              <a:rPr lang="en-US" sz="1600" b="1" dirty="0" err="1" smtClean="0"/>
              <a:t>Fn</a:t>
            </a:r>
            <a:r>
              <a:rPr lang="en-US" sz="1600" b="1" dirty="0" smtClean="0"/>
              <a:t>::</a:t>
            </a:r>
            <a:r>
              <a:rPr lang="en-US" sz="1600" b="1" dirty="0" err="1" smtClean="0"/>
              <a:t>ImportValue</a:t>
            </a:r>
            <a:endParaRPr lang="en-US" sz="1600" b="1" dirty="0" smtClean="0"/>
          </a:p>
          <a:p>
            <a:pPr algn="l"/>
            <a:r>
              <a:rPr lang="en-US" sz="1600" dirty="0" smtClean="0"/>
              <a:t>The intrinsic function </a:t>
            </a:r>
            <a:r>
              <a:rPr lang="en-US" sz="1600" dirty="0" err="1" smtClean="0"/>
              <a:t>Fn</a:t>
            </a:r>
            <a:r>
              <a:rPr lang="en-US" sz="1600" dirty="0" smtClean="0"/>
              <a:t>::</a:t>
            </a:r>
            <a:r>
              <a:rPr lang="en-US" sz="1600" dirty="0" err="1" smtClean="0"/>
              <a:t>ImportValue</a:t>
            </a:r>
            <a:r>
              <a:rPr lang="en-US" sz="1600" dirty="0" smtClean="0"/>
              <a:t> returns the value of an output exported by another stack. You typically use this function to create cross-stack references</a:t>
            </a:r>
            <a:endParaRPr lang="en-US" sz="1600" b="1" dirty="0" smtClean="0"/>
          </a:p>
          <a:p>
            <a:pPr algn="l"/>
            <a:endParaRPr lang="en-US" sz="1600" dirty="0" smtClean="0"/>
          </a:p>
          <a:p>
            <a:pPr algn="l"/>
            <a:r>
              <a:rPr lang="en-US" sz="800" dirty="0" smtClean="0"/>
              <a:t>.</a:t>
            </a:r>
          </a:p>
        </p:txBody>
      </p:sp>
    </p:spTree>
    <p:extLst>
      <p:ext uri="{BB962C8B-B14F-4D97-AF65-F5344CB8AC3E}">
        <p14:creationId xmlns:p14="http://schemas.microsoft.com/office/powerpoint/2010/main" val="2575447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0624" y="786384"/>
            <a:ext cx="10247376" cy="5815584"/>
          </a:xfrm>
        </p:spPr>
        <p:txBody>
          <a:bodyPr>
            <a:noAutofit/>
          </a:bodyPr>
          <a:lstStyle/>
          <a:p>
            <a:pPr algn="l"/>
            <a:r>
              <a:rPr lang="en-US" sz="1600" b="1" dirty="0" err="1" smtClean="0"/>
              <a:t>Fn</a:t>
            </a:r>
            <a:r>
              <a:rPr lang="en-US" sz="1600" b="1" dirty="0" smtClean="0"/>
              <a:t>::Join</a:t>
            </a:r>
          </a:p>
          <a:p>
            <a:pPr algn="l"/>
            <a:r>
              <a:rPr lang="en-US" sz="1600" dirty="0" smtClean="0"/>
              <a:t>The intrinsic function </a:t>
            </a:r>
            <a:r>
              <a:rPr lang="en-US" sz="1600" dirty="0" err="1" smtClean="0"/>
              <a:t>Fn</a:t>
            </a:r>
            <a:r>
              <a:rPr lang="en-US" sz="1600" dirty="0" smtClean="0"/>
              <a:t>::Join appends a set of values into a single value, separated by the specified delimiter. If a delimiter is the empty string, the set of values are concatenated with no delimiter.</a:t>
            </a:r>
          </a:p>
          <a:p>
            <a:pPr algn="l"/>
            <a:r>
              <a:rPr lang="en-US" sz="1600" b="1" dirty="0" err="1" smtClean="0"/>
              <a:t>Fn</a:t>
            </a:r>
            <a:r>
              <a:rPr lang="en-US" sz="1600" b="1" dirty="0" smtClean="0"/>
              <a:t>::Select</a:t>
            </a:r>
          </a:p>
          <a:p>
            <a:pPr algn="l"/>
            <a:r>
              <a:rPr lang="en-US" sz="1600" dirty="0" smtClean="0"/>
              <a:t>The intrinsic function </a:t>
            </a:r>
            <a:r>
              <a:rPr lang="en-US" sz="1600" dirty="0" err="1" smtClean="0"/>
              <a:t>Fn</a:t>
            </a:r>
            <a:r>
              <a:rPr lang="en-US" sz="1600" dirty="0" smtClean="0"/>
              <a:t>::Select returns a single object from a list of objects by index.</a:t>
            </a:r>
          </a:p>
          <a:p>
            <a:pPr algn="l"/>
            <a:r>
              <a:rPr lang="en-US" sz="1600" b="1" dirty="0" err="1" smtClean="0"/>
              <a:t>Fn</a:t>
            </a:r>
            <a:r>
              <a:rPr lang="en-US" sz="1600" b="1" dirty="0" smtClean="0"/>
              <a:t>::Split</a:t>
            </a:r>
          </a:p>
          <a:p>
            <a:pPr algn="l"/>
            <a:r>
              <a:rPr lang="en-US" sz="1600" dirty="0" smtClean="0"/>
              <a:t>To split a string into a list of string values so that you can select an element from the resulting string list, use the </a:t>
            </a:r>
            <a:r>
              <a:rPr lang="en-US" sz="1600" dirty="0" err="1" smtClean="0"/>
              <a:t>Fn</a:t>
            </a:r>
            <a:r>
              <a:rPr lang="en-US" sz="1600" dirty="0" smtClean="0"/>
              <a:t>::Split intrinsic function. Specify the location of splits with a delimiter, such as , (a comma). </a:t>
            </a:r>
          </a:p>
          <a:p>
            <a:pPr algn="l"/>
            <a:r>
              <a:rPr lang="en-US" sz="1600" b="1" dirty="0" err="1" smtClean="0"/>
              <a:t>Fn</a:t>
            </a:r>
            <a:r>
              <a:rPr lang="en-US" sz="1600" b="1" dirty="0" smtClean="0"/>
              <a:t>::Sub</a:t>
            </a:r>
          </a:p>
          <a:p>
            <a:pPr algn="l"/>
            <a:r>
              <a:rPr lang="en-US" sz="1600" dirty="0" smtClean="0"/>
              <a:t>The intrinsic function </a:t>
            </a:r>
            <a:r>
              <a:rPr lang="en-US" sz="1600" dirty="0" err="1" smtClean="0"/>
              <a:t>Fn</a:t>
            </a:r>
            <a:r>
              <a:rPr lang="en-US" sz="1600" dirty="0" smtClean="0"/>
              <a:t>::Sub substitutes variables in an input string with values that you specify. In your templates, you can use this function to construct commands or outputs that include values that aren't available until you create or update a stack.</a:t>
            </a:r>
          </a:p>
          <a:p>
            <a:pPr algn="l"/>
            <a:r>
              <a:rPr lang="en-US" sz="1600" b="1" dirty="0" err="1" smtClean="0"/>
              <a:t>Fn</a:t>
            </a:r>
            <a:r>
              <a:rPr lang="en-US" sz="1600" b="1" dirty="0" smtClean="0"/>
              <a:t>::Transform</a:t>
            </a:r>
          </a:p>
          <a:p>
            <a:pPr algn="l"/>
            <a:r>
              <a:rPr lang="en-US" sz="1600" dirty="0" smtClean="0"/>
              <a:t>The intrinsic function </a:t>
            </a:r>
            <a:r>
              <a:rPr lang="en-US" sz="1600" dirty="0" err="1" smtClean="0"/>
              <a:t>Fn</a:t>
            </a:r>
            <a:r>
              <a:rPr lang="en-US" sz="1600" dirty="0" smtClean="0"/>
              <a:t>::Transform specifies a macro to perform custom processing on part of a stack template. Macros enable you to perform custom processing on templates, from simple actions like find-and-replace operations to extensive transformations of entire templates.</a:t>
            </a:r>
          </a:p>
          <a:p>
            <a:pPr algn="l"/>
            <a:r>
              <a:rPr lang="en-US" sz="1600" b="1" dirty="0" smtClean="0"/>
              <a:t>Ref</a:t>
            </a:r>
          </a:p>
          <a:p>
            <a:pPr algn="l"/>
            <a:r>
              <a:rPr lang="en-US" sz="1600" dirty="0" smtClean="0"/>
              <a:t>The intrinsic function Ref returns the value of the specified parameter or resource.</a:t>
            </a:r>
            <a:endParaRPr lang="en-US" sz="1600" dirty="0"/>
          </a:p>
        </p:txBody>
      </p:sp>
    </p:spTree>
    <p:extLst>
      <p:ext uri="{BB962C8B-B14F-4D97-AF65-F5344CB8AC3E}">
        <p14:creationId xmlns:p14="http://schemas.microsoft.com/office/powerpoint/2010/main" val="35390055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1055</Words>
  <Application>Microsoft Office PowerPoint</Application>
  <PresentationFormat>Widescreen</PresentationFormat>
  <Paragraphs>44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AWS CloudFormation</vt:lpstr>
      <vt:lpstr>AWS CloudFormation</vt:lpstr>
      <vt:lpstr>Cloudformation</vt:lpstr>
      <vt:lpstr>Format Version (optional) The AWS CloudFormation template version that the template conforms to. The template format version is not the same as the API or WSDL version. The template format version can change independently of the API and WSDL versions.  Description (optional) A text string that describes the template. This section must always follow the template format version section.  Metadata (optional) Objects that provide additional information about the template.  Parameters (optional) Values to pass to your template at runtime (when you create or update a stack). You can refer to parameters from the Resources and Outputs sections of the template.  Mappings (optional) A mapping of keys and associated values that you can use to specify conditional parameter values, similar to a lookup table. You can match a key to a corresponding value by using the Fn::FindInMap intrinsic function in the Resources and Outputs sections.  Conditions (optional) Conditions that control whether certain resources are created or whether certain resource properties are assigned a value during stack creation or update. For example, you could conditionally create a resource that depends on whether the stack is for a production or test environment.  Transform (optional) For serverless applications (also referred to as Lambda-based applications), specifies the version of the AWS Serverless Application Model (AWS SAM) to use. When you specify a transform, you can use AWS SAM syntax to declare resources in your template. The model defines the syntax that you can use and how it is processed.  You can also use AWS::Include transforms to work with template snippets that are stored separately from the main AWS CloudFormation template. You can store your snippet files in an Amazon S3 bucket and then reuse the functions across multiple templates.  Resources (required) Specifies the stack resources and their properties, such as an Amazon Elastic Compute Cloud instance or an Amazon Simple Storage Service bucket. You can refer to resources in the Resources and Outputs sections of the template.  Outputs (optional) Describes the values that are returned whenever you view your stack's properties. For example, you can declare an output for an S3 bucket name and then call the aws cloudformation describe-stacks AWS CLI command to view the name.</vt:lpstr>
      <vt:lpstr>PowerPoint Presentation</vt:lpstr>
      <vt:lpstr>PowerPoint Presentation</vt:lpstr>
    </vt:vector>
  </TitlesOfParts>
  <Company>S&amp;P Global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Cloudformation</dc:title>
  <dc:creator>Indore, Nilesh</dc:creator>
  <cp:lastModifiedBy>Indore, Nilesh</cp:lastModifiedBy>
  <cp:revision>5</cp:revision>
  <dcterms:created xsi:type="dcterms:W3CDTF">2020-11-06T14:45:52Z</dcterms:created>
  <dcterms:modified xsi:type="dcterms:W3CDTF">2020-11-06T16:08:55Z</dcterms:modified>
</cp:coreProperties>
</file>