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260" r:id="rId3"/>
    <p:sldId id="268" r:id="rId4"/>
    <p:sldId id="269" r:id="rId5"/>
    <p:sldId id="270" r:id="rId6"/>
    <p:sldId id="271" r:id="rId7"/>
    <p:sldId id="272" r:id="rId8"/>
    <p:sldId id="261" r:id="rId9"/>
    <p:sldId id="262" r:id="rId10"/>
    <p:sldId id="263" r:id="rId11"/>
    <p:sldId id="264" r:id="rId12"/>
    <p:sldId id="265" r:id="rId13"/>
    <p:sldId id="266" r:id="rId14"/>
    <p:sldId id="267" r:id="rId15"/>
    <p:sldId id="257" r:id="rId16"/>
    <p:sldId id="258"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811587-E38D-4DE6-B93A-83938043DE15}" type="datetimeFigureOut">
              <a:rPr lang="en-IN" smtClean="0"/>
              <a:t>30-03-2018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3260B-4325-459A-90D5-9D5385F13AD5}" type="slidenum">
              <a:rPr lang="en-IN" smtClean="0"/>
              <a:t>‹#›</a:t>
            </a:fld>
            <a:endParaRPr lang="en-IN"/>
          </a:p>
        </p:txBody>
      </p:sp>
    </p:spTree>
    <p:extLst>
      <p:ext uri="{BB962C8B-B14F-4D97-AF65-F5344CB8AC3E}">
        <p14:creationId xmlns:p14="http://schemas.microsoft.com/office/powerpoint/2010/main" val="220742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t-EE" smtClean="0"/>
          </a:p>
        </p:txBody>
      </p:sp>
    </p:spTree>
    <p:extLst>
      <p:ext uri="{BB962C8B-B14F-4D97-AF65-F5344CB8AC3E}">
        <p14:creationId xmlns:p14="http://schemas.microsoft.com/office/powerpoint/2010/main" val="707958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A148DDB-33EA-40AC-9B4D-7A45244E01A8}" type="datetimeFigureOut">
              <a:rPr lang="en-IN" smtClean="0"/>
              <a:t>30-03-2018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404B49-0F8D-412D-ADC8-3A146EBA545F}" type="slidenum">
              <a:rPr lang="en-IN" smtClean="0"/>
              <a:t>‹#›</a:t>
            </a:fld>
            <a:endParaRPr lang="en-IN"/>
          </a:p>
        </p:txBody>
      </p:sp>
    </p:spTree>
    <p:extLst>
      <p:ext uri="{BB962C8B-B14F-4D97-AF65-F5344CB8AC3E}">
        <p14:creationId xmlns:p14="http://schemas.microsoft.com/office/powerpoint/2010/main" val="123502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A148DDB-33EA-40AC-9B4D-7A45244E01A8}" type="datetimeFigureOut">
              <a:rPr lang="en-IN" smtClean="0"/>
              <a:t>30-03-2018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404B49-0F8D-412D-ADC8-3A146EBA545F}" type="slidenum">
              <a:rPr lang="en-IN" smtClean="0"/>
              <a:t>‹#›</a:t>
            </a:fld>
            <a:endParaRPr lang="en-IN"/>
          </a:p>
        </p:txBody>
      </p:sp>
    </p:spTree>
    <p:extLst>
      <p:ext uri="{BB962C8B-B14F-4D97-AF65-F5344CB8AC3E}">
        <p14:creationId xmlns:p14="http://schemas.microsoft.com/office/powerpoint/2010/main" val="57431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A148DDB-33EA-40AC-9B4D-7A45244E01A8}" type="datetimeFigureOut">
              <a:rPr lang="en-IN" smtClean="0"/>
              <a:t>30-03-2018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404B49-0F8D-412D-ADC8-3A146EBA545F}" type="slidenum">
              <a:rPr lang="en-IN" smtClean="0"/>
              <a:t>‹#›</a:t>
            </a:fld>
            <a:endParaRPr lang="en-IN"/>
          </a:p>
        </p:txBody>
      </p:sp>
    </p:spTree>
    <p:extLst>
      <p:ext uri="{BB962C8B-B14F-4D97-AF65-F5344CB8AC3E}">
        <p14:creationId xmlns:p14="http://schemas.microsoft.com/office/powerpoint/2010/main" val="1091988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CEF6E9-83D8-4A9A-9901-401C37F1540A}" type="datetimeFigureOut">
              <a:rPr lang="en-US" smtClean="0">
                <a:solidFill>
                  <a:prstClr val="black">
                    <a:tint val="75000"/>
                  </a:prstClr>
                </a:solidFill>
              </a:rPr>
              <a:pPr/>
              <a:t>3/30/2018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46AE4A3-0AC3-4B97-A246-AECD29BC684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57933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CEF6E9-83D8-4A9A-9901-401C37F1540A}" type="datetimeFigureOut">
              <a:rPr lang="en-US" smtClean="0">
                <a:solidFill>
                  <a:prstClr val="black">
                    <a:tint val="75000"/>
                  </a:prstClr>
                </a:solidFill>
              </a:rPr>
              <a:pPr/>
              <a:t>3/30/2018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46AE4A3-0AC3-4B97-A246-AECD29BC684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008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CEF6E9-83D8-4A9A-9901-401C37F1540A}" type="datetimeFigureOut">
              <a:rPr lang="en-US" smtClean="0">
                <a:solidFill>
                  <a:prstClr val="black">
                    <a:tint val="75000"/>
                  </a:prstClr>
                </a:solidFill>
              </a:rPr>
              <a:pPr/>
              <a:t>3/30/2018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46AE4A3-0AC3-4B97-A246-AECD29BC684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36075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CEF6E9-83D8-4A9A-9901-401C37F1540A}" type="datetimeFigureOut">
              <a:rPr lang="en-US" smtClean="0">
                <a:solidFill>
                  <a:prstClr val="black">
                    <a:tint val="75000"/>
                  </a:prstClr>
                </a:solidFill>
              </a:rPr>
              <a:pPr/>
              <a:t>3/30/2018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46AE4A3-0AC3-4B97-A246-AECD29BC684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3194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CEF6E9-83D8-4A9A-9901-401C37F1540A}" type="datetimeFigureOut">
              <a:rPr lang="en-US" smtClean="0">
                <a:solidFill>
                  <a:prstClr val="black">
                    <a:tint val="75000"/>
                  </a:prstClr>
                </a:solidFill>
              </a:rPr>
              <a:pPr/>
              <a:t>3/30/2018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646AE4A3-0AC3-4B97-A246-AECD29BC684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1217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CEF6E9-83D8-4A9A-9901-401C37F1540A}" type="datetimeFigureOut">
              <a:rPr lang="en-US" smtClean="0">
                <a:solidFill>
                  <a:prstClr val="black">
                    <a:tint val="75000"/>
                  </a:prstClr>
                </a:solidFill>
              </a:rPr>
              <a:pPr/>
              <a:t>3/30/2018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646AE4A3-0AC3-4B97-A246-AECD29BC684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14797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CEF6E9-83D8-4A9A-9901-401C37F1540A}" type="datetimeFigureOut">
              <a:rPr lang="en-US" smtClean="0">
                <a:solidFill>
                  <a:prstClr val="black">
                    <a:tint val="75000"/>
                  </a:prstClr>
                </a:solidFill>
              </a:rPr>
              <a:pPr/>
              <a:t>3/30/2018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646AE4A3-0AC3-4B97-A246-AECD29BC684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624138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CEF6E9-83D8-4A9A-9901-401C37F1540A}" type="datetimeFigureOut">
              <a:rPr lang="en-US" smtClean="0">
                <a:solidFill>
                  <a:prstClr val="black">
                    <a:tint val="75000"/>
                  </a:prstClr>
                </a:solidFill>
              </a:rPr>
              <a:pPr/>
              <a:t>3/30/2018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46AE4A3-0AC3-4B97-A246-AECD29BC684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4987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A148DDB-33EA-40AC-9B4D-7A45244E01A8}" type="datetimeFigureOut">
              <a:rPr lang="en-IN" smtClean="0"/>
              <a:t>30-03-2018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404B49-0F8D-412D-ADC8-3A146EBA545F}" type="slidenum">
              <a:rPr lang="en-IN" smtClean="0"/>
              <a:t>‹#›</a:t>
            </a:fld>
            <a:endParaRPr lang="en-IN"/>
          </a:p>
        </p:txBody>
      </p:sp>
    </p:spTree>
    <p:extLst>
      <p:ext uri="{BB962C8B-B14F-4D97-AF65-F5344CB8AC3E}">
        <p14:creationId xmlns:p14="http://schemas.microsoft.com/office/powerpoint/2010/main" val="22960954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CEF6E9-83D8-4A9A-9901-401C37F1540A}" type="datetimeFigureOut">
              <a:rPr lang="en-US" smtClean="0">
                <a:solidFill>
                  <a:prstClr val="black">
                    <a:tint val="75000"/>
                  </a:prstClr>
                </a:solidFill>
              </a:rPr>
              <a:pPr/>
              <a:t>3/30/2018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46AE4A3-0AC3-4B97-A246-AECD29BC684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53749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CEF6E9-83D8-4A9A-9901-401C37F1540A}" type="datetimeFigureOut">
              <a:rPr lang="en-US" smtClean="0">
                <a:solidFill>
                  <a:prstClr val="black">
                    <a:tint val="75000"/>
                  </a:prstClr>
                </a:solidFill>
              </a:rPr>
              <a:pPr/>
              <a:t>3/30/2018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46AE4A3-0AC3-4B97-A246-AECD29BC684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882620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CEF6E9-83D8-4A9A-9901-401C37F1540A}" type="datetimeFigureOut">
              <a:rPr lang="en-US" smtClean="0">
                <a:solidFill>
                  <a:prstClr val="black">
                    <a:tint val="75000"/>
                  </a:prstClr>
                </a:solidFill>
              </a:rPr>
              <a:pPr/>
              <a:t>3/30/2018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46AE4A3-0AC3-4B97-A246-AECD29BC684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03910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148DDB-33EA-40AC-9B4D-7A45244E01A8}" type="datetimeFigureOut">
              <a:rPr lang="en-IN" smtClean="0"/>
              <a:t>30-03-2018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404B49-0F8D-412D-ADC8-3A146EBA545F}" type="slidenum">
              <a:rPr lang="en-IN" smtClean="0"/>
              <a:t>‹#›</a:t>
            </a:fld>
            <a:endParaRPr lang="en-IN"/>
          </a:p>
        </p:txBody>
      </p:sp>
    </p:spTree>
    <p:extLst>
      <p:ext uri="{BB962C8B-B14F-4D97-AF65-F5344CB8AC3E}">
        <p14:creationId xmlns:p14="http://schemas.microsoft.com/office/powerpoint/2010/main" val="2972153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A148DDB-33EA-40AC-9B4D-7A45244E01A8}" type="datetimeFigureOut">
              <a:rPr lang="en-IN" smtClean="0"/>
              <a:t>30-03-2018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404B49-0F8D-412D-ADC8-3A146EBA545F}" type="slidenum">
              <a:rPr lang="en-IN" smtClean="0"/>
              <a:t>‹#›</a:t>
            </a:fld>
            <a:endParaRPr lang="en-IN"/>
          </a:p>
        </p:txBody>
      </p:sp>
    </p:spTree>
    <p:extLst>
      <p:ext uri="{BB962C8B-B14F-4D97-AF65-F5344CB8AC3E}">
        <p14:creationId xmlns:p14="http://schemas.microsoft.com/office/powerpoint/2010/main" val="456892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A148DDB-33EA-40AC-9B4D-7A45244E01A8}" type="datetimeFigureOut">
              <a:rPr lang="en-IN" smtClean="0"/>
              <a:t>30-03-2018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404B49-0F8D-412D-ADC8-3A146EBA545F}" type="slidenum">
              <a:rPr lang="en-IN" smtClean="0"/>
              <a:t>‹#›</a:t>
            </a:fld>
            <a:endParaRPr lang="en-IN"/>
          </a:p>
        </p:txBody>
      </p:sp>
    </p:spTree>
    <p:extLst>
      <p:ext uri="{BB962C8B-B14F-4D97-AF65-F5344CB8AC3E}">
        <p14:creationId xmlns:p14="http://schemas.microsoft.com/office/powerpoint/2010/main" val="4051347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A148DDB-33EA-40AC-9B4D-7A45244E01A8}" type="datetimeFigureOut">
              <a:rPr lang="en-IN" smtClean="0"/>
              <a:t>30-03-2018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404B49-0F8D-412D-ADC8-3A146EBA545F}" type="slidenum">
              <a:rPr lang="en-IN" smtClean="0"/>
              <a:t>‹#›</a:t>
            </a:fld>
            <a:endParaRPr lang="en-IN"/>
          </a:p>
        </p:txBody>
      </p:sp>
    </p:spTree>
    <p:extLst>
      <p:ext uri="{BB962C8B-B14F-4D97-AF65-F5344CB8AC3E}">
        <p14:creationId xmlns:p14="http://schemas.microsoft.com/office/powerpoint/2010/main" val="4234120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148DDB-33EA-40AC-9B4D-7A45244E01A8}" type="datetimeFigureOut">
              <a:rPr lang="en-IN" smtClean="0"/>
              <a:t>30-03-2018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9404B49-0F8D-412D-ADC8-3A146EBA545F}" type="slidenum">
              <a:rPr lang="en-IN" smtClean="0"/>
              <a:t>‹#›</a:t>
            </a:fld>
            <a:endParaRPr lang="en-IN"/>
          </a:p>
        </p:txBody>
      </p:sp>
    </p:spTree>
    <p:extLst>
      <p:ext uri="{BB962C8B-B14F-4D97-AF65-F5344CB8AC3E}">
        <p14:creationId xmlns:p14="http://schemas.microsoft.com/office/powerpoint/2010/main" val="3958055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148DDB-33EA-40AC-9B4D-7A45244E01A8}" type="datetimeFigureOut">
              <a:rPr lang="en-IN" smtClean="0"/>
              <a:t>30-03-2018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404B49-0F8D-412D-ADC8-3A146EBA545F}" type="slidenum">
              <a:rPr lang="en-IN" smtClean="0"/>
              <a:t>‹#›</a:t>
            </a:fld>
            <a:endParaRPr lang="en-IN"/>
          </a:p>
        </p:txBody>
      </p:sp>
    </p:spTree>
    <p:extLst>
      <p:ext uri="{BB962C8B-B14F-4D97-AF65-F5344CB8AC3E}">
        <p14:creationId xmlns:p14="http://schemas.microsoft.com/office/powerpoint/2010/main" val="273487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148DDB-33EA-40AC-9B4D-7A45244E01A8}" type="datetimeFigureOut">
              <a:rPr lang="en-IN" smtClean="0"/>
              <a:t>30-03-2018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404B49-0F8D-412D-ADC8-3A146EBA545F}" type="slidenum">
              <a:rPr lang="en-IN" smtClean="0"/>
              <a:t>‹#›</a:t>
            </a:fld>
            <a:endParaRPr lang="en-IN"/>
          </a:p>
        </p:txBody>
      </p:sp>
    </p:spTree>
    <p:extLst>
      <p:ext uri="{BB962C8B-B14F-4D97-AF65-F5344CB8AC3E}">
        <p14:creationId xmlns:p14="http://schemas.microsoft.com/office/powerpoint/2010/main" val="1785819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148DDB-33EA-40AC-9B4D-7A45244E01A8}" type="datetimeFigureOut">
              <a:rPr lang="en-IN" smtClean="0"/>
              <a:t>30-03-2018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04B49-0F8D-412D-ADC8-3A146EBA545F}" type="slidenum">
              <a:rPr lang="en-IN" smtClean="0"/>
              <a:t>‹#›</a:t>
            </a:fld>
            <a:endParaRPr lang="en-IN"/>
          </a:p>
        </p:txBody>
      </p:sp>
    </p:spTree>
    <p:extLst>
      <p:ext uri="{BB962C8B-B14F-4D97-AF65-F5344CB8AC3E}">
        <p14:creationId xmlns:p14="http://schemas.microsoft.com/office/powerpoint/2010/main" val="97324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CEF6E9-83D8-4A9A-9901-401C37F1540A}" type="datetimeFigureOut">
              <a:rPr lang="en-US" smtClean="0">
                <a:solidFill>
                  <a:prstClr val="black">
                    <a:tint val="75000"/>
                  </a:prstClr>
                </a:solidFill>
              </a:rPr>
              <a:pPr/>
              <a:t>3/30/2018</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AE4A3-0AC3-4B97-A246-AECD29BC684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90074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SNMP</a:t>
            </a:r>
            <a:endParaRPr lang="en-IN" dirty="0"/>
          </a:p>
        </p:txBody>
      </p:sp>
      <p:sp>
        <p:nvSpPr>
          <p:cNvPr id="3" name="Content Placeholder 2"/>
          <p:cNvSpPr>
            <a:spLocks noGrp="1"/>
          </p:cNvSpPr>
          <p:nvPr>
            <p:ph idx="1"/>
          </p:nvPr>
        </p:nvSpPr>
        <p:spPr/>
        <p:txBody>
          <a:bodyPr/>
          <a:lstStyle/>
          <a:p>
            <a:r>
              <a:rPr lang="en-IN" dirty="0" smtClean="0"/>
              <a:t>Simple Network Management Protocol is a popular protocol for network management.</a:t>
            </a:r>
          </a:p>
          <a:p>
            <a:r>
              <a:rPr lang="en-IN" dirty="0" smtClean="0"/>
              <a:t>It is used for collection information from and configuring, network devices such as servers, printers, hubs, switches, and routers on an Internet Protocol network.</a:t>
            </a:r>
          </a:p>
          <a:p>
            <a:r>
              <a:rPr lang="en-IN" dirty="0" smtClean="0"/>
              <a:t>Microsoft Windows Server 2003 provides SNMP agent software that works with third-party SNMP management software to monitor the status of managed devices and applications.</a:t>
            </a:r>
          </a:p>
        </p:txBody>
      </p:sp>
    </p:spTree>
    <p:extLst>
      <p:ext uri="{BB962C8B-B14F-4D97-AF65-F5344CB8AC3E}">
        <p14:creationId xmlns:p14="http://schemas.microsoft.com/office/powerpoint/2010/main" val="7714533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Proxy Server</a:t>
            </a:r>
            <a:br>
              <a:rPr lang="en-IN" dirty="0" smtClean="0"/>
            </a:br>
            <a:endParaRPr lang="en-IN" dirty="0"/>
          </a:p>
        </p:txBody>
      </p:sp>
      <p:sp>
        <p:nvSpPr>
          <p:cNvPr id="3" name="Content Placeholder 2"/>
          <p:cNvSpPr>
            <a:spLocks noGrp="1"/>
          </p:cNvSpPr>
          <p:nvPr>
            <p:ph idx="1"/>
          </p:nvPr>
        </p:nvSpPr>
        <p:spPr/>
        <p:txBody>
          <a:bodyPr/>
          <a:lstStyle/>
          <a:p>
            <a:r>
              <a:rPr lang="en-IN" dirty="0" smtClean="0"/>
              <a:t>It </a:t>
            </a:r>
            <a:r>
              <a:rPr lang="en-IN" dirty="0"/>
              <a:t>is the network element that takes a request from a user agent and forwards it to another user.</a:t>
            </a:r>
          </a:p>
          <a:p>
            <a:r>
              <a:rPr lang="en-IN" dirty="0"/>
              <a:t>There are two types of proxy servers −</a:t>
            </a:r>
          </a:p>
          <a:p>
            <a:r>
              <a:rPr lang="en-IN" b="1" dirty="0"/>
              <a:t>Stateless Proxy Server</a:t>
            </a:r>
            <a:r>
              <a:rPr lang="en-IN" dirty="0"/>
              <a:t> − It simply forwards the message received. This type of server does not store any information of a call or a transaction.</a:t>
            </a:r>
          </a:p>
          <a:p>
            <a:r>
              <a:rPr lang="en-IN" b="1" dirty="0" err="1"/>
              <a:t>Stateful</a:t>
            </a:r>
            <a:r>
              <a:rPr lang="en-IN" b="1" dirty="0"/>
              <a:t> Proxy Server</a:t>
            </a:r>
            <a:r>
              <a:rPr lang="en-IN" dirty="0"/>
              <a:t> − This type of proxy server keeps track of every request and response received and can use it in future if required. It can retransmit the request, if there is no response from the other side in time.</a:t>
            </a:r>
          </a:p>
          <a:p>
            <a:endParaRPr lang="en-IN" dirty="0"/>
          </a:p>
        </p:txBody>
      </p:sp>
    </p:spTree>
    <p:extLst>
      <p:ext uri="{BB962C8B-B14F-4D97-AF65-F5344CB8AC3E}">
        <p14:creationId xmlns:p14="http://schemas.microsoft.com/office/powerpoint/2010/main" val="6893379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a:t>
            </a:r>
            <a:r>
              <a:rPr lang="en-IN" dirty="0" smtClean="0"/>
              <a:t>egistrar </a:t>
            </a:r>
            <a:r>
              <a:rPr lang="en-IN" dirty="0"/>
              <a:t>S</a:t>
            </a:r>
            <a:r>
              <a:rPr lang="en-IN" dirty="0" smtClean="0"/>
              <a:t>erver</a:t>
            </a:r>
            <a:endParaRPr lang="en-IN" dirty="0"/>
          </a:p>
        </p:txBody>
      </p:sp>
      <p:sp>
        <p:nvSpPr>
          <p:cNvPr id="3" name="Content Placeholder 2"/>
          <p:cNvSpPr>
            <a:spLocks noGrp="1"/>
          </p:cNvSpPr>
          <p:nvPr>
            <p:ph idx="1"/>
          </p:nvPr>
        </p:nvSpPr>
        <p:spPr/>
        <p:txBody>
          <a:bodyPr/>
          <a:lstStyle/>
          <a:p>
            <a:r>
              <a:rPr lang="en-IN"/>
              <a:t>The </a:t>
            </a:r>
            <a:r>
              <a:rPr lang="en-IN" smtClean="0"/>
              <a:t>registrar server </a:t>
            </a:r>
            <a:r>
              <a:rPr lang="en-IN" smtClean="0"/>
              <a:t>accepts </a:t>
            </a:r>
            <a:r>
              <a:rPr lang="en-IN" dirty="0"/>
              <a:t>registration requests from user agents. It helps users to authenticate themselves within the network. It stores the URI and the location of users in a database to help other SIP servers within the same domain.</a:t>
            </a:r>
          </a:p>
        </p:txBody>
      </p:sp>
      <p:pic>
        <p:nvPicPr>
          <p:cNvPr id="4" name="Picture 3"/>
          <p:cNvPicPr>
            <a:picLocks noChangeAspect="1"/>
          </p:cNvPicPr>
          <p:nvPr/>
        </p:nvPicPr>
        <p:blipFill>
          <a:blip r:embed="rId2"/>
          <a:stretch>
            <a:fillRect/>
          </a:stretch>
        </p:blipFill>
        <p:spPr>
          <a:xfrm>
            <a:off x="4269615" y="4001294"/>
            <a:ext cx="3086100" cy="1943100"/>
          </a:xfrm>
          <a:prstGeom prst="rect">
            <a:avLst/>
          </a:prstGeom>
        </p:spPr>
      </p:pic>
    </p:spTree>
    <p:extLst>
      <p:ext uri="{BB962C8B-B14F-4D97-AF65-F5344CB8AC3E}">
        <p14:creationId xmlns:p14="http://schemas.microsoft.com/office/powerpoint/2010/main" val="22630775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Redirect Server</a:t>
            </a:r>
            <a:endParaRPr lang="en-IN" dirty="0"/>
          </a:p>
        </p:txBody>
      </p:sp>
      <p:sp>
        <p:nvSpPr>
          <p:cNvPr id="3" name="Content Placeholder 2"/>
          <p:cNvSpPr>
            <a:spLocks noGrp="1"/>
          </p:cNvSpPr>
          <p:nvPr>
            <p:ph idx="1"/>
          </p:nvPr>
        </p:nvSpPr>
        <p:spPr/>
        <p:txBody>
          <a:bodyPr/>
          <a:lstStyle/>
          <a:p>
            <a:r>
              <a:rPr lang="en-IN" dirty="0" smtClean="0"/>
              <a:t>The </a:t>
            </a:r>
            <a:r>
              <a:rPr lang="en-IN" dirty="0"/>
              <a:t>redirect server receives requests and looks up the intended recipient of the request in the location database created by the registrar.</a:t>
            </a:r>
          </a:p>
          <a:p>
            <a:r>
              <a:rPr lang="en-IN" dirty="0"/>
              <a:t>The redirect server uses the database for getting location information and responds with 3xx (Redirect response) to the user.</a:t>
            </a:r>
          </a:p>
        </p:txBody>
      </p:sp>
    </p:spTree>
    <p:extLst>
      <p:ext uri="{BB962C8B-B14F-4D97-AF65-F5344CB8AC3E}">
        <p14:creationId xmlns:p14="http://schemas.microsoft.com/office/powerpoint/2010/main" val="12643655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Location Server</a:t>
            </a:r>
            <a:endParaRPr lang="en-IN" dirty="0"/>
          </a:p>
        </p:txBody>
      </p:sp>
      <p:sp>
        <p:nvSpPr>
          <p:cNvPr id="3" name="Content Placeholder 2"/>
          <p:cNvSpPr>
            <a:spLocks noGrp="1"/>
          </p:cNvSpPr>
          <p:nvPr>
            <p:ph idx="1"/>
          </p:nvPr>
        </p:nvSpPr>
        <p:spPr/>
        <p:txBody>
          <a:bodyPr/>
          <a:lstStyle/>
          <a:p>
            <a:r>
              <a:rPr lang="en-IN" dirty="0" smtClean="0"/>
              <a:t>The </a:t>
            </a:r>
            <a:r>
              <a:rPr lang="en-IN" dirty="0"/>
              <a:t>location server provides information about a caller's possible locations to the redirect and proxy servers</a:t>
            </a:r>
            <a:r>
              <a:rPr lang="en-IN" dirty="0" smtClean="0"/>
              <a:t>.</a:t>
            </a:r>
          </a:p>
          <a:p>
            <a:endParaRPr lang="en-IN" dirty="0"/>
          </a:p>
          <a:p>
            <a:endParaRPr lang="en-IN" dirty="0"/>
          </a:p>
        </p:txBody>
      </p:sp>
      <p:pic>
        <p:nvPicPr>
          <p:cNvPr id="4" name="Picture 3"/>
          <p:cNvPicPr>
            <a:picLocks noChangeAspect="1"/>
          </p:cNvPicPr>
          <p:nvPr/>
        </p:nvPicPr>
        <p:blipFill>
          <a:blip r:embed="rId2"/>
          <a:stretch>
            <a:fillRect/>
          </a:stretch>
        </p:blipFill>
        <p:spPr>
          <a:xfrm>
            <a:off x="3624598" y="2816046"/>
            <a:ext cx="4762500" cy="3028950"/>
          </a:xfrm>
          <a:prstGeom prst="rect">
            <a:avLst/>
          </a:prstGeom>
        </p:spPr>
      </p:pic>
    </p:spTree>
    <p:extLst>
      <p:ext uri="{BB962C8B-B14F-4D97-AF65-F5344CB8AC3E}">
        <p14:creationId xmlns:p14="http://schemas.microsoft.com/office/powerpoint/2010/main" val="3023122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2209800" y="76200"/>
            <a:ext cx="7772400" cy="1143000"/>
          </a:xfrm>
        </p:spPr>
        <p:txBody>
          <a:bodyPr/>
          <a:lstStyle/>
          <a:p>
            <a:pPr eaLnBrk="1" hangingPunct="1"/>
            <a:r>
              <a:rPr lang="en-US" dirty="0" smtClean="0"/>
              <a:t>SIP Methods</a:t>
            </a:r>
          </a:p>
        </p:txBody>
      </p:sp>
      <p:sp>
        <p:nvSpPr>
          <p:cNvPr id="92163" name="Rectangle 3"/>
          <p:cNvSpPr>
            <a:spLocks noGrp="1" noChangeArrowheads="1"/>
          </p:cNvSpPr>
          <p:nvPr>
            <p:ph type="body" sz="half" idx="1"/>
          </p:nvPr>
        </p:nvSpPr>
        <p:spPr>
          <a:xfrm>
            <a:off x="1828801" y="1295400"/>
            <a:ext cx="4195763" cy="4114800"/>
          </a:xfrm>
        </p:spPr>
        <p:txBody>
          <a:bodyPr/>
          <a:lstStyle/>
          <a:p>
            <a:pPr eaLnBrk="1" hangingPunct="1"/>
            <a:r>
              <a:rPr lang="en-US" sz="2600" dirty="0"/>
              <a:t>INVITE</a:t>
            </a:r>
          </a:p>
          <a:p>
            <a:pPr lvl="1" eaLnBrk="1" hangingPunct="1"/>
            <a:r>
              <a:rPr lang="en-US" sz="2200" dirty="0"/>
              <a:t>Invites a participant to a session</a:t>
            </a:r>
          </a:p>
          <a:p>
            <a:pPr lvl="1" eaLnBrk="1" hangingPunct="1"/>
            <a:r>
              <a:rPr lang="en-US" sz="2200" dirty="0"/>
              <a:t>idempotent - </a:t>
            </a:r>
            <a:r>
              <a:rPr lang="en-US" sz="2200" dirty="0" err="1"/>
              <a:t>reINVITEs</a:t>
            </a:r>
            <a:r>
              <a:rPr lang="en-US" sz="2200" dirty="0"/>
              <a:t> for session modification</a:t>
            </a:r>
          </a:p>
          <a:p>
            <a:pPr eaLnBrk="1" hangingPunct="1"/>
            <a:r>
              <a:rPr lang="en-US" sz="2600" dirty="0"/>
              <a:t>BYE</a:t>
            </a:r>
          </a:p>
          <a:p>
            <a:pPr lvl="1" eaLnBrk="1" hangingPunct="1"/>
            <a:r>
              <a:rPr lang="en-US" sz="2200" dirty="0"/>
              <a:t>Ends a client’s participation in a session</a:t>
            </a:r>
          </a:p>
          <a:p>
            <a:pPr eaLnBrk="1" hangingPunct="1"/>
            <a:r>
              <a:rPr lang="en-US" sz="2600" dirty="0"/>
              <a:t>CANCEL</a:t>
            </a:r>
          </a:p>
          <a:p>
            <a:pPr lvl="1" eaLnBrk="1" hangingPunct="1"/>
            <a:r>
              <a:rPr lang="en-US" sz="2200" dirty="0"/>
              <a:t>Terminates a search</a:t>
            </a:r>
          </a:p>
        </p:txBody>
      </p:sp>
      <p:sp>
        <p:nvSpPr>
          <p:cNvPr id="92164" name="Rectangle 4"/>
          <p:cNvSpPr>
            <a:spLocks noGrp="1" noChangeArrowheads="1"/>
          </p:cNvSpPr>
          <p:nvPr>
            <p:ph type="body" sz="half" idx="2"/>
          </p:nvPr>
        </p:nvSpPr>
        <p:spPr>
          <a:xfrm>
            <a:off x="6172200" y="990601"/>
            <a:ext cx="4191000" cy="4525963"/>
          </a:xfrm>
        </p:spPr>
        <p:txBody>
          <a:bodyPr/>
          <a:lstStyle/>
          <a:p>
            <a:pPr eaLnBrk="1" hangingPunct="1"/>
            <a:r>
              <a:rPr lang="en-US" sz="2600"/>
              <a:t>OPTIONS</a:t>
            </a:r>
          </a:p>
          <a:p>
            <a:pPr lvl="1" eaLnBrk="1" hangingPunct="1"/>
            <a:r>
              <a:rPr lang="en-US" sz="2200"/>
              <a:t>Queries a participant about their media capabilities, and finds them, but doesn’t invite</a:t>
            </a:r>
          </a:p>
          <a:p>
            <a:pPr eaLnBrk="1" hangingPunct="1"/>
            <a:r>
              <a:rPr lang="en-US" sz="2600"/>
              <a:t>ACK</a:t>
            </a:r>
          </a:p>
          <a:p>
            <a:pPr lvl="1" eaLnBrk="1" hangingPunct="1"/>
            <a:r>
              <a:rPr lang="en-US" sz="2200"/>
              <a:t>For reliability and call acceptance</a:t>
            </a:r>
          </a:p>
          <a:p>
            <a:pPr eaLnBrk="1" hangingPunct="1"/>
            <a:r>
              <a:rPr lang="en-US" sz="2600"/>
              <a:t>REGISTER</a:t>
            </a:r>
          </a:p>
          <a:p>
            <a:pPr lvl="1" eaLnBrk="1" hangingPunct="1"/>
            <a:r>
              <a:rPr lang="en-US" sz="2200"/>
              <a:t>Informs a SIP server about the location of a user</a:t>
            </a:r>
          </a:p>
        </p:txBody>
      </p:sp>
    </p:spTree>
    <p:extLst>
      <p:ext uri="{BB962C8B-B14F-4D97-AF65-F5344CB8AC3E}">
        <p14:creationId xmlns:p14="http://schemas.microsoft.com/office/powerpoint/2010/main" val="39148092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TLS</a:t>
            </a:r>
            <a:endParaRPr lang="en-IN" dirty="0"/>
          </a:p>
        </p:txBody>
      </p:sp>
      <p:sp>
        <p:nvSpPr>
          <p:cNvPr id="3" name="Content Placeholder 2"/>
          <p:cNvSpPr>
            <a:spLocks noGrp="1"/>
          </p:cNvSpPr>
          <p:nvPr>
            <p:ph idx="1"/>
          </p:nvPr>
        </p:nvSpPr>
        <p:spPr/>
        <p:txBody>
          <a:bodyPr/>
          <a:lstStyle/>
          <a:p>
            <a:r>
              <a:rPr lang="en-IN" dirty="0"/>
              <a:t>Transport layer security (TLS) is a protocol that provides communication security between client/server applications that communicate with each other over the Internet. It enables privacy, integrity and protection for the data that's transmitted between different nodes on the Internet. TLS is a successor to the secure socket layer (SSL) protocol.</a:t>
            </a:r>
            <a:endParaRPr lang="en-IN" dirty="0"/>
          </a:p>
        </p:txBody>
      </p:sp>
    </p:spTree>
    <p:extLst>
      <p:ext uri="{BB962C8B-B14F-4D97-AF65-F5344CB8AC3E}">
        <p14:creationId xmlns:p14="http://schemas.microsoft.com/office/powerpoint/2010/main" val="42825079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Sub Protocols</a:t>
            </a:r>
            <a:endParaRPr lang="en-IN" dirty="0"/>
          </a:p>
        </p:txBody>
      </p:sp>
      <p:sp>
        <p:nvSpPr>
          <p:cNvPr id="3" name="Content Placeholder 2"/>
          <p:cNvSpPr>
            <a:spLocks noGrp="1"/>
          </p:cNvSpPr>
          <p:nvPr>
            <p:ph idx="1"/>
          </p:nvPr>
        </p:nvSpPr>
        <p:spPr/>
        <p:txBody>
          <a:bodyPr/>
          <a:lstStyle/>
          <a:p>
            <a:r>
              <a:rPr lang="en-IN" dirty="0"/>
              <a:t>TLS protocol consists of two different layers of sub-protocols:</a:t>
            </a:r>
          </a:p>
          <a:p>
            <a:r>
              <a:rPr lang="en-IN" dirty="0"/>
              <a:t>TLS Handshake Protocol: Enables the client and server to authenticate each other and select a encryption algorithm prior to sending the data</a:t>
            </a:r>
          </a:p>
          <a:p>
            <a:r>
              <a:rPr lang="en-IN" dirty="0"/>
              <a:t>TLS Record Protocol: It works on top of the standard TCP protocol to ensure that the created connection is secure and reliable. It also provides data encapsulation and data encryption services</a:t>
            </a:r>
          </a:p>
          <a:p>
            <a:endParaRPr lang="en-IN" dirty="0"/>
          </a:p>
        </p:txBody>
      </p:sp>
    </p:spTree>
    <p:extLst>
      <p:ext uri="{BB962C8B-B14F-4D97-AF65-F5344CB8AC3E}">
        <p14:creationId xmlns:p14="http://schemas.microsoft.com/office/powerpoint/2010/main" val="3296518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SNMP basic components and their </a:t>
            </a:r>
            <a:r>
              <a:rPr lang="en-IN" dirty="0" smtClean="0"/>
              <a:t>functionalities</a:t>
            </a:r>
            <a:endParaRPr lang="en-IN" dirty="0"/>
          </a:p>
        </p:txBody>
      </p:sp>
      <p:sp>
        <p:nvSpPr>
          <p:cNvPr id="3" name="Content Placeholder 2"/>
          <p:cNvSpPr>
            <a:spLocks noGrp="1"/>
          </p:cNvSpPr>
          <p:nvPr>
            <p:ph idx="1"/>
          </p:nvPr>
        </p:nvSpPr>
        <p:spPr/>
        <p:txBody>
          <a:bodyPr/>
          <a:lstStyle/>
          <a:p>
            <a:pPr fontAlgn="base"/>
            <a:r>
              <a:rPr lang="en-IN" dirty="0"/>
              <a:t>SNMP consists of</a:t>
            </a:r>
          </a:p>
          <a:p>
            <a:pPr fontAlgn="base"/>
            <a:r>
              <a:rPr lang="en-IN" dirty="0"/>
              <a:t>SNMP Manager</a:t>
            </a:r>
          </a:p>
          <a:p>
            <a:pPr fontAlgn="base"/>
            <a:r>
              <a:rPr lang="en-IN" dirty="0"/>
              <a:t>Managed devices</a:t>
            </a:r>
          </a:p>
          <a:p>
            <a:pPr fontAlgn="base"/>
            <a:r>
              <a:rPr lang="en-IN" dirty="0"/>
              <a:t>SNMP agent</a:t>
            </a:r>
          </a:p>
          <a:p>
            <a:pPr fontAlgn="base"/>
            <a:r>
              <a:rPr lang="en-IN" dirty="0"/>
              <a:t>Management Information Database Otherwise called as Management Information Base (MIB)</a:t>
            </a:r>
          </a:p>
          <a:p>
            <a:endParaRPr lang="en-IN" dirty="0"/>
          </a:p>
        </p:txBody>
      </p:sp>
    </p:spTree>
    <p:extLst>
      <p:ext uri="{BB962C8B-B14F-4D97-AF65-F5344CB8AC3E}">
        <p14:creationId xmlns:p14="http://schemas.microsoft.com/office/powerpoint/2010/main" val="3660034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SNMP Manager:</a:t>
            </a:r>
            <a:endParaRPr lang="en-IN" dirty="0"/>
          </a:p>
        </p:txBody>
      </p:sp>
      <p:sp>
        <p:nvSpPr>
          <p:cNvPr id="3" name="Content Placeholder 2"/>
          <p:cNvSpPr>
            <a:spLocks noGrp="1"/>
          </p:cNvSpPr>
          <p:nvPr>
            <p:ph idx="1"/>
          </p:nvPr>
        </p:nvSpPr>
        <p:spPr/>
        <p:txBody>
          <a:bodyPr>
            <a:normAutofit/>
          </a:bodyPr>
          <a:lstStyle/>
          <a:p>
            <a:pPr fontAlgn="base"/>
            <a:r>
              <a:rPr lang="en-IN" dirty="0" smtClean="0"/>
              <a:t>A </a:t>
            </a:r>
            <a:r>
              <a:rPr lang="en-IN" dirty="0"/>
              <a:t>manager or management system is a separate entity that is responsible to communicate with the SNMP agent implemented network devices. This is typically a computer that is used to run one or more network management systems.</a:t>
            </a:r>
          </a:p>
          <a:p>
            <a:pPr fontAlgn="base"/>
            <a:r>
              <a:rPr lang="en-IN" dirty="0"/>
              <a:t>SNMP Manager’s key functions</a:t>
            </a:r>
          </a:p>
          <a:p>
            <a:pPr fontAlgn="base"/>
            <a:r>
              <a:rPr lang="en-IN" dirty="0"/>
              <a:t>Queries agents</a:t>
            </a:r>
          </a:p>
          <a:p>
            <a:pPr fontAlgn="base"/>
            <a:r>
              <a:rPr lang="en-IN" dirty="0"/>
              <a:t>Gets responses from agents</a:t>
            </a:r>
          </a:p>
          <a:p>
            <a:pPr fontAlgn="base"/>
            <a:r>
              <a:rPr lang="en-IN" dirty="0"/>
              <a:t>Sets variables in agents</a:t>
            </a:r>
          </a:p>
          <a:p>
            <a:pPr fontAlgn="base"/>
            <a:r>
              <a:rPr lang="en-IN" dirty="0"/>
              <a:t>Acknowledges asynchronous events from agents</a:t>
            </a:r>
          </a:p>
          <a:p>
            <a:endParaRPr lang="en-IN" dirty="0"/>
          </a:p>
        </p:txBody>
      </p:sp>
    </p:spTree>
    <p:extLst>
      <p:ext uri="{BB962C8B-B14F-4D97-AF65-F5344CB8AC3E}">
        <p14:creationId xmlns:p14="http://schemas.microsoft.com/office/powerpoint/2010/main" val="2185998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Managed Devices:</a:t>
            </a:r>
            <a:br>
              <a:rPr lang="en-IN" dirty="0" smtClean="0"/>
            </a:br>
            <a:endParaRPr lang="en-IN" dirty="0"/>
          </a:p>
        </p:txBody>
      </p:sp>
      <p:sp>
        <p:nvSpPr>
          <p:cNvPr id="3" name="Content Placeholder 2"/>
          <p:cNvSpPr>
            <a:spLocks noGrp="1"/>
          </p:cNvSpPr>
          <p:nvPr>
            <p:ph idx="1"/>
          </p:nvPr>
        </p:nvSpPr>
        <p:spPr/>
        <p:txBody>
          <a:bodyPr/>
          <a:lstStyle/>
          <a:p>
            <a:pPr fontAlgn="base"/>
            <a:r>
              <a:rPr lang="en-IN" dirty="0" smtClean="0"/>
              <a:t>A </a:t>
            </a:r>
            <a:r>
              <a:rPr lang="en-IN" dirty="0"/>
              <a:t>managed device or the network element is a part of the network that requires some form of monitoring and management e.g. routers, switches, servers, workstations, printers, UPSs, etc...</a:t>
            </a:r>
          </a:p>
        </p:txBody>
      </p:sp>
    </p:spTree>
    <p:extLst>
      <p:ext uri="{BB962C8B-B14F-4D97-AF65-F5344CB8AC3E}">
        <p14:creationId xmlns:p14="http://schemas.microsoft.com/office/powerpoint/2010/main" val="4389151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SNMP Agent:</a:t>
            </a:r>
            <a:endParaRPr lang="en-IN" dirty="0"/>
          </a:p>
        </p:txBody>
      </p:sp>
      <p:sp>
        <p:nvSpPr>
          <p:cNvPr id="3" name="Content Placeholder 2"/>
          <p:cNvSpPr>
            <a:spLocks noGrp="1"/>
          </p:cNvSpPr>
          <p:nvPr>
            <p:ph idx="1"/>
          </p:nvPr>
        </p:nvSpPr>
        <p:spPr/>
        <p:txBody>
          <a:bodyPr>
            <a:normAutofit lnSpcReduction="10000"/>
          </a:bodyPr>
          <a:lstStyle/>
          <a:p>
            <a:pPr fontAlgn="base"/>
            <a:r>
              <a:rPr lang="en-IN" dirty="0" smtClean="0"/>
              <a:t>The </a:t>
            </a:r>
            <a:r>
              <a:rPr lang="en-IN" dirty="0"/>
              <a:t>agent is a program that is packaged within the network element. Enabling the agent allows it to collect the management information database from the device locally and makes it available to the SNMP manager, when it is queried for. These agents could be standard (e.g. Net-SNMP) or specific to a vendor (e.g. HP insight agent)</a:t>
            </a:r>
          </a:p>
          <a:p>
            <a:pPr fontAlgn="base"/>
            <a:r>
              <a:rPr lang="en-IN" dirty="0"/>
              <a:t>SNMP agent’s key functions</a:t>
            </a:r>
          </a:p>
          <a:p>
            <a:pPr fontAlgn="base"/>
            <a:r>
              <a:rPr lang="en-IN" dirty="0"/>
              <a:t>Collects management information about its local environment</a:t>
            </a:r>
          </a:p>
          <a:p>
            <a:pPr fontAlgn="base"/>
            <a:r>
              <a:rPr lang="en-IN" dirty="0"/>
              <a:t>Stores and retrieves management information as defined in the MIB.</a:t>
            </a:r>
          </a:p>
          <a:p>
            <a:pPr fontAlgn="base"/>
            <a:r>
              <a:rPr lang="en-IN" dirty="0"/>
              <a:t>Signals an event to the manager.</a:t>
            </a:r>
          </a:p>
          <a:p>
            <a:pPr fontAlgn="base"/>
            <a:r>
              <a:rPr lang="en-IN" dirty="0"/>
              <a:t>Acts as a proxy for some non–SNMP manageable network node.</a:t>
            </a:r>
          </a:p>
          <a:p>
            <a:endParaRPr lang="en-IN" dirty="0"/>
          </a:p>
        </p:txBody>
      </p:sp>
    </p:spTree>
    <p:extLst>
      <p:ext uri="{BB962C8B-B14F-4D97-AF65-F5344CB8AC3E}">
        <p14:creationId xmlns:p14="http://schemas.microsoft.com/office/powerpoint/2010/main" val="505870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Management Information </a:t>
            </a:r>
            <a:r>
              <a:rPr lang="fr-FR" dirty="0" err="1" smtClean="0"/>
              <a:t>Database</a:t>
            </a:r>
            <a:r>
              <a:rPr lang="fr-FR" dirty="0" smtClean="0"/>
              <a:t> </a:t>
            </a:r>
            <a:r>
              <a:rPr lang="fr-FR" dirty="0"/>
              <a:t>or Management Information Base (MIB</a:t>
            </a:r>
            <a:r>
              <a:rPr lang="fr-FR" dirty="0" smtClean="0"/>
              <a:t>)</a:t>
            </a:r>
            <a:endParaRPr lang="en-IN" dirty="0"/>
          </a:p>
        </p:txBody>
      </p:sp>
      <p:sp>
        <p:nvSpPr>
          <p:cNvPr id="3" name="Content Placeholder 2"/>
          <p:cNvSpPr>
            <a:spLocks noGrp="1"/>
          </p:cNvSpPr>
          <p:nvPr>
            <p:ph idx="1"/>
          </p:nvPr>
        </p:nvSpPr>
        <p:spPr/>
        <p:txBody>
          <a:bodyPr/>
          <a:lstStyle/>
          <a:p>
            <a:r>
              <a:rPr lang="en-IN" dirty="0"/>
              <a:t>Every SNMP agent maintains an information database describing the managed device parameters. </a:t>
            </a:r>
            <a:endParaRPr lang="en-IN" dirty="0" smtClean="0"/>
          </a:p>
          <a:p>
            <a:r>
              <a:rPr lang="en-IN" dirty="0" smtClean="0"/>
              <a:t>The </a:t>
            </a:r>
            <a:r>
              <a:rPr lang="en-IN" dirty="0"/>
              <a:t>SNMP manager uses this database to request the agent for specific information and further translates the information as needed for the Network Management System (NMS</a:t>
            </a:r>
            <a:r>
              <a:rPr lang="en-IN" dirty="0" smtClean="0"/>
              <a:t>).</a:t>
            </a:r>
          </a:p>
          <a:p>
            <a:r>
              <a:rPr lang="en-IN" dirty="0" smtClean="0"/>
              <a:t> </a:t>
            </a:r>
            <a:r>
              <a:rPr lang="en-IN" dirty="0"/>
              <a:t>This commonly shared database between the Agent and the Manager is called Management Information Base (MIB).</a:t>
            </a:r>
          </a:p>
        </p:txBody>
      </p:sp>
    </p:spTree>
    <p:extLst>
      <p:ext uri="{BB962C8B-B14F-4D97-AF65-F5344CB8AC3E}">
        <p14:creationId xmlns:p14="http://schemas.microsoft.com/office/powerpoint/2010/main" val="613276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SIP</a:t>
            </a:r>
            <a:endParaRPr lang="en-IN" dirty="0"/>
          </a:p>
        </p:txBody>
      </p:sp>
      <p:sp>
        <p:nvSpPr>
          <p:cNvPr id="3" name="Content Placeholder 2"/>
          <p:cNvSpPr>
            <a:spLocks noGrp="1"/>
          </p:cNvSpPr>
          <p:nvPr>
            <p:ph idx="1"/>
          </p:nvPr>
        </p:nvSpPr>
        <p:spPr/>
        <p:txBody>
          <a:bodyPr/>
          <a:lstStyle/>
          <a:p>
            <a:r>
              <a:rPr lang="en-IN" dirty="0"/>
              <a:t>Session Initiation Protocol (SIP) is one of the most common protocols used in VoIP technology. </a:t>
            </a:r>
            <a:endParaRPr lang="en-IN" dirty="0" smtClean="0"/>
          </a:p>
          <a:p>
            <a:r>
              <a:rPr lang="en-IN" dirty="0" smtClean="0"/>
              <a:t>It </a:t>
            </a:r>
            <a:r>
              <a:rPr lang="en-IN" dirty="0"/>
              <a:t>is an application layer protocol that works in conjunction with other application layer protocols to control multimedia communication sessions over the Internet.</a:t>
            </a:r>
          </a:p>
        </p:txBody>
      </p:sp>
    </p:spTree>
    <p:extLst>
      <p:ext uri="{BB962C8B-B14F-4D97-AF65-F5344CB8AC3E}">
        <p14:creationId xmlns:p14="http://schemas.microsoft.com/office/powerpoint/2010/main" val="25383741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SIP Network Agent</a:t>
            </a:r>
            <a:endParaRPr lang="en-IN" dirty="0"/>
          </a:p>
        </p:txBody>
      </p:sp>
      <p:sp>
        <p:nvSpPr>
          <p:cNvPr id="3" name="Content Placeholder 2"/>
          <p:cNvSpPr>
            <a:spLocks noGrp="1"/>
          </p:cNvSpPr>
          <p:nvPr>
            <p:ph idx="1"/>
          </p:nvPr>
        </p:nvSpPr>
        <p:spPr/>
        <p:txBody>
          <a:bodyPr/>
          <a:lstStyle/>
          <a:p>
            <a:r>
              <a:rPr lang="en-IN" dirty="0"/>
              <a:t>There are some entities that help SIP in creating its network. In SIP, every network element is identified by a </a:t>
            </a:r>
            <a:r>
              <a:rPr lang="en-IN" b="1" dirty="0"/>
              <a:t>SIP URI</a:t>
            </a:r>
            <a:r>
              <a:rPr lang="en-IN" dirty="0"/>
              <a:t> (Uniform Resource Identifier) which is like an address. Following are the network elements −</a:t>
            </a:r>
          </a:p>
          <a:p>
            <a:r>
              <a:rPr lang="en-IN" dirty="0"/>
              <a:t>User Agent</a:t>
            </a:r>
          </a:p>
          <a:p>
            <a:r>
              <a:rPr lang="en-IN" dirty="0"/>
              <a:t>Proxy Server</a:t>
            </a:r>
          </a:p>
          <a:p>
            <a:r>
              <a:rPr lang="en-IN" dirty="0"/>
              <a:t>Registrar Server</a:t>
            </a:r>
          </a:p>
          <a:p>
            <a:r>
              <a:rPr lang="en-IN" dirty="0"/>
              <a:t>Redirect Server</a:t>
            </a:r>
          </a:p>
          <a:p>
            <a:r>
              <a:rPr lang="en-IN" dirty="0"/>
              <a:t>Location Server</a:t>
            </a:r>
          </a:p>
          <a:p>
            <a:endParaRPr lang="en-IN" dirty="0"/>
          </a:p>
        </p:txBody>
      </p:sp>
    </p:spTree>
    <p:extLst>
      <p:ext uri="{BB962C8B-B14F-4D97-AF65-F5344CB8AC3E}">
        <p14:creationId xmlns:p14="http://schemas.microsoft.com/office/powerpoint/2010/main" val="16424337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User Agent</a:t>
            </a:r>
            <a:endParaRPr lang="en-IN" dirty="0"/>
          </a:p>
        </p:txBody>
      </p:sp>
      <p:sp>
        <p:nvSpPr>
          <p:cNvPr id="3" name="Content Placeholder 2"/>
          <p:cNvSpPr>
            <a:spLocks noGrp="1"/>
          </p:cNvSpPr>
          <p:nvPr>
            <p:ph idx="1"/>
          </p:nvPr>
        </p:nvSpPr>
        <p:spPr/>
        <p:txBody>
          <a:bodyPr>
            <a:normAutofit/>
          </a:bodyPr>
          <a:lstStyle/>
          <a:p>
            <a:r>
              <a:rPr lang="en-IN" dirty="0" smtClean="0"/>
              <a:t>It </a:t>
            </a:r>
            <a:r>
              <a:rPr lang="en-IN" dirty="0"/>
              <a:t>is the endpoint and one of the most important network elements of a SIP network. An endpoint can initiate, modify, or terminate a session. User agents are the most intelligent device or network element of a SIP network. It could be a softphone, a mobile, or a laptop.</a:t>
            </a:r>
          </a:p>
          <a:p>
            <a:r>
              <a:rPr lang="en-IN" dirty="0"/>
              <a:t>User agents are logically divided into two parts −</a:t>
            </a:r>
          </a:p>
          <a:p>
            <a:r>
              <a:rPr lang="en-IN" b="1" dirty="0"/>
              <a:t>User Agent Client (UAC)</a:t>
            </a:r>
            <a:r>
              <a:rPr lang="en-IN" dirty="0"/>
              <a:t> − The entity that sends a request and receives a response.</a:t>
            </a:r>
          </a:p>
          <a:p>
            <a:r>
              <a:rPr lang="en-IN" b="1" dirty="0"/>
              <a:t>User Agent Server (UAS)</a:t>
            </a:r>
            <a:r>
              <a:rPr lang="en-IN" dirty="0"/>
              <a:t> − The entity that receives a request and sends a response.</a:t>
            </a:r>
          </a:p>
          <a:p>
            <a:endParaRPr lang="en-IN" dirty="0"/>
          </a:p>
        </p:txBody>
      </p:sp>
    </p:spTree>
    <p:extLst>
      <p:ext uri="{BB962C8B-B14F-4D97-AF65-F5344CB8AC3E}">
        <p14:creationId xmlns:p14="http://schemas.microsoft.com/office/powerpoint/2010/main" val="2639233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518</TotalTime>
  <Words>845</Words>
  <Application>Microsoft Office PowerPoint</Application>
  <PresentationFormat>Widescreen</PresentationFormat>
  <Paragraphs>77</Paragraphs>
  <Slides>16</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16</vt:i4>
      </vt:variant>
    </vt:vector>
  </HeadingPairs>
  <TitlesOfParts>
    <vt:vector size="21" baseType="lpstr">
      <vt:lpstr>Arial</vt:lpstr>
      <vt:lpstr>Calibri</vt:lpstr>
      <vt:lpstr>Calibri Light</vt:lpstr>
      <vt:lpstr>Office Theme</vt:lpstr>
      <vt:lpstr>1_Office Theme</vt:lpstr>
      <vt:lpstr> SNMP</vt:lpstr>
      <vt:lpstr>SNMP basic components and their functionalities</vt:lpstr>
      <vt:lpstr>SNMP Manager:</vt:lpstr>
      <vt:lpstr>Managed Devices: </vt:lpstr>
      <vt:lpstr>SNMP Agent:</vt:lpstr>
      <vt:lpstr>Management Information Database or Management Information Base (MIB)</vt:lpstr>
      <vt:lpstr>SIP</vt:lpstr>
      <vt:lpstr>SIP Network Agent</vt:lpstr>
      <vt:lpstr>User Agent</vt:lpstr>
      <vt:lpstr>Proxy Server </vt:lpstr>
      <vt:lpstr>Registrar Server</vt:lpstr>
      <vt:lpstr>Redirect Server</vt:lpstr>
      <vt:lpstr>Location Server</vt:lpstr>
      <vt:lpstr>SIP Methods</vt:lpstr>
      <vt:lpstr>TLS</vt:lpstr>
      <vt:lpstr>Sub Protocols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SIP Methods</dc:title>
  <dc:creator>Amol Hadkar</dc:creator>
  <cp:lastModifiedBy>Amol Hadkar</cp:lastModifiedBy>
  <cp:revision>5</cp:revision>
  <dcterms:created xsi:type="dcterms:W3CDTF">2018-03-30T17:15:31Z</dcterms:created>
  <dcterms:modified xsi:type="dcterms:W3CDTF">2018-03-31T01:54:15Z</dcterms:modified>
</cp:coreProperties>
</file>