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3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2E8A-2257-4F54-B539-9FE36ED45F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4199-FB99-4AE6-A129-C0EC7698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</a:rPr>
              <a:t>File Systems</a:t>
            </a:r>
            <a:br>
              <a:rPr lang="en-US" altLang="en-US" b="1" dirty="0" smtClean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632"/>
              </a:lnSpc>
              <a:spcBef>
                <a:spcPts val="4410"/>
              </a:spcBef>
              <a:defRPr/>
            </a:pPr>
            <a:r>
              <a:rPr lang="en-US" spc="-100" dirty="0">
                <a:latin typeface="Verdana"/>
              </a:rPr>
              <a:t>File organization Access methods</a:t>
            </a:r>
          </a:p>
          <a:p>
            <a:pPr>
              <a:lnSpc>
                <a:spcPts val="3840"/>
              </a:lnSpc>
              <a:spcBef>
                <a:spcPts val="0"/>
              </a:spcBef>
              <a:spcAft>
                <a:spcPts val="420"/>
              </a:spcAft>
              <a:defRPr/>
            </a:pPr>
            <a:r>
              <a:rPr lang="en-US" spc="-100" dirty="0">
                <a:latin typeface="Verdana"/>
              </a:rPr>
              <a:t>Directory Organization: single, two-level, hierarchy</a:t>
            </a:r>
          </a:p>
          <a:p>
            <a:pPr>
              <a:spcBef>
                <a:spcPts val="0"/>
              </a:spcBef>
              <a:spcAft>
                <a:spcPts val="1260"/>
              </a:spcAft>
              <a:defRPr/>
            </a:pPr>
            <a:r>
              <a:rPr lang="en-US" spc="-100" dirty="0">
                <a:latin typeface="Verdana"/>
              </a:rPr>
              <a:t>File system and directory implementation</a:t>
            </a:r>
          </a:p>
          <a:p>
            <a:pPr>
              <a:lnSpc>
                <a:spcPts val="3840"/>
              </a:lnSpc>
              <a:spcBef>
                <a:spcPts val="0"/>
              </a:spcBef>
              <a:defRPr/>
            </a:pPr>
            <a:r>
              <a:rPr lang="en-US" spc="-100" dirty="0">
                <a:latin typeface="Verdana"/>
              </a:rPr>
              <a:t>Allocation schemes : contiguous, linked, indexed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4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rial" panose="020B0604020202020204" pitchFamily="34" charset="0"/>
              </a:rPr>
              <a:t>File Structure</a:t>
            </a:r>
            <a:br>
              <a:rPr lang="en-US" altLang="en-US" b="1" dirty="0" smtClean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ts val="4638"/>
              </a:lnSpc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files can be stored physically as:</a:t>
            </a:r>
          </a:p>
          <a:p>
            <a:pPr marL="0" indent="0" algn="just">
              <a:lnSpc>
                <a:spcPts val="4638"/>
              </a:lnSpc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■    Bytes</a:t>
            </a:r>
          </a:p>
          <a:p>
            <a:pPr marL="0" indent="0" algn="just">
              <a:lnSpc>
                <a:spcPts val="4638"/>
              </a:lnSpc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■    Lines</a:t>
            </a:r>
          </a:p>
          <a:p>
            <a:pPr marL="0" indent="0" algn="just">
              <a:lnSpc>
                <a:spcPts val="4638"/>
              </a:lnSpc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■    records</a:t>
            </a:r>
          </a:p>
          <a:p>
            <a:pPr marL="0" indent="0">
              <a:lnSpc>
                <a:spcPts val="3838"/>
              </a:lnSpc>
              <a:spcAft>
                <a:spcPts val="425"/>
              </a:spcAft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whatever entity is stored, OS must map into a disk sector</a:t>
            </a:r>
          </a:p>
          <a:p>
            <a:pPr marL="0" indent="0">
              <a:lnSpc>
                <a:spcPts val="3838"/>
              </a:lnSpc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because on a physical disk, sectors are smallest writeable unit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2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rial" panose="020B0604020202020204" pitchFamily="34" charset="0"/>
              </a:rPr>
              <a:t>access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ts val="2875"/>
              </a:lnSpc>
              <a:spcAft>
                <a:spcPts val="213"/>
              </a:spcAft>
            </a:pPr>
            <a:r>
              <a:rPr lang="en-US" altLang="en-US" b="1" i="1" dirty="0" smtClean="0">
                <a:latin typeface="Verdana" panose="020B0604030504040204" pitchFamily="34" charset="0"/>
              </a:rPr>
              <a:t>sequential: </a:t>
            </a:r>
            <a:r>
              <a:rPr lang="en-US" altLang="en-US" i="1" dirty="0" smtClean="0">
                <a:latin typeface="Verdana" panose="020B0604030504040204" pitchFamily="34" charset="0"/>
              </a:rPr>
              <a:t>information in the file is accessed from first to last</a:t>
            </a:r>
          </a:p>
          <a:p>
            <a:pPr marL="0" indent="0" algn="just">
              <a:spcAft>
                <a:spcPts val="1050"/>
              </a:spcAft>
              <a:buNone/>
            </a:pPr>
            <a:r>
              <a:rPr lang="en-US" altLang="en-US" dirty="0" err="1" smtClean="0">
                <a:latin typeface="Verdana" panose="020B0604030504040204" pitchFamily="34" charset="0"/>
              </a:rPr>
              <a:t>readNext</a:t>
            </a:r>
            <a:r>
              <a:rPr lang="en-US" altLang="en-US" dirty="0" smtClean="0">
                <a:latin typeface="Verdana" panose="020B0604030504040204" pitchFamily="34" charset="0"/>
              </a:rPr>
              <a:t> , </a:t>
            </a:r>
            <a:r>
              <a:rPr lang="en-US" altLang="en-US" dirty="0" err="1" smtClean="0">
                <a:latin typeface="Verdana" panose="020B0604030504040204" pitchFamily="34" charset="0"/>
              </a:rPr>
              <a:t>writeNext</a:t>
            </a:r>
            <a:r>
              <a:rPr lang="en-US" altLang="en-US" dirty="0" smtClean="0">
                <a:latin typeface="Verdana" panose="020B0604030504040204" pitchFamily="34" charset="0"/>
              </a:rPr>
              <a:t> , reset</a:t>
            </a:r>
          </a:p>
          <a:p>
            <a:pPr>
              <a:lnSpc>
                <a:spcPts val="2875"/>
              </a:lnSpc>
              <a:spcAft>
                <a:spcPts val="213"/>
              </a:spcAft>
            </a:pPr>
            <a:r>
              <a:rPr lang="en-US" altLang="en-US" b="1" i="1" dirty="0" smtClean="0">
                <a:latin typeface="Verdana" panose="020B0604030504040204" pitchFamily="34" charset="0"/>
              </a:rPr>
              <a:t>direct: </a:t>
            </a:r>
            <a:r>
              <a:rPr lang="en-US" altLang="en-US" i="1" dirty="0" smtClean="0">
                <a:latin typeface="Verdana" panose="020B0604030504040204" pitchFamily="34" charset="0"/>
              </a:rPr>
              <a:t>possible to reposition read/write pointer to any position</a:t>
            </a:r>
          </a:p>
          <a:p>
            <a:pPr marL="0" indent="0" algn="just">
              <a:spcAft>
                <a:spcPts val="1050"/>
              </a:spcAft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such files are generally made up of fixed-length records </a:t>
            </a:r>
            <a:r>
              <a:rPr lang="en-US" altLang="en-US" dirty="0" err="1" smtClean="0">
                <a:latin typeface="Verdana" panose="020B0604030504040204" pitchFamily="34" charset="0"/>
              </a:rPr>
              <a:t>readRecord</a:t>
            </a:r>
            <a:r>
              <a:rPr lang="en-US" altLang="en-US" dirty="0" smtClean="0">
                <a:latin typeface="Verdana" panose="020B0604030504040204" pitchFamily="34" charset="0"/>
              </a:rPr>
              <a:t> N, </a:t>
            </a:r>
            <a:r>
              <a:rPr lang="en-US" altLang="en-US" dirty="0" err="1" smtClean="0">
                <a:latin typeface="Verdana" panose="020B0604030504040204" pitchFamily="34" charset="0"/>
              </a:rPr>
              <a:t>writeRecord</a:t>
            </a:r>
            <a:r>
              <a:rPr lang="en-US" altLang="en-US" dirty="0" smtClean="0">
                <a:latin typeface="Verdana" panose="020B0604030504040204" pitchFamily="34" charset="0"/>
              </a:rPr>
              <a:t> N, </a:t>
            </a:r>
            <a:r>
              <a:rPr lang="en-US" altLang="en-US" dirty="0" err="1" smtClean="0">
                <a:latin typeface="Verdana" panose="020B0604030504040204" pitchFamily="34" charset="0"/>
              </a:rPr>
              <a:t>positionAt</a:t>
            </a:r>
            <a:r>
              <a:rPr lang="en-US" altLang="en-US" dirty="0" smtClean="0">
                <a:latin typeface="Verdana" panose="020B0604030504040204" pitchFamily="34" charset="0"/>
              </a:rPr>
              <a:t> N, reset</a:t>
            </a:r>
          </a:p>
          <a:p>
            <a:pPr algn="just">
              <a:lnSpc>
                <a:spcPts val="2838"/>
              </a:lnSpc>
            </a:pPr>
            <a:r>
              <a:rPr lang="en-US" altLang="en-US" b="1" i="1" dirty="0" smtClean="0">
                <a:latin typeface="Verdana" panose="020B0604030504040204" pitchFamily="34" charset="0"/>
              </a:rPr>
              <a:t>indexed: </a:t>
            </a:r>
            <a:r>
              <a:rPr lang="en-US" altLang="en-US" i="1" dirty="0" smtClean="0">
                <a:latin typeface="Verdana" panose="020B0604030504040204" pitchFamily="34" charset="0"/>
              </a:rPr>
              <a:t>built on top </a:t>
            </a:r>
            <a:r>
              <a:rPr lang="en-US" altLang="en-US" i="1" dirty="0" err="1" smtClean="0">
                <a:latin typeface="Verdana" panose="020B0604030504040204" pitchFamily="34" charset="0"/>
              </a:rPr>
              <a:t>ofdirect</a:t>
            </a:r>
            <a:r>
              <a:rPr lang="en-US" altLang="en-US" i="1" dirty="0" smtClean="0">
                <a:latin typeface="Verdana" panose="020B0604030504040204" pitchFamily="34" charset="0"/>
              </a:rPr>
              <a:t>    , but accesses records in fie using a key</a:t>
            </a:r>
          </a:p>
          <a:p>
            <a:pPr marL="0" indent="0">
              <a:lnSpc>
                <a:spcPts val="2875"/>
              </a:lnSpc>
              <a:spcAft>
                <a:spcPts val="213"/>
              </a:spcAft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each record has a key associated with it, an index of keys is stored with the file</a:t>
            </a:r>
          </a:p>
          <a:p>
            <a:pPr marL="0" indent="0" algn="just">
              <a:buNone/>
            </a:pPr>
            <a:r>
              <a:rPr lang="en-US" altLang="en-US" dirty="0" err="1" smtClean="0">
                <a:latin typeface="Verdana" panose="020B0604030504040204" pitchFamily="34" charset="0"/>
              </a:rPr>
              <a:t>readRecord</a:t>
            </a:r>
            <a:r>
              <a:rPr lang="en-US" altLang="en-US" dirty="0" smtClean="0">
                <a:latin typeface="Verdana" panose="020B0604030504040204" pitchFamily="34" charset="0"/>
              </a:rPr>
              <a:t> KEY, </a:t>
            </a:r>
            <a:r>
              <a:rPr lang="en-US" altLang="en-US" dirty="0" err="1" smtClean="0">
                <a:latin typeface="Verdana" panose="020B0604030504040204" pitchFamily="34" charset="0"/>
              </a:rPr>
              <a:t>writeRecord</a:t>
            </a:r>
            <a:r>
              <a:rPr lang="en-US" altLang="en-US" dirty="0" smtClean="0">
                <a:latin typeface="Verdana" panose="020B0604030504040204" pitchFamily="34" charset="0"/>
              </a:rPr>
              <a:t> KEY, </a:t>
            </a:r>
            <a:r>
              <a:rPr lang="en-US" altLang="en-US" dirty="0" err="1" smtClean="0">
                <a:latin typeface="Verdana" panose="020B0604030504040204" pitchFamily="34" charset="0"/>
              </a:rPr>
              <a:t>positionAt</a:t>
            </a:r>
            <a:r>
              <a:rPr lang="en-US" altLang="en-US" dirty="0" smtClean="0">
                <a:latin typeface="Verdana" panose="020B0604030504040204" pitchFamily="34" charset="0"/>
              </a:rPr>
              <a:t> KEY, reset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7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</a:rPr>
              <a:t>FAT</a:t>
            </a:r>
            <a:br>
              <a:rPr lang="en-US" altLang="en-US" b="1" dirty="0" smtClean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65100" indent="0">
              <a:lnSpc>
                <a:spcPts val="3216"/>
              </a:lnSpc>
              <a:spcBef>
                <a:spcPts val="3780"/>
              </a:spcBef>
              <a:spcAft>
                <a:spcPts val="210"/>
              </a:spcAft>
              <a:buNone/>
              <a:defRPr/>
            </a:pPr>
            <a:r>
              <a:rPr lang="en-US" spc="-100" dirty="0">
                <a:latin typeface="Verdana"/>
              </a:rPr>
              <a:t>file allocation table - where the OS records how the disk space is used</a:t>
            </a: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pc="-100" dirty="0">
                <a:latin typeface="Verdana"/>
              </a:rPr>
              <a:t>■  </a:t>
            </a:r>
            <a:r>
              <a:rPr lang="en-US" spc="-100" dirty="0" smtClean="0">
                <a:latin typeface="Verdana"/>
              </a:rPr>
              <a:t>locates </a:t>
            </a:r>
            <a:r>
              <a:rPr lang="en-US" spc="-100" dirty="0">
                <a:latin typeface="Verdana"/>
              </a:rPr>
              <a:t>the file allocation table near the beginning of the volume</a:t>
            </a: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pc="-100" dirty="0">
                <a:latin typeface="Verdana"/>
              </a:rPr>
              <a:t>■  </a:t>
            </a:r>
            <a:r>
              <a:rPr lang="en-US" spc="-100" dirty="0" smtClean="0">
                <a:latin typeface="Verdana"/>
              </a:rPr>
              <a:t>the </a:t>
            </a:r>
            <a:r>
              <a:rPr lang="en-US" spc="-100" dirty="0">
                <a:latin typeface="Verdana"/>
              </a:rPr>
              <a:t>location of the FAT is specified in the boot sector (</a:t>
            </a:r>
            <a:r>
              <a:rPr lang="en-US" spc="-100" dirty="0" smtClean="0">
                <a:latin typeface="Verdana"/>
              </a:rPr>
              <a:t>BIOS       	Parameter </a:t>
            </a:r>
            <a:r>
              <a:rPr lang="en-US" spc="-100" dirty="0">
                <a:latin typeface="Verdana"/>
              </a:rPr>
              <a:t>Block)</a:t>
            </a:r>
          </a:p>
          <a:p>
            <a:pPr marL="0" indent="0" algn="just">
              <a:spcBef>
                <a:spcPts val="0"/>
              </a:spcBef>
              <a:spcAft>
                <a:spcPts val="1050"/>
              </a:spcAft>
              <a:buNone/>
              <a:defRPr/>
            </a:pPr>
            <a:r>
              <a:rPr lang="en-US" spc="-100" dirty="0">
                <a:latin typeface="Verdana"/>
              </a:rPr>
              <a:t>■  </a:t>
            </a:r>
            <a:r>
              <a:rPr lang="en-US" spc="-100" dirty="0" smtClean="0">
                <a:latin typeface="Verdana"/>
              </a:rPr>
              <a:t>actually</a:t>
            </a:r>
            <a:r>
              <a:rPr lang="en-US" spc="-100" dirty="0">
                <a:latin typeface="Verdana"/>
              </a:rPr>
              <a:t>, 2 copies of the FAT are stored for redundancy</a:t>
            </a:r>
          </a:p>
          <a:p>
            <a:pPr marL="0" indent="0" algn="just">
              <a:spcBef>
                <a:spcPts val="0"/>
              </a:spcBef>
              <a:spcAft>
                <a:spcPts val="630"/>
              </a:spcAft>
              <a:buNone/>
              <a:defRPr/>
            </a:pPr>
            <a:r>
              <a:rPr lang="en-US" spc="-100" dirty="0">
                <a:latin typeface="Verdana"/>
              </a:rPr>
              <a:t>■  </a:t>
            </a:r>
            <a:r>
              <a:rPr lang="en-US" spc="-100" dirty="0" smtClean="0">
                <a:latin typeface="Verdana"/>
              </a:rPr>
              <a:t>the </a:t>
            </a:r>
            <a:r>
              <a:rPr lang="en-US" spc="-100" dirty="0">
                <a:latin typeface="Verdana"/>
              </a:rPr>
              <a:t>FAT number refers to the number of bits per table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pc="-100" dirty="0" smtClean="0">
                <a:latin typeface="Verdana"/>
              </a:rPr>
              <a:t>	entry</a:t>
            </a:r>
            <a:r>
              <a:rPr lang="en-US" spc="-100" dirty="0">
                <a:latin typeface="Verdana"/>
              </a:rPr>
              <a:t>_</a:t>
            </a:r>
          </a:p>
          <a:p>
            <a:pPr marL="0" indent="0"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Boot Reserved FAT 1 FAT 2 Root Other Folders and All Files Sector </a:t>
            </a:r>
            <a:r>
              <a:rPr lang="en-US" altLang="en-US" dirty="0" err="1" smtClean="0">
                <a:latin typeface="Verdana" panose="020B0604030504040204" pitchFamily="34" charset="0"/>
              </a:rPr>
              <a:t>Sector</a:t>
            </a:r>
            <a:r>
              <a:rPr lang="en-US" altLang="en-US" dirty="0" smtClean="0">
                <a:latin typeface="Verdana" panose="020B0604030504040204" pitchFamily="34" charset="0"/>
              </a:rPr>
              <a:t>    (Duplicate)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9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spcBef>
                <a:spcPts val="3570"/>
              </a:spcBef>
              <a:spcAft>
                <a:spcPts val="420"/>
              </a:spcAft>
              <a:defRPr/>
            </a:pPr>
            <a:r>
              <a:rPr lang="en-US" sz="4400" b="1" spc="-150" dirty="0">
                <a:latin typeface="Verdana"/>
              </a:rPr>
              <a:t>FAT12    </a:t>
            </a:r>
            <a:r>
              <a:rPr lang="en-US" b="1" dirty="0">
                <a:latin typeface="Arial"/>
              </a:rPr>
              <a:t>t version the file system, FAT12</a:t>
            </a:r>
          </a:p>
          <a:p>
            <a:pPr algn="just">
              <a:spcBef>
                <a:spcPts val="0"/>
              </a:spcBef>
              <a:spcAft>
                <a:spcPts val="4410"/>
              </a:spcAft>
              <a:defRPr/>
            </a:pPr>
            <a:r>
              <a:rPr lang="en-US" b="1" dirty="0">
                <a:latin typeface="Arial"/>
              </a:rPr>
              <a:t>allows a partition to contain up to 4096MB/ (212)clusters.</a:t>
            </a:r>
          </a:p>
          <a:p>
            <a:pPr algn="just">
              <a:spcBef>
                <a:spcPts val="4410"/>
              </a:spcBef>
              <a:spcAft>
                <a:spcPts val="420"/>
              </a:spcAft>
              <a:defRPr/>
            </a:pPr>
            <a:r>
              <a:rPr lang="en-US" sz="4400" b="1" spc="-150" dirty="0">
                <a:latin typeface="Verdana"/>
              </a:rPr>
              <a:t>FAT 16</a:t>
            </a:r>
            <a:r>
              <a:rPr lang="en-US" b="1" dirty="0">
                <a:latin typeface="Arial"/>
              </a:rPr>
              <a:t>: oldest, created for DOS, supported by most</a:t>
            </a:r>
          </a:p>
          <a:p>
            <a:pPr>
              <a:lnSpc>
                <a:spcPts val="2304"/>
              </a:lnSpc>
              <a:spcBef>
                <a:spcPts val="0"/>
              </a:spcBef>
              <a:spcAft>
                <a:spcPts val="5040"/>
              </a:spcAft>
              <a:defRPr/>
            </a:pPr>
            <a:r>
              <a:rPr lang="en-US" b="1" dirty="0">
                <a:latin typeface="Arial"/>
              </a:rPr>
              <a:t>OS's, cannot be installed on partitions larger than 2 GB, or on hard drives larger than 4GB.</a:t>
            </a:r>
          </a:p>
          <a:p>
            <a:pPr algn="just">
              <a:spcBef>
                <a:spcPts val="5040"/>
              </a:spcBef>
              <a:defRPr/>
            </a:pPr>
            <a:r>
              <a:rPr lang="en-US" sz="4400" b="1" spc="-150" dirty="0">
                <a:latin typeface="Verdana"/>
              </a:rPr>
              <a:t>FAT 32</a:t>
            </a:r>
            <a:r>
              <a:rPr lang="en-US" b="1" dirty="0">
                <a:latin typeface="Arial"/>
              </a:rPr>
              <a:t>:    </a:t>
            </a:r>
            <a:r>
              <a:rPr lang="en-US" b="1" dirty="0" err="1">
                <a:latin typeface="Arial"/>
              </a:rPr>
              <a:t>Dm</a:t>
            </a:r>
            <a:r>
              <a:rPr lang="en-US" b="1" dirty="0">
                <a:latin typeface="Arial"/>
              </a:rPr>
              <a:t> 512MB to 2TB, compatible</a:t>
            </a:r>
          </a:p>
          <a:p>
            <a:pPr algn="just">
              <a:spcBef>
                <a:spcPts val="0"/>
              </a:spcBef>
              <a:defRPr/>
            </a:pPr>
            <a:r>
              <a:rPr lang="en-US" b="1" dirty="0">
                <a:latin typeface="Arial"/>
              </a:rPr>
              <a:t>with Windows 98 and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9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838"/>
              </a:lnSpc>
              <a:spcBef>
                <a:spcPts val="4413"/>
              </a:spcBef>
              <a:spcAft>
                <a:spcPts val="425"/>
              </a:spcAft>
            </a:pPr>
            <a:r>
              <a:rPr lang="en-US" altLang="en-US" dirty="0" smtClean="0">
                <a:latin typeface="Verdana" panose="020B0604030504040204" pitchFamily="34" charset="0"/>
              </a:rPr>
              <a:t>the FAT number refers to the number of bits per table entry</a:t>
            </a:r>
          </a:p>
          <a:p>
            <a:pPr>
              <a:lnSpc>
                <a:spcPts val="3813"/>
              </a:lnSpc>
              <a:spcAft>
                <a:spcPts val="425"/>
              </a:spcAft>
            </a:pPr>
            <a:r>
              <a:rPr lang="en-US" altLang="en-US" dirty="0" smtClean="0">
                <a:latin typeface="Verdana" panose="020B0604030504040204" pitchFamily="34" charset="0"/>
              </a:rPr>
              <a:t>FAT12 -&gt; 212 = 4M different clusters can be addressed (used for floppy disks)</a:t>
            </a:r>
          </a:p>
          <a:p>
            <a:pPr>
              <a:lnSpc>
                <a:spcPts val="3813"/>
              </a:lnSpc>
              <a:spcAft>
                <a:spcPts val="425"/>
              </a:spcAft>
            </a:pPr>
            <a:r>
              <a:rPr lang="en-US" altLang="en-US" dirty="0" smtClean="0">
                <a:latin typeface="Verdana" panose="020B0604030504040204" pitchFamily="34" charset="0"/>
              </a:rPr>
              <a:t>FAT16 -&gt; 216 = 64M different clusters can be addressed (MS-DOS compatible)</a:t>
            </a:r>
          </a:p>
          <a:p>
            <a:pPr>
              <a:lnSpc>
                <a:spcPts val="3838"/>
              </a:lnSpc>
            </a:pPr>
            <a:r>
              <a:rPr lang="en-US" altLang="en-US" dirty="0" smtClean="0">
                <a:latin typeface="Verdana" panose="020B0604030504040204" pitchFamily="34" charset="0"/>
              </a:rPr>
              <a:t>FAT32 -&gt; 228 = 256G different clusters (4 bits are reserved)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1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 smtClean="0">
                <a:latin typeface="Verdana"/>
              </a:rPr>
              <a:t>Advantages of FAT File System</a:t>
            </a:r>
            <a:br>
              <a:rPr lang="en-US" b="1" spc="-150" dirty="0" smtClean="0">
                <a:latin typeface="Verdan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9552" indent="-457200">
              <a:lnSpc>
                <a:spcPts val="2880"/>
              </a:lnSpc>
              <a:spcBef>
                <a:spcPts val="0"/>
              </a:spcBef>
              <a:spcAft>
                <a:spcPts val="2730"/>
              </a:spcAft>
              <a:defRPr/>
            </a:pPr>
            <a:r>
              <a:rPr lang="en-US" spc="-100" dirty="0">
                <a:latin typeface="Verdana"/>
              </a:rPr>
              <a:t>The FAT file system is best for drives and/or partitions under approximately 200 MB</a:t>
            </a:r>
          </a:p>
          <a:p>
            <a:pPr algn="just">
              <a:spcBef>
                <a:spcPts val="0"/>
              </a:spcBef>
              <a:defRPr/>
            </a:pPr>
            <a:r>
              <a:rPr lang="en-US" spc="-100" dirty="0" smtClean="0">
                <a:latin typeface="Verdana"/>
              </a:rPr>
              <a:t>It </a:t>
            </a:r>
            <a:r>
              <a:rPr lang="en-US" spc="-100" dirty="0">
                <a:latin typeface="Verdana"/>
              </a:rPr>
              <a:t>is better to format system partition as FAT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 smtClean="0">
                <a:latin typeface="Verdana"/>
              </a:rPr>
              <a:t>Disadvantage of FAT File System</a:t>
            </a:r>
            <a:br>
              <a:rPr lang="en-US" spc="-200" dirty="0" smtClean="0">
                <a:latin typeface="Verdan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defRPr/>
            </a:pPr>
            <a:r>
              <a:rPr lang="en-US" spc="-100" dirty="0">
                <a:latin typeface="Verdana"/>
              </a:rPr>
              <a:t>It is not better to use FAT on partitions that are greater than 200 megabytes. FAT partitions are limited in size to a maximum of 4 Gigabytes (GB) under Windows NT and 2 GB in MS-DOS.</a:t>
            </a: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2730"/>
              </a:spcAft>
              <a:defRPr/>
            </a:pPr>
            <a:r>
              <a:rPr lang="en-US" spc="-100" dirty="0">
                <a:latin typeface="Verdana"/>
              </a:rPr>
              <a:t>Any FAT partitions that use DOS-based disk compression (such as DriveSpace) will not have readable files when running Windows NT</a:t>
            </a:r>
          </a:p>
          <a:p>
            <a:pPr>
              <a:spcBef>
                <a:spcPts val="0"/>
              </a:spcBef>
              <a:defRPr/>
            </a:pPr>
            <a:r>
              <a:rPr lang="en-US" spc="-100" dirty="0">
                <a:latin typeface="Verdana"/>
              </a:rPr>
              <a:t>The FAT file system is also prone to fragmentation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rial" panose="020B0604020202020204" pitchFamily="34" charset="0"/>
              </a:rPr>
              <a:t>NTFS</a:t>
            </a:r>
            <a:br>
              <a:rPr lang="en-US" altLang="en-US" b="1" dirty="0" smtClean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2725"/>
              </a:spcBef>
              <a:spcAft>
                <a:spcPts val="1263"/>
              </a:spcAft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■    New technology file system</a:t>
            </a:r>
          </a:p>
          <a:p>
            <a:pPr marL="0" indent="0">
              <a:lnSpc>
                <a:spcPts val="3813"/>
              </a:lnSpc>
              <a:spcAft>
                <a:spcPts val="425"/>
              </a:spcAft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■    Better file security (Encrypting File System),</a:t>
            </a:r>
          </a:p>
          <a:p>
            <a:pPr marL="0" indent="0">
              <a:lnSpc>
                <a:spcPts val="3813"/>
              </a:lnSpc>
              <a:spcAft>
                <a:spcPts val="425"/>
              </a:spcAft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■    Disk compression- can compress a file/folder, any Windows app will automatically expand as needed</a:t>
            </a:r>
          </a:p>
          <a:p>
            <a:pPr marL="0" indent="0">
              <a:lnSpc>
                <a:spcPts val="3838"/>
              </a:lnSpc>
              <a:buNone/>
            </a:pPr>
            <a:r>
              <a:rPr lang="en-US" altLang="en-US" dirty="0" smtClean="0">
                <a:latin typeface="Verdana" panose="020B0604030504040204" pitchFamily="34" charset="0"/>
              </a:rPr>
              <a:t>■    Disk Quota features- Can enforce quotas on disk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9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156" indent="-330200">
              <a:lnSpc>
                <a:spcPts val="3840"/>
              </a:lnSpc>
              <a:spcBef>
                <a:spcPts val="3360"/>
              </a:spcBef>
              <a:spcAft>
                <a:spcPts val="420"/>
              </a:spcAft>
              <a:defRPr/>
            </a:pPr>
            <a:r>
              <a:rPr lang="en-US" spc="-100" dirty="0">
                <a:latin typeface="Verdana"/>
              </a:rPr>
              <a:t>Recovery features-each file operation broken down into atomic transactions.</a:t>
            </a:r>
          </a:p>
          <a:p>
            <a:pPr marL="359156" indent="-330200">
              <a:lnSpc>
                <a:spcPts val="3840"/>
              </a:lnSpc>
              <a:spcBef>
                <a:spcPts val="0"/>
              </a:spcBef>
              <a:spcAft>
                <a:spcPts val="420"/>
              </a:spcAft>
              <a:defRPr/>
            </a:pPr>
            <a:r>
              <a:rPr lang="en-US" spc="-100" dirty="0">
                <a:latin typeface="Verdana"/>
              </a:rPr>
              <a:t>maintains a </a:t>
            </a:r>
            <a:r>
              <a:rPr lang="en-US" sz="3200" b="1" u="sng" spc="-50" dirty="0">
                <a:latin typeface="Verdana"/>
              </a:rPr>
              <a:t>transaction log </a:t>
            </a:r>
            <a:r>
              <a:rPr lang="en-US" u="sng" spc="-100" dirty="0">
                <a:latin typeface="Verdana"/>
              </a:rPr>
              <a:t>-</a:t>
            </a:r>
            <a:r>
              <a:rPr lang="en-US" spc="-100" dirty="0">
                <a:latin typeface="Verdana"/>
              </a:rPr>
              <a:t> updates disk after each transaction</a:t>
            </a:r>
          </a:p>
          <a:p>
            <a:pPr marL="359156" indent="-330200">
              <a:lnSpc>
                <a:spcPts val="3840"/>
              </a:lnSpc>
              <a:spcBef>
                <a:spcPts val="0"/>
              </a:spcBef>
              <a:spcAft>
                <a:spcPts val="420"/>
              </a:spcAft>
              <a:defRPr/>
            </a:pPr>
            <a:r>
              <a:rPr lang="en-US" spc="-100" dirty="0">
                <a:latin typeface="Verdana"/>
              </a:rPr>
              <a:t>if </a:t>
            </a:r>
            <a:r>
              <a:rPr lang="en-US" sz="3200" b="1" u="sng" spc="-50" dirty="0">
                <a:latin typeface="Verdana"/>
              </a:rPr>
              <a:t>failure</a:t>
            </a:r>
            <a:r>
              <a:rPr lang="en-US" sz="3200" b="1" spc="-50" dirty="0">
                <a:latin typeface="Verdana"/>
              </a:rPr>
              <a:t> </a:t>
            </a:r>
            <a:r>
              <a:rPr lang="en-US" spc="-100" dirty="0">
                <a:latin typeface="Verdana"/>
              </a:rPr>
              <a:t>occurs during a transaction, info is sufficient to complete or rollback</a:t>
            </a:r>
          </a:p>
          <a:p>
            <a:pPr marL="359156" indent="-330200">
              <a:lnSpc>
                <a:spcPts val="3864"/>
              </a:lnSpc>
              <a:spcBef>
                <a:spcPts val="0"/>
              </a:spcBef>
              <a:defRPr/>
            </a:pPr>
            <a:r>
              <a:rPr lang="en-US" spc="-100" dirty="0">
                <a:latin typeface="Verdana"/>
              </a:rPr>
              <a:t>if a </a:t>
            </a:r>
            <a:r>
              <a:rPr lang="en-US" sz="3200" b="1" u="sng" spc="-50" dirty="0">
                <a:latin typeface="Verdana"/>
              </a:rPr>
              <a:t>bad sector</a:t>
            </a:r>
            <a:r>
              <a:rPr lang="en-US" sz="3200" b="1" spc="-50" dirty="0">
                <a:latin typeface="Verdana"/>
              </a:rPr>
              <a:t> </a:t>
            </a:r>
            <a:r>
              <a:rPr lang="en-US" spc="-100" dirty="0">
                <a:latin typeface="Verdana"/>
              </a:rPr>
              <a:t>is found when writing, will automatically map to a different sector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3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40"/>
              </a:lnSpc>
              <a:spcBef>
                <a:spcPts val="0"/>
              </a:spcBef>
              <a:defRPr/>
            </a:pPr>
            <a:r>
              <a:rPr lang="en-US" spc="-100" dirty="0">
                <a:latin typeface="Verdana"/>
              </a:rPr>
              <a:t>NTFS volumes can not be accessed by DOS,</a:t>
            </a:r>
          </a:p>
          <a:p>
            <a:pPr>
              <a:lnSpc>
                <a:spcPts val="3840"/>
              </a:lnSpc>
              <a:spcBef>
                <a:spcPts val="0"/>
              </a:spcBef>
              <a:defRPr/>
            </a:pPr>
            <a:r>
              <a:rPr lang="en-US" spc="-100" dirty="0">
                <a:latin typeface="Verdana"/>
              </a:rPr>
              <a:t>or Windows 95 or Windows 98.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</a:rPr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>
              <a:lnSpc>
                <a:spcPts val="2952"/>
              </a:lnSpc>
              <a:spcBef>
                <a:spcPts val="6510"/>
              </a:spcBef>
              <a:spcAft>
                <a:spcPts val="2520"/>
              </a:spcAft>
              <a:defRPr/>
            </a:pPr>
            <a:r>
              <a:rPr lang="en-US" spc="-100" dirty="0">
                <a:latin typeface="Verdana"/>
              </a:rPr>
              <a:t>In a computer, a file system (sometimes written filesystem) is the way in which files are named and where they are placed logically for storage and retrieval.</a:t>
            </a:r>
          </a:p>
          <a:p>
            <a:pPr algn="just">
              <a:spcBef>
                <a:spcPts val="0"/>
              </a:spcBef>
              <a:spcAft>
                <a:spcPts val="1050"/>
              </a:spcAft>
              <a:defRPr/>
            </a:pPr>
            <a:r>
              <a:rPr lang="en-US" u="sng" spc="-100" dirty="0">
                <a:latin typeface="Verdana"/>
              </a:rPr>
              <a:t>The logical unit within a file system is the file</a:t>
            </a:r>
          </a:p>
          <a:p>
            <a:pPr lvl="1" algn="just">
              <a:spcBef>
                <a:spcPts val="0"/>
              </a:spcBef>
              <a:spcAft>
                <a:spcPts val="1050"/>
              </a:spcAft>
              <a:defRPr/>
            </a:pPr>
            <a:r>
              <a:rPr lang="en-US" spc="-100" dirty="0">
                <a:latin typeface="Verdana"/>
              </a:rPr>
              <a:t>L</a:t>
            </a:r>
            <a:r>
              <a:rPr lang="en-US" spc="-100" dirty="0" smtClean="0">
                <a:latin typeface="Verdana"/>
              </a:rPr>
              <a:t>ogical </a:t>
            </a:r>
            <a:r>
              <a:rPr lang="en-US" spc="-100" dirty="0">
                <a:latin typeface="Verdana"/>
              </a:rPr>
              <a:t>files are mapped into physical entities by the </a:t>
            </a:r>
            <a:r>
              <a:rPr lang="en-US" spc="-100" dirty="0" smtClean="0">
                <a:latin typeface="Verdana"/>
              </a:rPr>
              <a:t>OS</a:t>
            </a:r>
          </a:p>
          <a:p>
            <a:pPr lvl="1" algn="just">
              <a:spcBef>
                <a:spcPts val="0"/>
              </a:spcBef>
              <a:spcAft>
                <a:spcPts val="1050"/>
              </a:spcAft>
              <a:defRPr/>
            </a:pPr>
            <a:r>
              <a:rPr lang="en-US" spc="-100" dirty="0" smtClean="0">
                <a:latin typeface="Verdana"/>
              </a:rPr>
              <a:t>In </a:t>
            </a:r>
            <a:r>
              <a:rPr lang="en-US" spc="-100" dirty="0">
                <a:latin typeface="Verdana"/>
              </a:rPr>
              <a:t>user’s view, file is the smallest unit that can be saved to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4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 smtClean="0">
                <a:latin typeface="Verdana"/>
              </a:rPr>
              <a:t>Advantages of NTFS</a:t>
            </a:r>
            <a:br>
              <a:rPr lang="en-US" spc="-200" dirty="0" smtClean="0">
                <a:latin typeface="Verdan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050"/>
              </a:spcAft>
            </a:pPr>
            <a:r>
              <a:rPr lang="en-US" altLang="en-US" sz="3600" dirty="0" smtClean="0">
                <a:latin typeface="Verdana" panose="020B0604030504040204" pitchFamily="34" charset="0"/>
              </a:rPr>
              <a:t>Large disks and large files: </a:t>
            </a:r>
            <a:r>
              <a:rPr lang="en-US" altLang="en-US" i="1" dirty="0" smtClean="0">
                <a:latin typeface="Verdana" panose="020B0604030504040204" pitchFamily="34" charset="0"/>
              </a:rPr>
              <a:t>NTFS </a:t>
            </a:r>
            <a:r>
              <a:rPr lang="en-US" altLang="en-US" i="1" dirty="0" err="1" smtClean="0">
                <a:latin typeface="Verdana" panose="020B0604030504040204" pitchFamily="34" charset="0"/>
              </a:rPr>
              <a:t>isbestfor</a:t>
            </a:r>
            <a:endParaRPr lang="en-US" altLang="en-US" i="1" dirty="0" smtClean="0">
              <a:latin typeface="Verdana" panose="020B0604030504040204" pitchFamily="34" charset="0"/>
            </a:endParaRPr>
          </a:p>
          <a:p>
            <a:pPr marL="0" indent="0">
              <a:spcAft>
                <a:spcPts val="1050"/>
              </a:spcAft>
              <a:buNone/>
            </a:pPr>
            <a:r>
              <a:rPr lang="en-US" altLang="en-US" i="1" dirty="0">
                <a:latin typeface="Verdana" panose="020B0604030504040204" pitchFamily="34" charset="0"/>
              </a:rPr>
              <a:t> </a:t>
            </a:r>
            <a:r>
              <a:rPr lang="en-US" altLang="en-US" i="1" dirty="0" smtClean="0">
                <a:latin typeface="Verdana" panose="020B0604030504040204" pitchFamily="34" charset="0"/>
              </a:rPr>
              <a:t> </a:t>
            </a:r>
            <a:r>
              <a:rPr lang="en-US" altLang="en-US" i="1" dirty="0" smtClean="0">
                <a:latin typeface="Verdana" panose="020B0604030504040204" pitchFamily="34" charset="0"/>
              </a:rPr>
              <a:t>use on volumes of about 400 MB or more</a:t>
            </a:r>
          </a:p>
          <a:p>
            <a:pPr>
              <a:spcAft>
                <a:spcPts val="625"/>
              </a:spcAft>
            </a:pPr>
            <a:r>
              <a:rPr lang="en-US" altLang="en-US" sz="3600" dirty="0" smtClean="0">
                <a:latin typeface="Verdana" panose="020B0604030504040204" pitchFamily="34" charset="0"/>
              </a:rPr>
              <a:t>Recoverability: </a:t>
            </a:r>
            <a:r>
              <a:rPr lang="en-US" altLang="en-US" i="1" dirty="0" smtClean="0">
                <a:latin typeface="Verdana" panose="020B0604030504040204" pitchFamily="34" charset="0"/>
              </a:rPr>
              <a:t>The recoverability designed into</a:t>
            </a:r>
          </a:p>
          <a:p>
            <a:pPr marL="0" indent="0">
              <a:lnSpc>
                <a:spcPts val="2875"/>
              </a:lnSpc>
              <a:spcAft>
                <a:spcPts val="1050"/>
              </a:spcAft>
              <a:buNone/>
            </a:pPr>
            <a:r>
              <a:rPr lang="en-US" altLang="en-US" i="1" dirty="0" smtClean="0">
                <a:latin typeface="Verdana" panose="020B0604030504040204" pitchFamily="34" charset="0"/>
              </a:rPr>
              <a:t>  NTFS is such that a user should never have to run any sort of disk repair utility on an NTFS partition.</a:t>
            </a:r>
          </a:p>
          <a:p>
            <a:pPr algn="just">
              <a:lnSpc>
                <a:spcPts val="2975"/>
              </a:lnSpc>
            </a:pPr>
            <a:r>
              <a:rPr lang="en-US" altLang="en-US" sz="3600" dirty="0" smtClean="0">
                <a:latin typeface="Verdana" panose="020B0604030504040204" pitchFamily="34" charset="0"/>
              </a:rPr>
              <a:t>Security: </a:t>
            </a:r>
            <a:r>
              <a:rPr lang="en-US" altLang="en-US" i="1" dirty="0" smtClean="0">
                <a:latin typeface="Verdana" panose="020B0604030504040204" pitchFamily="34" charset="0"/>
              </a:rPr>
              <a:t>NTFS uses the Windows NT object model to enforce security. An open file is implemented as a file object with a security descriptor that defines its security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1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 smtClean="0">
                <a:latin typeface="Verdana"/>
              </a:rPr>
              <a:t>Disadvantages of NTFS</a:t>
            </a:r>
            <a:br>
              <a:rPr lang="en-US" spc="-200" dirty="0" smtClean="0">
                <a:latin typeface="Verdan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defRPr/>
            </a:pPr>
            <a:r>
              <a:rPr lang="en-US" spc="-100" dirty="0">
                <a:latin typeface="Verdana"/>
              </a:rPr>
              <a:t>It is not recommended to use NTFS on a volume that is smaller than approximately 400 MB</a:t>
            </a:r>
          </a:p>
          <a:p>
            <a:pPr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defRPr/>
            </a:pPr>
            <a:r>
              <a:rPr lang="en-US" spc="-100" dirty="0">
                <a:latin typeface="Verdana"/>
              </a:rPr>
              <a:t>Currently, there is no file encryption built into NTFS -encryption is available as an external option .</a:t>
            </a:r>
          </a:p>
          <a:p>
            <a:pPr>
              <a:lnSpc>
                <a:spcPts val="2856"/>
              </a:lnSpc>
              <a:spcBef>
                <a:spcPts val="0"/>
              </a:spcBef>
              <a:defRPr/>
            </a:pPr>
            <a:r>
              <a:rPr lang="en-US" spc="-100" dirty="0">
                <a:latin typeface="Verdana"/>
              </a:rPr>
              <a:t>It is not possible to format a floppy disk with the NTFS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file system</a:t>
            </a:r>
          </a:p>
          <a:p>
            <a:r>
              <a:rPr lang="en-US" dirty="0" smtClean="0"/>
              <a:t>Optical disk</a:t>
            </a:r>
          </a:p>
          <a:p>
            <a:r>
              <a:rPr lang="en-US" dirty="0" smtClean="0"/>
              <a:t>Flash file system</a:t>
            </a:r>
          </a:p>
          <a:p>
            <a:r>
              <a:rPr lang="en-US" dirty="0" smtClean="0"/>
              <a:t>Tape file system</a:t>
            </a:r>
          </a:p>
          <a:p>
            <a:r>
              <a:rPr lang="en-US" dirty="0" smtClean="0"/>
              <a:t>Database file system</a:t>
            </a:r>
          </a:p>
          <a:p>
            <a:r>
              <a:rPr lang="en-US" dirty="0" smtClean="0"/>
              <a:t>Network file system</a:t>
            </a:r>
          </a:p>
          <a:p>
            <a:r>
              <a:rPr lang="en-US" dirty="0" smtClean="0"/>
              <a:t>Shared disk file system</a:t>
            </a:r>
          </a:p>
          <a:p>
            <a:r>
              <a:rPr lang="en-US" dirty="0" smtClean="0"/>
              <a:t>Special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</a:t>
            </a:r>
          </a:p>
          <a:p>
            <a:r>
              <a:rPr lang="en-US" dirty="0" smtClean="0"/>
              <a:t>NTFS</a:t>
            </a:r>
          </a:p>
          <a:p>
            <a:r>
              <a:rPr lang="en-US" dirty="0" smtClean="0"/>
              <a:t>File-System-Driver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9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pc="-100" dirty="0">
                <a:latin typeface="Verdana"/>
              </a:rPr>
              <a:t>A file system defines the structure and the rules used to read, write, and maintain information stored on a disk</a:t>
            </a:r>
            <a:r>
              <a:rPr lang="en-US" spc="-100" dirty="0" smtClean="0">
                <a:latin typeface="Verdana"/>
              </a:rPr>
              <a:t>.</a:t>
            </a:r>
          </a:p>
          <a:p>
            <a:pPr marL="0" indent="0" algn="ctr"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endParaRPr lang="en-US" spc="-100" dirty="0">
              <a:latin typeface="Verdana"/>
            </a:endParaRPr>
          </a:p>
          <a:p>
            <a:pPr marL="0" indent="0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Which system used is determined </a:t>
            </a:r>
            <a:r>
              <a:rPr lang="en-US" spc="-100" dirty="0" smtClean="0">
                <a:latin typeface="Verdana"/>
              </a:rPr>
              <a:t>by:</a:t>
            </a:r>
            <a:endParaRPr lang="en-US" spc="-100" dirty="0">
              <a:latin typeface="Verdana"/>
            </a:endParaRP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■    Hardware</a:t>
            </a: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■    Software</a:t>
            </a: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■    Security needs</a:t>
            </a: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■    Need for a dual-booting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</a:rPr>
              <a:t>File Attributes</a:t>
            </a:r>
            <a:br>
              <a:rPr lang="en-US" altLang="en-US" b="1" dirty="0" smtClean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2520"/>
              </a:spcBef>
              <a:spcAft>
                <a:spcPts val="1050"/>
              </a:spcAft>
              <a:defRPr/>
            </a:pPr>
            <a:r>
              <a:rPr lang="en-US" b="1" i="1" u="sng" spc="-150" dirty="0">
                <a:latin typeface="Verdana"/>
              </a:rPr>
              <a:t>name</a:t>
            </a:r>
            <a:r>
              <a:rPr lang="en-US" b="1" i="1" spc="-150" dirty="0">
                <a:latin typeface="Verdana"/>
              </a:rPr>
              <a:t> : provides handle for reference</a:t>
            </a: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pc="-100" dirty="0" smtClean="0">
                <a:latin typeface="Verdana"/>
              </a:rPr>
              <a:t>DOS </a:t>
            </a:r>
            <a:r>
              <a:rPr lang="en-US" spc="-100" dirty="0">
                <a:latin typeface="Verdana"/>
              </a:rPr>
              <a:t>(8 chars + 3 char extension), Windows (unlimited? length)</a:t>
            </a:r>
          </a:p>
          <a:p>
            <a:pPr marL="0" indent="0" algn="just">
              <a:spcBef>
                <a:spcPts val="0"/>
              </a:spcBef>
              <a:spcAft>
                <a:spcPts val="3360"/>
              </a:spcAft>
              <a:buNone/>
              <a:defRPr/>
            </a:pPr>
            <a:r>
              <a:rPr lang="en-US" spc="-100" dirty="0" smtClean="0">
                <a:latin typeface="Verdana"/>
              </a:rPr>
              <a:t>UNIX </a:t>
            </a:r>
            <a:r>
              <a:rPr lang="en-US" spc="-100" dirty="0">
                <a:latin typeface="Verdana"/>
              </a:rPr>
              <a:t>(spaces tricky, no extension needed)</a:t>
            </a:r>
          </a:p>
          <a:p>
            <a:pPr algn="just">
              <a:spcBef>
                <a:spcPts val="0"/>
              </a:spcBef>
              <a:spcAft>
                <a:spcPts val="1050"/>
              </a:spcAft>
              <a:defRPr/>
            </a:pPr>
            <a:r>
              <a:rPr lang="en-US" b="1" i="1" spc="-150" dirty="0">
                <a:latin typeface="Verdana"/>
              </a:rPr>
              <a:t>type_: indicates how the file should be treated</a:t>
            </a:r>
          </a:p>
          <a:p>
            <a:pPr marL="0" indent="0" algn="just">
              <a:lnSpc>
                <a:spcPts val="2928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pc="-100" dirty="0" smtClean="0">
                <a:latin typeface="Verdana"/>
              </a:rPr>
              <a:t>DOS/Windows </a:t>
            </a:r>
            <a:r>
              <a:rPr lang="en-US" spc="-100" dirty="0">
                <a:latin typeface="Verdana"/>
              </a:rPr>
              <a:t>rely on extension, can map extensions to programs</a:t>
            </a:r>
          </a:p>
          <a:p>
            <a:pPr marL="0" indent="0" algn="just">
              <a:spcBef>
                <a:spcPts val="0"/>
              </a:spcBef>
              <a:spcAft>
                <a:spcPts val="1050"/>
              </a:spcAft>
              <a:buNone/>
              <a:defRPr/>
            </a:pPr>
            <a:r>
              <a:rPr lang="en-US" spc="-100" dirty="0" smtClean="0">
                <a:latin typeface="Verdana"/>
              </a:rPr>
              <a:t>Mac </a:t>
            </a:r>
            <a:r>
              <a:rPr lang="en-US" spc="-100" dirty="0">
                <a:latin typeface="Verdana"/>
              </a:rPr>
              <a:t>associates creator attribute with each file (OS X?)</a:t>
            </a:r>
          </a:p>
          <a:p>
            <a:pPr marL="0" indent="0">
              <a:lnSpc>
                <a:spcPts val="2904"/>
              </a:lnSpc>
              <a:spcBef>
                <a:spcPts val="0"/>
              </a:spcBef>
              <a:buNone/>
              <a:defRPr/>
            </a:pPr>
            <a:r>
              <a:rPr lang="en-US" spc="-100" dirty="0" smtClean="0">
                <a:latin typeface="Verdana"/>
              </a:rPr>
              <a:t>UNIX </a:t>
            </a:r>
            <a:r>
              <a:rPr lang="en-US" spc="-100" dirty="0">
                <a:latin typeface="Verdana"/>
              </a:rPr>
              <a:t>uses "magic number", first few bytes of file specify file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5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  <a:defRPr/>
            </a:pPr>
            <a:r>
              <a:rPr lang="en-US" b="1" i="1" u="sng" spc="-150" dirty="0">
                <a:latin typeface="Verdana"/>
              </a:rPr>
              <a:t>protection</a:t>
            </a:r>
            <a:r>
              <a:rPr lang="en-US" b="1" i="1" spc="-150" dirty="0">
                <a:latin typeface="Verdana"/>
              </a:rPr>
              <a:t> : permissions</a:t>
            </a:r>
            <a:r>
              <a:rPr lang="en-US" b="1" spc="-50" dirty="0">
                <a:latin typeface="Verdana"/>
              </a:rPr>
              <a:t>, </a:t>
            </a:r>
            <a:r>
              <a:rPr lang="en-US" b="1" i="1" spc="-150" dirty="0">
                <a:latin typeface="Verdana"/>
              </a:rPr>
              <a:t>access control </a:t>
            </a:r>
            <a:r>
              <a:rPr lang="en-US" b="1" i="1" spc="-150" dirty="0" smtClean="0">
                <a:latin typeface="Verdana"/>
              </a:rPr>
              <a:t>information</a:t>
            </a:r>
          </a:p>
          <a:p>
            <a:pPr>
              <a:lnSpc>
                <a:spcPts val="2880"/>
              </a:lnSpc>
              <a:spcBef>
                <a:spcPts val="0"/>
              </a:spcBef>
              <a:defRPr/>
            </a:pPr>
            <a:endParaRPr lang="en-US" b="1" i="1" spc="-150" dirty="0">
              <a:latin typeface="Verdana"/>
            </a:endParaRPr>
          </a:p>
          <a:p>
            <a:pPr marL="0" indent="0">
              <a:lnSpc>
                <a:spcPts val="2880"/>
              </a:lnSpc>
              <a:spcBef>
                <a:spcPts val="0"/>
              </a:spcBef>
              <a:buNone/>
              <a:defRPr/>
            </a:pPr>
            <a:r>
              <a:rPr lang="en-US" spc="-100" dirty="0" smtClean="0">
                <a:latin typeface="Verdana"/>
              </a:rPr>
              <a:t>UNIX </a:t>
            </a:r>
            <a:r>
              <a:rPr lang="en-US" spc="-100" dirty="0">
                <a:latin typeface="Verdana"/>
              </a:rPr>
              <a:t>utilizes permission string: </a:t>
            </a:r>
            <a:r>
              <a:rPr lang="en-US" spc="-100" dirty="0" err="1">
                <a:latin typeface="Verdana"/>
              </a:rPr>
              <a:t>chmod</a:t>
            </a:r>
            <a:r>
              <a:rPr lang="en-US" spc="-100" dirty="0">
                <a:latin typeface="Verdana"/>
              </a:rPr>
              <a:t> 644 foo.txt u -</a:t>
            </a:r>
            <a:r>
              <a:rPr lang="en-US" spc="-100" dirty="0" err="1">
                <a:latin typeface="Verdana"/>
              </a:rPr>
              <a:t>rw</a:t>
            </a:r>
            <a:r>
              <a:rPr lang="en-US" spc="-100" dirty="0">
                <a:latin typeface="Verdana"/>
              </a:rPr>
              <a:t>-r-r—</a:t>
            </a:r>
          </a:p>
          <a:p>
            <a:pPr marL="0" indent="0">
              <a:lnSpc>
                <a:spcPts val="28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owner &amp; group: </a:t>
            </a:r>
            <a:r>
              <a:rPr lang="en-US" spc="-100" dirty="0" err="1">
                <a:latin typeface="Verdana"/>
              </a:rPr>
              <a:t>chown</a:t>
            </a:r>
            <a:r>
              <a:rPr lang="en-US" spc="-100" dirty="0">
                <a:latin typeface="Verdana"/>
              </a:rPr>
              <a:t>, </a:t>
            </a:r>
            <a:r>
              <a:rPr lang="en-US" spc="-100" dirty="0" err="1">
                <a:latin typeface="Verdana"/>
              </a:rPr>
              <a:t>chgrp</a:t>
            </a:r>
            <a:endParaRPr lang="en-US" spc="-100" dirty="0">
              <a:latin typeface="Verdana"/>
            </a:endParaRP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1890"/>
              </a:spcAft>
              <a:buNone/>
              <a:defRPr/>
            </a:pPr>
            <a:r>
              <a:rPr lang="en-US" spc="-100" dirty="0" smtClean="0">
                <a:latin typeface="Verdana"/>
              </a:rPr>
              <a:t>Windows </a:t>
            </a:r>
            <a:r>
              <a:rPr lang="en-US" spc="-100" dirty="0">
                <a:latin typeface="Verdana"/>
              </a:rPr>
              <a:t>utilizes file properties/attributes: </a:t>
            </a:r>
            <a:r>
              <a:rPr lang="en-US" spc="-100" dirty="0" err="1">
                <a:latin typeface="Verdana"/>
              </a:rPr>
              <a:t>NoAccess</a:t>
            </a:r>
            <a:r>
              <a:rPr lang="en-US" spc="-100" dirty="0">
                <a:latin typeface="Verdana"/>
              </a:rPr>
              <a:t>, List, Read, Read &amp; Add,...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Location &amp;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9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</a:rPr>
              <a:t>File Names continued</a:t>
            </a:r>
            <a:br>
              <a:rPr lang="en-US" altLang="en-US" b="1" dirty="0" smtClean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3456"/>
              </a:lnSpc>
              <a:spcBef>
                <a:spcPts val="4200"/>
              </a:spcBef>
              <a:buNone/>
              <a:defRPr/>
            </a:pPr>
            <a:r>
              <a:rPr lang="en-US" spc="-100" dirty="0">
                <a:latin typeface="Verdana"/>
              </a:rPr>
              <a:t>Filenames consist of two </a:t>
            </a:r>
            <a:r>
              <a:rPr lang="en-US" spc="-100" dirty="0" smtClean="0">
                <a:latin typeface="Verdana"/>
              </a:rPr>
              <a:t>parts:</a:t>
            </a:r>
            <a:endParaRPr lang="en-US" spc="-100" dirty="0">
              <a:latin typeface="Verdana"/>
            </a:endParaRPr>
          </a:p>
          <a:p>
            <a:pPr algn="just">
              <a:lnSpc>
                <a:spcPts val="3456"/>
              </a:lnSpc>
              <a:spcBef>
                <a:spcPts val="0"/>
              </a:spcBef>
              <a:defRPr/>
            </a:pPr>
            <a:r>
              <a:rPr lang="en-US" spc="-100" dirty="0" smtClean="0">
                <a:latin typeface="Verdana"/>
              </a:rPr>
              <a:t>Main </a:t>
            </a:r>
            <a:r>
              <a:rPr lang="en-US" spc="-100" dirty="0">
                <a:latin typeface="Verdana"/>
              </a:rPr>
              <a:t>part of </a:t>
            </a:r>
            <a:r>
              <a:rPr lang="en-US" spc="-100" dirty="0" smtClean="0">
                <a:latin typeface="Verdana"/>
              </a:rPr>
              <a:t>filename identifies the contents of the file</a:t>
            </a:r>
          </a:p>
          <a:p>
            <a:pPr algn="just">
              <a:lnSpc>
                <a:spcPts val="3456"/>
              </a:lnSpc>
              <a:spcBef>
                <a:spcPts val="0"/>
              </a:spcBef>
              <a:defRPr/>
            </a:pPr>
            <a:r>
              <a:rPr lang="en-US" spc="-100" dirty="0" smtClean="0">
                <a:latin typeface="Verdana"/>
              </a:rPr>
              <a:t>File extension identifies </a:t>
            </a:r>
            <a:r>
              <a:rPr lang="en-US" spc="-100" dirty="0">
                <a:latin typeface="Verdana"/>
              </a:rPr>
              <a:t>the file </a:t>
            </a:r>
            <a:r>
              <a:rPr lang="en-US" spc="-100" dirty="0" smtClean="0">
                <a:latin typeface="Verdana"/>
              </a:rPr>
              <a:t>type</a:t>
            </a:r>
          </a:p>
          <a:p>
            <a:pPr algn="just">
              <a:lnSpc>
                <a:spcPts val="3456"/>
              </a:lnSpc>
              <a:spcBef>
                <a:spcPts val="0"/>
              </a:spcBef>
              <a:defRPr/>
            </a:pPr>
            <a:endParaRPr lang="en-US" spc="-100" dirty="0">
              <a:latin typeface="Verdana"/>
            </a:endParaRPr>
          </a:p>
          <a:p>
            <a:pPr marL="0" indent="0"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pc="-100" dirty="0">
                <a:latin typeface="Verdana"/>
              </a:rPr>
              <a:t>The last period separates the file extension from the main part of the filename.</a:t>
            </a:r>
          </a:p>
          <a:p>
            <a:pPr marL="0" indent="0">
              <a:lnSpc>
                <a:spcPts val="28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Windows typically associates a file extension with an application installed on a computer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50" dirty="0" smtClean="0">
                <a:latin typeface="Verdana"/>
              </a:rPr>
              <a:t>Folder Names</a:t>
            </a:r>
            <a:br>
              <a:rPr lang="en-US" b="1" spc="-150" dirty="0" smtClean="0">
                <a:latin typeface="Verdan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00" dirty="0" smtClean="0">
                <a:latin typeface="Verdana"/>
              </a:rPr>
              <a:t>Folder names follow the same guidelines for naming files Folder names usually do not have a file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</a:rPr>
              <a:t>File Operations</a:t>
            </a:r>
            <a:br>
              <a:rPr lang="en-US" b="1" dirty="0" smtClean="0"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■ </a:t>
            </a:r>
            <a:r>
              <a:rPr lang="en-US" b="1" i="1" spc="-150" dirty="0" smtClean="0">
                <a:latin typeface="Verdana"/>
              </a:rPr>
              <a:t>create </a:t>
            </a:r>
            <a:r>
              <a:rPr lang="en-US" b="1" i="1" spc="-150" dirty="0">
                <a:latin typeface="Verdana"/>
              </a:rPr>
              <a:t>:</a:t>
            </a:r>
            <a:r>
              <a:rPr lang="en-US" i="1" spc="-150" dirty="0">
                <a:latin typeface="Verdana"/>
              </a:rPr>
              <a:t> find space on disk and make entry in directory</a:t>
            </a: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i="1" spc="-150" dirty="0">
                <a:latin typeface="Verdana"/>
              </a:rPr>
              <a:t>■ </a:t>
            </a:r>
            <a:r>
              <a:rPr lang="en-US" b="1" i="1" spc="-150" dirty="0">
                <a:latin typeface="Verdana"/>
              </a:rPr>
              <a:t>write :</a:t>
            </a:r>
            <a:r>
              <a:rPr lang="en-US" i="1" spc="-150" dirty="0">
                <a:latin typeface="Verdana"/>
              </a:rPr>
              <a:t> write to file, requires positioning within the fie</a:t>
            </a: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i="1" spc="-150" dirty="0">
                <a:latin typeface="Verdana"/>
              </a:rPr>
              <a:t>■ </a:t>
            </a:r>
            <a:r>
              <a:rPr lang="en-US" b="1" i="1" spc="-150" dirty="0" smtClean="0">
                <a:latin typeface="Verdana"/>
              </a:rPr>
              <a:t>read</a:t>
            </a:r>
            <a:r>
              <a:rPr lang="en-US" b="1" i="1" spc="-150" dirty="0">
                <a:latin typeface="Verdana"/>
              </a:rPr>
              <a:t>:</a:t>
            </a:r>
            <a:r>
              <a:rPr lang="en-US" i="1" spc="-150" dirty="0">
                <a:latin typeface="Verdana"/>
              </a:rPr>
              <a:t> read from file, involves positioning within the file</a:t>
            </a: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spc="-100" dirty="0">
                <a:latin typeface="Verdana"/>
              </a:rPr>
              <a:t>■ </a:t>
            </a:r>
            <a:r>
              <a:rPr lang="en-US" b="1" i="1" spc="-150" dirty="0" smtClean="0">
                <a:latin typeface="Verdana"/>
              </a:rPr>
              <a:t>delete </a:t>
            </a:r>
            <a:r>
              <a:rPr lang="en-US" b="1" i="1" spc="-150" dirty="0">
                <a:latin typeface="Verdana"/>
              </a:rPr>
              <a:t>:</a:t>
            </a:r>
            <a:r>
              <a:rPr lang="en-US" i="1" spc="-150" dirty="0">
                <a:latin typeface="Verdana"/>
              </a:rPr>
              <a:t> delete directory entry, reclaim disk space</a:t>
            </a:r>
          </a:p>
          <a:p>
            <a:pPr marL="0" indent="0" algn="just">
              <a:lnSpc>
                <a:spcPts val="3480"/>
              </a:lnSpc>
              <a:spcBef>
                <a:spcPts val="0"/>
              </a:spcBef>
              <a:buNone/>
              <a:defRPr/>
            </a:pPr>
            <a:r>
              <a:rPr lang="en-US" i="1" spc="-150" dirty="0">
                <a:latin typeface="Verdana"/>
              </a:rPr>
              <a:t>■ </a:t>
            </a:r>
            <a:r>
              <a:rPr lang="en-US" b="1" i="1" spc="-150" dirty="0" smtClean="0">
                <a:latin typeface="Verdana"/>
              </a:rPr>
              <a:t>reposition </a:t>
            </a:r>
            <a:r>
              <a:rPr lang="en-US" b="1" i="1" spc="-150" dirty="0">
                <a:latin typeface="Verdana"/>
              </a:rPr>
              <a:t>:</a:t>
            </a:r>
            <a:r>
              <a:rPr lang="en-US" i="1" spc="-150" dirty="0">
                <a:latin typeface="Verdana"/>
              </a:rPr>
              <a:t> move read/write position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9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5232"/>
              </a:lnSpc>
              <a:spcBef>
                <a:spcPts val="0"/>
              </a:spcBef>
              <a:defRPr/>
            </a:pPr>
            <a:r>
              <a:rPr lang="en-US" sz="2400" dirty="0">
                <a:latin typeface="Arial"/>
              </a:rPr>
              <a:t>the OS must maintain information about all open files</a:t>
            </a:r>
          </a:p>
          <a:p>
            <a:pPr marL="215900">
              <a:lnSpc>
                <a:spcPts val="2880"/>
              </a:lnSpc>
              <a:spcBef>
                <a:spcPts val="0"/>
              </a:spcBef>
              <a:spcAft>
                <a:spcPts val="210"/>
              </a:spcAft>
              <a:defRPr/>
            </a:pPr>
            <a:r>
              <a:rPr lang="en-US" sz="2400" i="1" spc="-150" dirty="0">
                <a:latin typeface="Verdana"/>
              </a:rPr>
              <a:t>file pointer: the current position of the read/write pointer in the file</a:t>
            </a:r>
          </a:p>
          <a:p>
            <a:pPr marL="215900">
              <a:spcBef>
                <a:spcPts val="0"/>
              </a:spcBef>
              <a:spcAft>
                <a:spcPts val="1050"/>
              </a:spcAft>
              <a:defRPr/>
            </a:pPr>
            <a:r>
              <a:rPr lang="en-US" sz="2400" i="1" spc="-150" dirty="0">
                <a:latin typeface="Verdana"/>
              </a:rPr>
              <a:t>disk location : the location of the file on the disk</a:t>
            </a:r>
          </a:p>
          <a:p>
            <a:pPr marL="215900">
              <a:lnSpc>
                <a:spcPts val="2904"/>
              </a:lnSpc>
              <a:spcBef>
                <a:spcPts val="0"/>
              </a:spcBef>
              <a:spcAft>
                <a:spcPts val="2730"/>
              </a:spcAft>
              <a:defRPr/>
            </a:pPr>
            <a:r>
              <a:rPr lang="en-US" sz="2400" i="1" spc="-150" dirty="0">
                <a:latin typeface="Verdana"/>
              </a:rPr>
              <a:t>file open count: keep track </a:t>
            </a:r>
            <a:r>
              <a:rPr lang="en-US" sz="2400" i="1" spc="-150" dirty="0" err="1">
                <a:latin typeface="Verdana"/>
              </a:rPr>
              <a:t>ofnumber</a:t>
            </a:r>
            <a:r>
              <a:rPr lang="en-US" sz="2400" i="1" spc="-150" dirty="0">
                <a:latin typeface="Verdana"/>
              </a:rPr>
              <a:t> </a:t>
            </a:r>
            <a:r>
              <a:rPr lang="en-US" sz="2400" i="1" spc="-150" dirty="0" err="1">
                <a:latin typeface="Verdana"/>
              </a:rPr>
              <a:t>ofprocesses</a:t>
            </a:r>
            <a:r>
              <a:rPr lang="en-US" sz="2400" i="1" spc="-150" dirty="0">
                <a:latin typeface="Verdana"/>
              </a:rPr>
              <a:t> currently accessing the file</a:t>
            </a:r>
          </a:p>
          <a:p>
            <a:pPr marL="215900">
              <a:lnSpc>
                <a:spcPts val="2880"/>
              </a:lnSpc>
              <a:spcBef>
                <a:spcPts val="0"/>
              </a:spcBef>
              <a:defRPr/>
            </a:pPr>
            <a:r>
              <a:rPr lang="en-US" sz="2400" spc="-100" dirty="0">
                <a:latin typeface="Verdana"/>
              </a:rPr>
              <a:t>such a table of information allows the OS to enforce policies such as only one process can write to a file at a given time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82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1127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Verdana</vt:lpstr>
      <vt:lpstr>Office Theme</vt:lpstr>
      <vt:lpstr>File Systems </vt:lpstr>
      <vt:lpstr>File Systems</vt:lpstr>
      <vt:lpstr>PowerPoint Presentation</vt:lpstr>
      <vt:lpstr>File Attributes </vt:lpstr>
      <vt:lpstr>PowerPoint Presentation</vt:lpstr>
      <vt:lpstr>File Names continued </vt:lpstr>
      <vt:lpstr>Folder Names </vt:lpstr>
      <vt:lpstr>File Operations </vt:lpstr>
      <vt:lpstr>PowerPoint Presentation</vt:lpstr>
      <vt:lpstr>File Structure </vt:lpstr>
      <vt:lpstr>access methods</vt:lpstr>
      <vt:lpstr>FAT </vt:lpstr>
      <vt:lpstr>PowerPoint Presentation</vt:lpstr>
      <vt:lpstr>PowerPoint Presentation</vt:lpstr>
      <vt:lpstr>Advantages of FAT File System </vt:lpstr>
      <vt:lpstr>Disadvantage of FAT File System </vt:lpstr>
      <vt:lpstr>NTFS </vt:lpstr>
      <vt:lpstr>PowerPoint Presentation</vt:lpstr>
      <vt:lpstr>PowerPoint Presentation</vt:lpstr>
      <vt:lpstr>Advantages of NTFS </vt:lpstr>
      <vt:lpstr>Disadvantages of NTFS </vt:lpstr>
      <vt:lpstr>Types of File System</vt:lpstr>
      <vt:lpstr>Windows File System</vt:lpstr>
      <vt:lpstr>FAT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Administrator</dc:creator>
  <cp:lastModifiedBy>Administrator</cp:lastModifiedBy>
  <cp:revision>10</cp:revision>
  <dcterms:created xsi:type="dcterms:W3CDTF">2018-03-20T03:40:48Z</dcterms:created>
  <dcterms:modified xsi:type="dcterms:W3CDTF">2018-03-20T12:46:45Z</dcterms:modified>
</cp:coreProperties>
</file>