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0"/>
  </p:notesMasterIdLst>
  <p:handoutMasterIdLst>
    <p:handoutMasterId r:id="rId11"/>
  </p:handoutMasterIdLst>
  <p:sldIdLst>
    <p:sldId id="258" r:id="rId5"/>
    <p:sldId id="259" r:id="rId6"/>
    <p:sldId id="261" r:id="rId7"/>
    <p:sldId id="260" r:id="rId8"/>
    <p:sldId id="262"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8"/>
            <p14:sldId id="259"/>
            <p14:sldId id="261"/>
            <p14:sldId id="260"/>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4" d="100"/>
          <a:sy n="74" d="100"/>
        </p:scale>
        <p:origin x="672" y="7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23/03/2018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4.svg"/><Relationship Id="rId5" Type="http://schemas.openxmlformats.org/officeDocument/2006/relationships/slideLayout" Target="../slideLayouts/slideLayout9.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cstate="print">
            <a:extLst>
              <a:ext uri="{96DAC541-7B7A-43D3-8B79-37D633B846F1}">
                <asvg:svgBlip xmlns="" xmlns:asvg="http://schemas.microsoft.com/office/drawing/2016/SVG/main" r:embed="rId1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70413" y="980728"/>
            <a:ext cx="5399980" cy="869950"/>
          </a:xfrm>
        </p:spPr>
        <p:txBody>
          <a:bodyPr/>
          <a:lstStyle/>
          <a:p>
            <a:pPr algn="ctr"/>
            <a:r>
              <a:rPr lang="en-US" dirty="0" smtClean="0"/>
              <a:t>UNIX FILE SYSTEM</a:t>
            </a:r>
            <a:endParaRPr lang="en-US" dirty="0"/>
          </a:p>
        </p:txBody>
      </p:sp>
      <p:sp>
        <p:nvSpPr>
          <p:cNvPr id="3" name="Text Placeholder 2"/>
          <p:cNvSpPr>
            <a:spLocks noGrp="1"/>
          </p:cNvSpPr>
          <p:nvPr>
            <p:ph type="body" sz="quarter" idx="12"/>
          </p:nvPr>
        </p:nvSpPr>
        <p:spPr>
          <a:xfrm>
            <a:off x="254633" y="2204864"/>
            <a:ext cx="5399980" cy="4176464"/>
          </a:xfrm>
        </p:spPr>
        <p:txBody>
          <a:bodyPr>
            <a:normAutofit/>
          </a:bodyPr>
          <a:lstStyle/>
          <a:p>
            <a:pPr marL="285750" indent="-285750">
              <a:buFont typeface="Arial" panose="020B0604020202020204" pitchFamily="34" charset="0"/>
              <a:buChar char="•"/>
            </a:pPr>
            <a:r>
              <a:rPr lang="en-US" dirty="0" smtClean="0"/>
              <a:t>What is file?</a:t>
            </a:r>
          </a:p>
          <a:p>
            <a:r>
              <a:rPr lang="en-US" dirty="0" smtClean="0"/>
              <a:t>	A </a:t>
            </a:r>
            <a:r>
              <a:rPr lang="en-US" b="1" dirty="0"/>
              <a:t>file</a:t>
            </a:r>
            <a:r>
              <a:rPr lang="en-US" dirty="0"/>
              <a:t> is an object on a computer that stores data, information, settings, or commands used with a computer program. </a:t>
            </a:r>
            <a:endParaRPr lang="en-US" dirty="0" smtClean="0"/>
          </a:p>
          <a:p>
            <a:endParaRPr lang="en-US" dirty="0" smtClean="0"/>
          </a:p>
          <a:p>
            <a:pPr marL="285750" indent="-285750">
              <a:buFont typeface="Arial" panose="020B0604020202020204" pitchFamily="34" charset="0"/>
              <a:buChar char="•"/>
            </a:pPr>
            <a:r>
              <a:rPr lang="en-US" dirty="0" smtClean="0"/>
              <a:t>What is Directory?</a:t>
            </a:r>
          </a:p>
          <a:p>
            <a:r>
              <a:rPr lang="en-US" dirty="0"/>
              <a:t>	A </a:t>
            </a:r>
            <a:r>
              <a:rPr lang="en-US" b="1" dirty="0"/>
              <a:t>directory</a:t>
            </a:r>
            <a:r>
              <a:rPr lang="en-US" dirty="0"/>
              <a:t> is a location for storing files on your computer. Directories are found in a hierarchical file system, such as Linux, MS-DOS, OS/2, and Unix</a:t>
            </a:r>
            <a:r>
              <a:rPr lang="en-US" dirty="0" smtClean="0"/>
              <a:t>.</a:t>
            </a:r>
          </a:p>
          <a:p>
            <a:endParaRPr lang="en-US" dirty="0"/>
          </a:p>
          <a:p>
            <a:endParaRPr lang="en-US" dirty="0"/>
          </a:p>
        </p:txBody>
      </p:sp>
    </p:spTree>
    <p:extLst>
      <p:ext uri="{BB962C8B-B14F-4D97-AF65-F5344CB8AC3E}">
        <p14:creationId xmlns:p14="http://schemas.microsoft.com/office/powerpoint/2010/main" val="49340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980728"/>
            <a:ext cx="5399980" cy="869950"/>
          </a:xfrm>
        </p:spPr>
        <p:txBody>
          <a:bodyPr/>
          <a:lstStyle/>
          <a:p>
            <a:pPr algn="ctr"/>
            <a:endParaRPr lang="en-US" dirty="0"/>
          </a:p>
        </p:txBody>
      </p:sp>
      <p:sp>
        <p:nvSpPr>
          <p:cNvPr id="3" name="Text Placeholder 2"/>
          <p:cNvSpPr>
            <a:spLocks noGrp="1"/>
          </p:cNvSpPr>
          <p:nvPr>
            <p:ph type="body" sz="quarter" idx="12"/>
          </p:nvPr>
        </p:nvSpPr>
        <p:spPr>
          <a:xfrm>
            <a:off x="191344" y="2276872"/>
            <a:ext cx="5399980" cy="4176464"/>
          </a:xfrm>
        </p:spPr>
        <p:txBody>
          <a:bodyPr>
            <a:normAutofit/>
          </a:bodyPr>
          <a:lstStyle/>
          <a:p>
            <a:pPr marL="285750" indent="-285750">
              <a:buFont typeface="Arial" panose="020B0604020202020204" pitchFamily="34" charset="0"/>
              <a:buChar char="•"/>
            </a:pPr>
            <a:r>
              <a:rPr lang="en-US" dirty="0"/>
              <a:t>What is Linux File System?</a:t>
            </a:r>
          </a:p>
          <a:p>
            <a:r>
              <a:rPr lang="en-US" dirty="0"/>
              <a:t>	Linux File System or any file system generally is a layer which is under the operating system that handles the positioning of your data on the storage, without it the system cannot knows which file starts from where and ends where.</a:t>
            </a:r>
          </a:p>
          <a:p>
            <a:endParaRPr lang="en-US" dirty="0" smtClean="0"/>
          </a:p>
          <a:p>
            <a:pPr marL="285750" indent="-285750">
              <a:buFont typeface="Arial" panose="020B0604020202020204" pitchFamily="34" charset="0"/>
              <a:buChar char="•"/>
            </a:pPr>
            <a:r>
              <a:rPr lang="en-US" dirty="0" smtClean="0"/>
              <a:t>What </a:t>
            </a:r>
            <a:r>
              <a:rPr lang="en-US" dirty="0"/>
              <a:t>Linux File System contains</a:t>
            </a:r>
            <a:r>
              <a:rPr lang="en-US" dirty="0" smtClean="0"/>
              <a:t>?</a:t>
            </a:r>
          </a:p>
          <a:p>
            <a:pPr marL="342900" indent="-342900">
              <a:buFont typeface="+mj-lt"/>
              <a:buAutoNum type="arabicPeriod"/>
            </a:pPr>
            <a:r>
              <a:rPr lang="en-US" dirty="0" smtClean="0"/>
              <a:t>Boot Block</a:t>
            </a:r>
          </a:p>
          <a:p>
            <a:pPr marL="342900" indent="-342900">
              <a:buFont typeface="+mj-lt"/>
              <a:buAutoNum type="arabicPeriod"/>
            </a:pPr>
            <a:r>
              <a:rPr lang="en-US" dirty="0" smtClean="0"/>
              <a:t>Super Block</a:t>
            </a:r>
          </a:p>
          <a:p>
            <a:pPr marL="342900" indent="-342900">
              <a:buFont typeface="+mj-lt"/>
              <a:buAutoNum type="arabicPeriod"/>
            </a:pPr>
            <a:r>
              <a:rPr lang="en-US" dirty="0" smtClean="0"/>
              <a:t>I – Node</a:t>
            </a:r>
          </a:p>
          <a:p>
            <a:pPr marL="342900" indent="-342900">
              <a:buFont typeface="+mj-lt"/>
              <a:buAutoNum type="arabicPeriod"/>
            </a:pPr>
            <a:r>
              <a:rPr lang="en-US" dirty="0" smtClean="0"/>
              <a:t>Data Block</a:t>
            </a:r>
            <a:endParaRPr lang="en-US" dirty="0"/>
          </a:p>
        </p:txBody>
      </p:sp>
    </p:spTree>
    <p:extLst>
      <p:ext uri="{BB962C8B-B14F-4D97-AF65-F5344CB8AC3E}">
        <p14:creationId xmlns:p14="http://schemas.microsoft.com/office/powerpoint/2010/main" val="1990875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1052736"/>
            <a:ext cx="5399980" cy="869950"/>
          </a:xfrm>
        </p:spPr>
        <p:txBody>
          <a:bodyPr/>
          <a:lstStyle/>
          <a:p>
            <a:r>
              <a:rPr lang="en-US" dirty="0" smtClean="0"/>
              <a:t>JOURNALING FILE SYSTEM</a:t>
            </a:r>
            <a:endParaRPr lang="en-US" dirty="0"/>
          </a:p>
        </p:txBody>
      </p:sp>
      <p:sp>
        <p:nvSpPr>
          <p:cNvPr id="3" name="Text Placeholder 2"/>
          <p:cNvSpPr>
            <a:spLocks noGrp="1"/>
          </p:cNvSpPr>
          <p:nvPr>
            <p:ph type="body" sz="quarter" idx="12"/>
          </p:nvPr>
        </p:nvSpPr>
        <p:spPr>
          <a:xfrm>
            <a:off x="191344" y="2276872"/>
            <a:ext cx="5399980" cy="4176464"/>
          </a:xfrm>
        </p:spPr>
        <p:txBody>
          <a:bodyPr/>
          <a:lstStyle/>
          <a:p>
            <a:r>
              <a:rPr lang="en-US" dirty="0"/>
              <a:t>A </a:t>
            </a:r>
            <a:r>
              <a:rPr lang="en-US" i="1" dirty="0"/>
              <a:t>journaling filesystem</a:t>
            </a:r>
            <a:r>
              <a:rPr lang="en-US" dirty="0"/>
              <a:t> is a </a:t>
            </a:r>
            <a:r>
              <a:rPr lang="en-US" i="1" dirty="0"/>
              <a:t>filesystem</a:t>
            </a:r>
            <a:r>
              <a:rPr lang="en-US" dirty="0"/>
              <a:t> that maintains a special file called a </a:t>
            </a:r>
            <a:r>
              <a:rPr lang="en-US" i="1" dirty="0"/>
              <a:t>journal</a:t>
            </a:r>
            <a:r>
              <a:rPr lang="en-US" dirty="0"/>
              <a:t> that is used to repair any inconsistencies that occur as the result of an improper shutdown of a computer</a:t>
            </a:r>
            <a:r>
              <a:rPr lang="en-US" dirty="0" smtClean="0"/>
              <a:t>.</a:t>
            </a:r>
          </a:p>
          <a:p>
            <a:endParaRPr lang="en-US" dirty="0"/>
          </a:p>
          <a:p>
            <a:pPr marL="285750" indent="-285750">
              <a:buFont typeface="Arial" panose="020B0604020202020204" pitchFamily="34" charset="0"/>
              <a:buChar char="•"/>
            </a:pPr>
            <a:r>
              <a:rPr lang="en-US" dirty="0" smtClean="0"/>
              <a:t>Variations on journaling:</a:t>
            </a:r>
          </a:p>
          <a:p>
            <a:r>
              <a:rPr lang="en-US" dirty="0" smtClean="0"/>
              <a:t>	Journaling </a:t>
            </a:r>
            <a:r>
              <a:rPr lang="en-US" dirty="0"/>
              <a:t>file systems use a journal to buffer changes to the file system (which is also used in crash recovery) but can use different strategies for when and what is journaled. Three of the most common strategies are </a:t>
            </a:r>
            <a:r>
              <a:rPr lang="en-US" dirty="0" err="1"/>
              <a:t>writeback</a:t>
            </a:r>
            <a:r>
              <a:rPr lang="en-US" dirty="0"/>
              <a:t>, ordered, and data. </a:t>
            </a:r>
          </a:p>
        </p:txBody>
      </p:sp>
    </p:spTree>
    <p:extLst>
      <p:ext uri="{BB962C8B-B14F-4D97-AF65-F5344CB8AC3E}">
        <p14:creationId xmlns:p14="http://schemas.microsoft.com/office/powerpoint/2010/main" val="71278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352" y="980728"/>
            <a:ext cx="5399980" cy="869950"/>
          </a:xfrm>
        </p:spPr>
        <p:txBody>
          <a:bodyPr/>
          <a:lstStyle/>
          <a:p>
            <a:r>
              <a:rPr lang="en-US" dirty="0" smtClean="0"/>
              <a:t>TYPES OF LINUX FILE SYSTEM</a:t>
            </a:r>
            <a:endParaRPr lang="en-US" dirty="0"/>
          </a:p>
        </p:txBody>
      </p:sp>
      <p:sp>
        <p:nvSpPr>
          <p:cNvPr id="3" name="Text Placeholder 2"/>
          <p:cNvSpPr>
            <a:spLocks noGrp="1"/>
          </p:cNvSpPr>
          <p:nvPr>
            <p:ph type="body" sz="quarter" idx="12"/>
          </p:nvPr>
        </p:nvSpPr>
        <p:spPr>
          <a:xfrm>
            <a:off x="263352" y="2204864"/>
            <a:ext cx="5399980" cy="4653136"/>
          </a:xfrm>
        </p:spPr>
        <p:txBody>
          <a:bodyPr>
            <a:normAutofit fontScale="92500"/>
          </a:bodyPr>
          <a:lstStyle/>
          <a:p>
            <a:pPr marL="342900" indent="-342900">
              <a:buFont typeface="+mj-lt"/>
              <a:buAutoNum type="arabicPeriod"/>
            </a:pPr>
            <a:r>
              <a:rPr lang="en-US" dirty="0" smtClean="0"/>
              <a:t>EXT 2:</a:t>
            </a:r>
          </a:p>
          <a:p>
            <a:pPr marL="285750" indent="-285750">
              <a:buFont typeface="Arial" panose="020B0604020202020204" pitchFamily="34" charset="0"/>
              <a:buChar char="•"/>
            </a:pPr>
            <a:r>
              <a:rPr lang="en-US" dirty="0"/>
              <a:t>This was developed to overcome the limitation of the original </a:t>
            </a:r>
            <a:r>
              <a:rPr lang="en-US" dirty="0" err="1"/>
              <a:t>ext</a:t>
            </a:r>
            <a:r>
              <a:rPr lang="en-US" dirty="0"/>
              <a:t> file system.</a:t>
            </a:r>
          </a:p>
          <a:p>
            <a:pPr marL="285750" indent="-285750">
              <a:buFont typeface="Arial" panose="020B0604020202020204" pitchFamily="34" charset="0"/>
              <a:buChar char="•"/>
            </a:pPr>
            <a:r>
              <a:rPr lang="en-US" dirty="0"/>
              <a:t>Ext2 does not have journaling feature.</a:t>
            </a:r>
          </a:p>
          <a:p>
            <a:pPr marL="1028700" lvl="1" indent="-342900"/>
            <a:endParaRPr lang="en-US" dirty="0" smtClean="0"/>
          </a:p>
          <a:p>
            <a:pPr marL="342900" indent="-342900">
              <a:buFont typeface="+mj-lt"/>
              <a:buAutoNum type="arabicPeriod" startAt="2"/>
            </a:pPr>
            <a:r>
              <a:rPr lang="en-US" dirty="0" smtClean="0"/>
              <a:t>EXT 3:</a:t>
            </a:r>
          </a:p>
          <a:p>
            <a:pPr marL="342900" indent="-342900">
              <a:buFont typeface="Arial" panose="020B0604020202020204" pitchFamily="34" charset="0"/>
              <a:buChar char="•"/>
            </a:pPr>
            <a:r>
              <a:rPr lang="en-US" dirty="0"/>
              <a:t>The main benefit of ext3 is that it allows journaling</a:t>
            </a:r>
            <a:r>
              <a:rPr lang="en-US" dirty="0" smtClean="0"/>
              <a:t>.</a:t>
            </a:r>
          </a:p>
          <a:p>
            <a:pPr marL="342900" indent="-342900">
              <a:buFont typeface="Arial" panose="020B0604020202020204" pitchFamily="34" charset="0"/>
              <a:buChar char="•"/>
            </a:pPr>
            <a:r>
              <a:rPr lang="en-US" dirty="0"/>
              <a:t>There are three types of journaling available in ext3 file </a:t>
            </a:r>
            <a:r>
              <a:rPr lang="en-US" dirty="0" smtClean="0"/>
              <a:t>system</a:t>
            </a:r>
            <a:r>
              <a:rPr lang="en-US" dirty="0"/>
              <a:t> </a:t>
            </a:r>
            <a:r>
              <a:rPr lang="en-US" dirty="0" smtClean="0"/>
              <a:t>which are journal,  ordered and </a:t>
            </a:r>
            <a:r>
              <a:rPr lang="en-US" dirty="0" err="1" smtClean="0"/>
              <a:t>writeback</a:t>
            </a:r>
            <a:r>
              <a:rPr lang="en-US" dirty="0" smtClean="0"/>
              <a:t>.</a:t>
            </a:r>
          </a:p>
          <a:p>
            <a:pPr marL="342900" indent="-342900">
              <a:buFont typeface="+mj-lt"/>
              <a:buAutoNum type="arabicPeriod" startAt="2"/>
            </a:pPr>
            <a:r>
              <a:rPr lang="en-US" dirty="0" smtClean="0"/>
              <a:t>EXT 4:</a:t>
            </a:r>
          </a:p>
          <a:p>
            <a:pPr marL="342900" indent="-342900">
              <a:buFont typeface="Arial" panose="020B0604020202020204" pitchFamily="34" charset="0"/>
              <a:buChar char="•"/>
            </a:pPr>
            <a:r>
              <a:rPr lang="en-US" dirty="0"/>
              <a:t>Supports huge individual file size and overall file system size</a:t>
            </a:r>
            <a:r>
              <a:rPr lang="en-US" dirty="0" smtClean="0"/>
              <a:t>.</a:t>
            </a:r>
          </a:p>
          <a:p>
            <a:pPr marL="342900" indent="-342900">
              <a:buFont typeface="Arial" panose="020B0604020202020204" pitchFamily="34" charset="0"/>
              <a:buChar char="•"/>
            </a:pPr>
            <a:r>
              <a:rPr lang="en-US" dirty="0" smtClean="0"/>
              <a:t>Also supports some new features and can turn off the journaling feature.</a:t>
            </a:r>
            <a:endParaRPr lang="en-US" dirty="0"/>
          </a:p>
        </p:txBody>
      </p:sp>
    </p:spTree>
    <p:extLst>
      <p:ext uri="{BB962C8B-B14F-4D97-AF65-F5344CB8AC3E}">
        <p14:creationId xmlns:p14="http://schemas.microsoft.com/office/powerpoint/2010/main" val="614943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1052736"/>
            <a:ext cx="5399980" cy="869950"/>
          </a:xfrm>
        </p:spPr>
        <p:txBody>
          <a:bodyPr/>
          <a:lstStyle/>
          <a:p>
            <a:pPr algn="ctr"/>
            <a:r>
              <a:rPr lang="en-US" dirty="0" smtClean="0"/>
              <a:t>Disk Arrangement and Management</a:t>
            </a:r>
            <a:endParaRPr lang="en-US" dirty="0"/>
          </a:p>
        </p:txBody>
      </p:sp>
      <p:sp>
        <p:nvSpPr>
          <p:cNvPr id="3" name="Text Placeholder 2"/>
          <p:cNvSpPr>
            <a:spLocks noGrp="1"/>
          </p:cNvSpPr>
          <p:nvPr>
            <p:ph type="body" sz="quarter" idx="12"/>
          </p:nvPr>
        </p:nvSpPr>
        <p:spPr>
          <a:xfrm>
            <a:off x="188443" y="2276872"/>
            <a:ext cx="5399980" cy="4464496"/>
          </a:xfrm>
        </p:spPr>
        <p:txBody>
          <a:bodyPr/>
          <a:lstStyle/>
          <a:p>
            <a:pPr marL="285750" indent="-285750">
              <a:buFont typeface="Arial" panose="020B0604020202020204" pitchFamily="34" charset="0"/>
              <a:buChar char="•"/>
            </a:pPr>
            <a:r>
              <a:rPr lang="en-US" dirty="0" smtClean="0"/>
              <a:t>Allocation</a:t>
            </a:r>
          </a:p>
          <a:p>
            <a:pPr marL="285750" indent="-285750">
              <a:buFont typeface="Arial" panose="020B0604020202020204" pitchFamily="34" charset="0"/>
              <a:buChar char="•"/>
            </a:pPr>
            <a:r>
              <a:rPr lang="en-US" dirty="0" smtClean="0"/>
              <a:t>Partition</a:t>
            </a:r>
          </a:p>
          <a:p>
            <a:pPr marL="285750" indent="-285750">
              <a:buFont typeface="Arial" panose="020B0604020202020204" pitchFamily="34" charset="0"/>
              <a:buChar char="•"/>
            </a:pPr>
            <a:r>
              <a:rPr lang="en-US" dirty="0" smtClean="0"/>
              <a:t>Dynamic </a:t>
            </a:r>
          </a:p>
          <a:p>
            <a:pPr marL="285750" indent="-285750">
              <a:buFont typeface="Arial" panose="020B0604020202020204" pitchFamily="34" charset="0"/>
              <a:buChar char="•"/>
            </a:pPr>
            <a:r>
              <a:rPr lang="en-US" smtClean="0"/>
              <a:t>Basic</a:t>
            </a:r>
            <a:endParaRPr lang="en-US" dirty="0"/>
          </a:p>
        </p:txBody>
      </p:sp>
    </p:spTree>
    <p:extLst>
      <p:ext uri="{BB962C8B-B14F-4D97-AF65-F5344CB8AC3E}">
        <p14:creationId xmlns:p14="http://schemas.microsoft.com/office/powerpoint/2010/main" val="3635246183"/>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22483</TotalTime>
  <Words>151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vt:i4>
      </vt:variant>
    </vt:vector>
  </HeadingPairs>
  <TitlesOfParts>
    <vt:vector size="13" baseType="lpstr">
      <vt:lpstr>Arial</vt:lpstr>
      <vt:lpstr>Calibri</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168</cp:revision>
  <dcterms:created xsi:type="dcterms:W3CDTF">2017-10-18T07:07:16Z</dcterms:created>
  <dcterms:modified xsi:type="dcterms:W3CDTF">2018-03-23T08:20:54Z</dcterms:modified>
</cp:coreProperties>
</file>