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F61B10-6C7D-4841-B4AF-E41D87C2E3CE}"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15D43-82E1-4E53-8B07-FA3900337475}" type="slidenum">
              <a:rPr lang="en-US" smtClean="0"/>
              <a:t>‹#›</a:t>
            </a:fld>
            <a:endParaRPr lang="en-US"/>
          </a:p>
        </p:txBody>
      </p:sp>
    </p:spTree>
    <p:extLst>
      <p:ext uri="{BB962C8B-B14F-4D97-AF65-F5344CB8AC3E}">
        <p14:creationId xmlns:p14="http://schemas.microsoft.com/office/powerpoint/2010/main" val="249482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61B10-6C7D-4841-B4AF-E41D87C2E3CE}"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15D43-82E1-4E53-8B07-FA3900337475}" type="slidenum">
              <a:rPr lang="en-US" smtClean="0"/>
              <a:t>‹#›</a:t>
            </a:fld>
            <a:endParaRPr lang="en-US"/>
          </a:p>
        </p:txBody>
      </p:sp>
    </p:spTree>
    <p:extLst>
      <p:ext uri="{BB962C8B-B14F-4D97-AF65-F5344CB8AC3E}">
        <p14:creationId xmlns:p14="http://schemas.microsoft.com/office/powerpoint/2010/main" val="340307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61B10-6C7D-4841-B4AF-E41D87C2E3CE}"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15D43-82E1-4E53-8B07-FA3900337475}" type="slidenum">
              <a:rPr lang="en-US" smtClean="0"/>
              <a:t>‹#›</a:t>
            </a:fld>
            <a:endParaRPr lang="en-US"/>
          </a:p>
        </p:txBody>
      </p:sp>
    </p:spTree>
    <p:extLst>
      <p:ext uri="{BB962C8B-B14F-4D97-AF65-F5344CB8AC3E}">
        <p14:creationId xmlns:p14="http://schemas.microsoft.com/office/powerpoint/2010/main" val="318949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61B10-6C7D-4841-B4AF-E41D87C2E3CE}"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15D43-82E1-4E53-8B07-FA3900337475}" type="slidenum">
              <a:rPr lang="en-US" smtClean="0"/>
              <a:t>‹#›</a:t>
            </a:fld>
            <a:endParaRPr lang="en-US"/>
          </a:p>
        </p:txBody>
      </p:sp>
    </p:spTree>
    <p:extLst>
      <p:ext uri="{BB962C8B-B14F-4D97-AF65-F5344CB8AC3E}">
        <p14:creationId xmlns:p14="http://schemas.microsoft.com/office/powerpoint/2010/main" val="302589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F61B10-6C7D-4841-B4AF-E41D87C2E3CE}"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15D43-82E1-4E53-8B07-FA3900337475}" type="slidenum">
              <a:rPr lang="en-US" smtClean="0"/>
              <a:t>‹#›</a:t>
            </a:fld>
            <a:endParaRPr lang="en-US"/>
          </a:p>
        </p:txBody>
      </p:sp>
    </p:spTree>
    <p:extLst>
      <p:ext uri="{BB962C8B-B14F-4D97-AF65-F5344CB8AC3E}">
        <p14:creationId xmlns:p14="http://schemas.microsoft.com/office/powerpoint/2010/main" val="64589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F61B10-6C7D-4841-B4AF-E41D87C2E3CE}"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15D43-82E1-4E53-8B07-FA3900337475}" type="slidenum">
              <a:rPr lang="en-US" smtClean="0"/>
              <a:t>‹#›</a:t>
            </a:fld>
            <a:endParaRPr lang="en-US"/>
          </a:p>
        </p:txBody>
      </p:sp>
    </p:spTree>
    <p:extLst>
      <p:ext uri="{BB962C8B-B14F-4D97-AF65-F5344CB8AC3E}">
        <p14:creationId xmlns:p14="http://schemas.microsoft.com/office/powerpoint/2010/main" val="396825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F61B10-6C7D-4841-B4AF-E41D87C2E3CE}" type="datetimeFigureOut">
              <a:rPr lang="en-US" smtClean="0"/>
              <a:t>3/10/2018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15D43-82E1-4E53-8B07-FA3900337475}" type="slidenum">
              <a:rPr lang="en-US" smtClean="0"/>
              <a:t>‹#›</a:t>
            </a:fld>
            <a:endParaRPr lang="en-US"/>
          </a:p>
        </p:txBody>
      </p:sp>
    </p:spTree>
    <p:extLst>
      <p:ext uri="{BB962C8B-B14F-4D97-AF65-F5344CB8AC3E}">
        <p14:creationId xmlns:p14="http://schemas.microsoft.com/office/powerpoint/2010/main" val="1881978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F61B10-6C7D-4841-B4AF-E41D87C2E3CE}" type="datetimeFigureOut">
              <a:rPr lang="en-US" smtClean="0"/>
              <a:t>3/10/2018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15D43-82E1-4E53-8B07-FA3900337475}" type="slidenum">
              <a:rPr lang="en-US" smtClean="0"/>
              <a:t>‹#›</a:t>
            </a:fld>
            <a:endParaRPr lang="en-US"/>
          </a:p>
        </p:txBody>
      </p:sp>
    </p:spTree>
    <p:extLst>
      <p:ext uri="{BB962C8B-B14F-4D97-AF65-F5344CB8AC3E}">
        <p14:creationId xmlns:p14="http://schemas.microsoft.com/office/powerpoint/2010/main" val="423828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1B10-6C7D-4841-B4AF-E41D87C2E3CE}" type="datetimeFigureOut">
              <a:rPr lang="en-US" smtClean="0"/>
              <a:t>3/10/2018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15D43-82E1-4E53-8B07-FA3900337475}" type="slidenum">
              <a:rPr lang="en-US" smtClean="0"/>
              <a:t>‹#›</a:t>
            </a:fld>
            <a:endParaRPr lang="en-US"/>
          </a:p>
        </p:txBody>
      </p:sp>
    </p:spTree>
    <p:extLst>
      <p:ext uri="{BB962C8B-B14F-4D97-AF65-F5344CB8AC3E}">
        <p14:creationId xmlns:p14="http://schemas.microsoft.com/office/powerpoint/2010/main" val="189915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F61B10-6C7D-4841-B4AF-E41D87C2E3CE}"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15D43-82E1-4E53-8B07-FA3900337475}" type="slidenum">
              <a:rPr lang="en-US" smtClean="0"/>
              <a:t>‹#›</a:t>
            </a:fld>
            <a:endParaRPr lang="en-US"/>
          </a:p>
        </p:txBody>
      </p:sp>
    </p:spTree>
    <p:extLst>
      <p:ext uri="{BB962C8B-B14F-4D97-AF65-F5344CB8AC3E}">
        <p14:creationId xmlns:p14="http://schemas.microsoft.com/office/powerpoint/2010/main" val="147114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F61B10-6C7D-4841-B4AF-E41D87C2E3CE}"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15D43-82E1-4E53-8B07-FA3900337475}" type="slidenum">
              <a:rPr lang="en-US" smtClean="0"/>
              <a:t>‹#›</a:t>
            </a:fld>
            <a:endParaRPr lang="en-US"/>
          </a:p>
        </p:txBody>
      </p:sp>
    </p:spTree>
    <p:extLst>
      <p:ext uri="{BB962C8B-B14F-4D97-AF65-F5344CB8AC3E}">
        <p14:creationId xmlns:p14="http://schemas.microsoft.com/office/powerpoint/2010/main" val="273562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61B10-6C7D-4841-B4AF-E41D87C2E3CE}" type="datetimeFigureOut">
              <a:rPr lang="en-US" smtClean="0"/>
              <a:t>3/10/2018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15D43-82E1-4E53-8B07-FA3900337475}" type="slidenum">
              <a:rPr lang="en-US" smtClean="0"/>
              <a:t>‹#›</a:t>
            </a:fld>
            <a:endParaRPr lang="en-US"/>
          </a:p>
        </p:txBody>
      </p:sp>
    </p:spTree>
    <p:extLst>
      <p:ext uri="{BB962C8B-B14F-4D97-AF65-F5344CB8AC3E}">
        <p14:creationId xmlns:p14="http://schemas.microsoft.com/office/powerpoint/2010/main" val="2710304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MOTHERBOARD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5611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Expansion </a:t>
            </a:r>
            <a:r>
              <a:rPr lang="en-US" dirty="0"/>
              <a:t>Card </a:t>
            </a:r>
            <a:r>
              <a:rPr lang="en-US" dirty="0" smtClean="0"/>
              <a:t>Slots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600" dirty="0" smtClean="0"/>
              <a:t>When we </a:t>
            </a:r>
            <a:r>
              <a:rPr lang="en-US" sz="2600" dirty="0"/>
              <a:t>need to add new components to the motherboard or </a:t>
            </a:r>
            <a:r>
              <a:rPr lang="en-US" sz="2600" dirty="0" smtClean="0"/>
              <a:t>we </a:t>
            </a:r>
            <a:r>
              <a:rPr lang="en-US" sz="2600" dirty="0"/>
              <a:t>want to update any parts of the motherboard, a motherboard’s expansion card slots allow </a:t>
            </a:r>
            <a:r>
              <a:rPr lang="en-US" sz="2600" dirty="0" smtClean="0"/>
              <a:t>us </a:t>
            </a:r>
            <a:r>
              <a:rPr lang="en-US" sz="2600" dirty="0"/>
              <a:t>do that. </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572000"/>
            <a:ext cx="257175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217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Expansion </a:t>
            </a:r>
            <a:r>
              <a:rPr lang="en-US" dirty="0"/>
              <a:t>Card Slots</a:t>
            </a:r>
          </a:p>
        </p:txBody>
      </p:sp>
      <p:sp>
        <p:nvSpPr>
          <p:cNvPr id="3" name="Content Placeholder 2"/>
          <p:cNvSpPr>
            <a:spLocks noGrp="1"/>
          </p:cNvSpPr>
          <p:nvPr>
            <p:ph idx="1"/>
          </p:nvPr>
        </p:nvSpPr>
        <p:spPr/>
        <p:txBody>
          <a:bodyPr>
            <a:normAutofit/>
          </a:bodyPr>
          <a:lstStyle/>
          <a:p>
            <a:r>
              <a:rPr lang="en-US" b="1" dirty="0" smtClean="0"/>
              <a:t>ISA slots</a:t>
            </a:r>
            <a:endParaRPr lang="en-US" dirty="0" smtClean="0"/>
          </a:p>
          <a:p>
            <a:r>
              <a:rPr lang="en-US" b="1" dirty="0" smtClean="0"/>
              <a:t>PCI Slots</a:t>
            </a:r>
            <a:r>
              <a:rPr lang="en-US" dirty="0"/>
              <a:t> </a:t>
            </a:r>
            <a:endParaRPr lang="en-US" dirty="0" smtClean="0"/>
          </a:p>
          <a:p>
            <a:r>
              <a:rPr lang="en-US" b="1" dirty="0" smtClean="0"/>
              <a:t>PCI Express</a:t>
            </a:r>
            <a:endParaRPr lang="en-US" dirty="0" smtClean="0"/>
          </a:p>
          <a:p>
            <a:r>
              <a:rPr lang="en-US" b="1" smtClean="0"/>
              <a:t>AGP </a:t>
            </a:r>
            <a:r>
              <a:rPr lang="en-US" b="1" dirty="0" smtClean="0"/>
              <a:t>slot</a:t>
            </a:r>
            <a:endParaRPr lang="en-US" dirty="0" smtClean="0"/>
          </a:p>
          <a:p>
            <a:endParaRPr lang="en-US" dirty="0"/>
          </a:p>
        </p:txBody>
      </p:sp>
    </p:spTree>
    <p:extLst>
      <p:ext uri="{BB962C8B-B14F-4D97-AF65-F5344CB8AC3E}">
        <p14:creationId xmlns:p14="http://schemas.microsoft.com/office/powerpoint/2010/main" val="301425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a:t>
            </a:r>
            <a:r>
              <a:rPr lang="en-US" dirty="0"/>
              <a:t>Device </a:t>
            </a:r>
            <a:r>
              <a:rPr lang="en-US" dirty="0" smtClean="0"/>
              <a:t>Connectors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600" dirty="0" smtClean="0"/>
              <a:t>A </a:t>
            </a:r>
            <a:r>
              <a:rPr lang="en-US" sz="2600" dirty="0"/>
              <a:t>computer needs some other types of storage devices to store the data or performing efficiently including hard drives, optical drives, and floppy </a:t>
            </a:r>
            <a:r>
              <a:rPr lang="en-US" sz="2600" dirty="0" smtClean="0"/>
              <a:t>drives.</a:t>
            </a:r>
            <a:endParaRPr lang="en-US" sz="2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305300"/>
            <a:ext cx="45720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4197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Power Connectors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600" dirty="0" smtClean="0"/>
              <a:t>A </a:t>
            </a:r>
            <a:r>
              <a:rPr lang="en-US" sz="2600" dirty="0"/>
              <a:t>Motherboard needs the power to keep running and it gets the power from SMPS. There are connectors to keep the process going on.</a:t>
            </a:r>
          </a:p>
          <a:p>
            <a:r>
              <a:rPr lang="en-US" sz="2600" b="1" dirty="0" err="1"/>
              <a:t>i</a:t>
            </a:r>
            <a:r>
              <a:rPr lang="en-US" sz="2600" b="1" dirty="0"/>
              <a:t>) AT connector: </a:t>
            </a:r>
            <a:r>
              <a:rPr lang="en-US" sz="2600" dirty="0"/>
              <a:t>It is one of the connectors which is found on the oldest motherboard and it has 2 number of 6 pin male connectors to make the supplying process.</a:t>
            </a:r>
          </a:p>
          <a:p>
            <a:r>
              <a:rPr lang="en-US" sz="2600" b="1" dirty="0"/>
              <a:t>ii) ATX connector: </a:t>
            </a:r>
            <a:r>
              <a:rPr lang="en-US" sz="2600" dirty="0"/>
              <a:t>These types of the connector is found on the latest forms of the motherboard. It consists 20 or 24 pin female connectors and it is considered as the latest power connectors.</a:t>
            </a:r>
          </a:p>
          <a:p>
            <a:endParaRPr lang="en-US" dirty="0"/>
          </a:p>
        </p:txBody>
      </p:sp>
    </p:spTree>
    <p:extLst>
      <p:ext uri="{BB962C8B-B14F-4D97-AF65-F5344CB8AC3E}">
        <p14:creationId xmlns:p14="http://schemas.microsoft.com/office/powerpoint/2010/main" val="624367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 connector </a:t>
            </a:r>
            <a:r>
              <a:rPr lang="en-US" dirty="0"/>
              <a:t/>
            </a:r>
            <a:br>
              <a:rPr lang="en-US" dirty="0"/>
            </a:br>
            <a:endParaRPr lang="en-US" dirty="0"/>
          </a:p>
        </p:txBody>
      </p:sp>
      <p:sp>
        <p:nvSpPr>
          <p:cNvPr id="3" name="Content Placeholder 2"/>
          <p:cNvSpPr>
            <a:spLocks noGrp="1"/>
          </p:cNvSpPr>
          <p:nvPr>
            <p:ph idx="1"/>
          </p:nvPr>
        </p:nvSpPr>
        <p:spPr/>
        <p:txBody>
          <a:bodyPr/>
          <a:lstStyle/>
          <a:p>
            <a:r>
              <a:rPr lang="en-US" sz="2600" dirty="0" smtClean="0"/>
              <a:t>IDE </a:t>
            </a:r>
            <a:r>
              <a:rPr lang="en-US" sz="2600" dirty="0"/>
              <a:t>is the short form of “Integrated Drive Electronics” and it is used to connect the disk drives including floppy disk drives and HDD (Hard Disk Drives). Here you will find 40-pin male connector that connects HDD. At the same time, the 34-pin male connector that connects the FDD</a:t>
            </a:r>
            <a:r>
              <a:rPr lang="en-US" sz="2600" dirty="0" smtClean="0"/>
              <a:t>.</a:t>
            </a:r>
          </a:p>
          <a:p>
            <a:endParaRPr lang="en-US" sz="2000" dirty="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114800"/>
            <a:ext cx="264795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5059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SATA connector </a:t>
            </a:r>
            <a:r>
              <a:rPr lang="en-US" dirty="0"/>
              <a:t/>
            </a:r>
            <a:br>
              <a:rPr lang="en-US" dirty="0"/>
            </a:br>
            <a:endParaRPr lang="en-US" dirty="0"/>
          </a:p>
        </p:txBody>
      </p:sp>
      <p:sp>
        <p:nvSpPr>
          <p:cNvPr id="3" name="Content Placeholder 2"/>
          <p:cNvSpPr>
            <a:spLocks noGrp="1"/>
          </p:cNvSpPr>
          <p:nvPr>
            <p:ph idx="1"/>
          </p:nvPr>
        </p:nvSpPr>
        <p:spPr/>
        <p:txBody>
          <a:bodyPr/>
          <a:lstStyle/>
          <a:p>
            <a:r>
              <a:rPr lang="en-US" sz="2600" dirty="0" smtClean="0"/>
              <a:t>SATA </a:t>
            </a:r>
            <a:r>
              <a:rPr lang="en-US" sz="2600" dirty="0"/>
              <a:t>is the abbreviation of “Serial Advanced Technology Attachment.” Important to realize, it is the latest connectors with 7-pin interface. It is used to connect the SATA hard disks or optical drives. It is faster and better than the IDE Connector.</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038600"/>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8957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Co-Processor </a:t>
            </a:r>
            <a:r>
              <a:rPr lang="en-US" dirty="0"/>
              <a:t/>
            </a:r>
            <a:br>
              <a:rPr lang="en-US" dirty="0"/>
            </a:br>
            <a:endParaRPr lang="en-US" dirty="0"/>
          </a:p>
        </p:txBody>
      </p:sp>
      <p:sp>
        <p:nvSpPr>
          <p:cNvPr id="3" name="Content Placeholder 2"/>
          <p:cNvSpPr>
            <a:spLocks noGrp="1"/>
          </p:cNvSpPr>
          <p:nvPr>
            <p:ph idx="1"/>
          </p:nvPr>
        </p:nvSpPr>
        <p:spPr/>
        <p:txBody>
          <a:bodyPr/>
          <a:lstStyle/>
          <a:p>
            <a:r>
              <a:rPr lang="en-US" sz="2600" dirty="0" smtClean="0"/>
              <a:t>One </a:t>
            </a:r>
            <a:r>
              <a:rPr lang="en-US" sz="2600" dirty="0"/>
              <a:t>of vital parts or components of the motherboard is Co-Processors. It is used to perform mathematical calculations and computer graphics with the main processors.</a:t>
            </a:r>
          </a:p>
          <a:p>
            <a:endParaRPr lang="en-US" dirty="0"/>
          </a:p>
        </p:txBody>
      </p:sp>
    </p:spTree>
    <p:extLst>
      <p:ext uri="{BB962C8B-B14F-4D97-AF65-F5344CB8AC3E}">
        <p14:creationId xmlns:p14="http://schemas.microsoft.com/office/powerpoint/2010/main" val="2133623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Cabinet connections </a:t>
            </a:r>
            <a:r>
              <a:rPr lang="en-US" dirty="0"/>
              <a:t/>
            </a:r>
            <a:br>
              <a:rPr lang="en-US" dirty="0"/>
            </a:br>
            <a:endParaRPr lang="en-US" b="0" dirty="0"/>
          </a:p>
        </p:txBody>
      </p:sp>
      <p:sp>
        <p:nvSpPr>
          <p:cNvPr id="3" name="Content Placeholder 2"/>
          <p:cNvSpPr>
            <a:spLocks noGrp="1"/>
          </p:cNvSpPr>
          <p:nvPr>
            <p:ph idx="1"/>
          </p:nvPr>
        </p:nvSpPr>
        <p:spPr/>
        <p:txBody>
          <a:bodyPr/>
          <a:lstStyle/>
          <a:p>
            <a:r>
              <a:rPr lang="en-US" sz="2600" dirty="0" smtClean="0"/>
              <a:t>It </a:t>
            </a:r>
            <a:r>
              <a:rPr lang="en-US" sz="2600" dirty="0"/>
              <a:t>is the place where the motherboard is installed. It contains many buttons to connect the cabinet with the motherboard. Mostly used cabinet connectors are Power Switch, Reset Switch, Front USB, Front Audio, Power indicator(LED) and HDD LED.</a:t>
            </a:r>
          </a:p>
          <a:p>
            <a:endParaRPr lang="en-US" dirty="0"/>
          </a:p>
        </p:txBody>
      </p:sp>
    </p:spTree>
    <p:extLst>
      <p:ext uri="{BB962C8B-B14F-4D97-AF65-F5344CB8AC3E}">
        <p14:creationId xmlns:p14="http://schemas.microsoft.com/office/powerpoint/2010/main" val="2617797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937760"/>
          </a:xfrm>
        </p:spPr>
        <p:txBody>
          <a:bodyPr>
            <a:normAutofit/>
          </a:bodyPr>
          <a:lstStyle/>
          <a:p>
            <a:r>
              <a:rPr lang="en-US" dirty="0"/>
              <a:t>Some other parts/Components of Motherboard and their Functions:</a:t>
            </a:r>
            <a:br>
              <a:rPr lang="en-US" dirty="0"/>
            </a:br>
            <a:endParaRPr lang="en-US" dirty="0"/>
          </a:p>
        </p:txBody>
      </p:sp>
    </p:spTree>
    <p:extLst>
      <p:ext uri="{BB962C8B-B14F-4D97-AF65-F5344CB8AC3E}">
        <p14:creationId xmlns:p14="http://schemas.microsoft.com/office/powerpoint/2010/main" val="377328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Chipset-North Bridge (CNB</a:t>
            </a:r>
            <a:r>
              <a:rPr lang="en-US" dirty="0" smtClean="0"/>
              <a:t>)</a:t>
            </a:r>
            <a:endParaRPr lang="en-US" dirty="0"/>
          </a:p>
        </p:txBody>
      </p:sp>
      <p:sp>
        <p:nvSpPr>
          <p:cNvPr id="3" name="Content Placeholder 2"/>
          <p:cNvSpPr>
            <a:spLocks noGrp="1"/>
          </p:cNvSpPr>
          <p:nvPr>
            <p:ph idx="1"/>
          </p:nvPr>
        </p:nvSpPr>
        <p:spPr/>
        <p:txBody>
          <a:bodyPr/>
          <a:lstStyle/>
          <a:p>
            <a:r>
              <a:rPr lang="en-US" b="1" dirty="0"/>
              <a:t> </a:t>
            </a:r>
            <a:r>
              <a:rPr lang="en-US" sz="2600" dirty="0"/>
              <a:t>It is an integrated circuit with two chipsets and performs some particular task.</a:t>
            </a:r>
            <a:endParaRPr lang="en-US" sz="2600" dirty="0"/>
          </a:p>
        </p:txBody>
      </p:sp>
    </p:spTree>
    <p:extLst>
      <p:ext uri="{BB962C8B-B14F-4D97-AF65-F5344CB8AC3E}">
        <p14:creationId xmlns:p14="http://schemas.microsoft.com/office/powerpoint/2010/main" val="3673860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67503"/>
            <a:ext cx="8229600" cy="3991356"/>
          </a:xfrm>
        </p:spPr>
      </p:pic>
    </p:spTree>
    <p:extLst>
      <p:ext uri="{BB962C8B-B14F-4D97-AF65-F5344CB8AC3E}">
        <p14:creationId xmlns:p14="http://schemas.microsoft.com/office/powerpoint/2010/main" val="2139048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Firewire</a:t>
            </a:r>
            <a:r>
              <a:rPr lang="en-US" dirty="0"/>
              <a:t> header (IEEE 1394</a:t>
            </a:r>
            <a:r>
              <a:rPr lang="en-US" dirty="0" smtClean="0"/>
              <a:t>)</a:t>
            </a:r>
            <a:endParaRPr lang="en-US" dirty="0"/>
          </a:p>
        </p:txBody>
      </p:sp>
      <p:sp>
        <p:nvSpPr>
          <p:cNvPr id="3" name="Content Placeholder 2"/>
          <p:cNvSpPr>
            <a:spLocks noGrp="1"/>
          </p:cNvSpPr>
          <p:nvPr>
            <p:ph idx="1"/>
          </p:nvPr>
        </p:nvSpPr>
        <p:spPr/>
        <p:txBody>
          <a:bodyPr>
            <a:normAutofit/>
          </a:bodyPr>
          <a:lstStyle/>
          <a:p>
            <a:r>
              <a:rPr lang="en-US" sz="2600" b="1" dirty="0"/>
              <a:t> </a:t>
            </a:r>
            <a:r>
              <a:rPr lang="en-US" sz="2600" dirty="0"/>
              <a:t>It is the serial bus which is used to transfer digital and audio data.</a:t>
            </a:r>
            <a:endParaRPr lang="en-US" sz="2600" dirty="0"/>
          </a:p>
        </p:txBody>
      </p:sp>
    </p:spTree>
    <p:extLst>
      <p:ext uri="{BB962C8B-B14F-4D97-AF65-F5344CB8AC3E}">
        <p14:creationId xmlns:p14="http://schemas.microsoft.com/office/powerpoint/2010/main" val="1705691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PS/2 </a:t>
            </a:r>
            <a:r>
              <a:rPr lang="en-US" dirty="0" smtClean="0"/>
              <a:t>Connectors</a:t>
            </a:r>
            <a:r>
              <a:rPr lang="en-US" dirty="0"/>
              <a:t> </a:t>
            </a:r>
          </a:p>
        </p:txBody>
      </p:sp>
      <p:sp>
        <p:nvSpPr>
          <p:cNvPr id="3" name="Content Placeholder 2"/>
          <p:cNvSpPr>
            <a:spLocks noGrp="1"/>
          </p:cNvSpPr>
          <p:nvPr>
            <p:ph idx="1"/>
          </p:nvPr>
        </p:nvSpPr>
        <p:spPr/>
        <p:txBody>
          <a:bodyPr>
            <a:normAutofit/>
          </a:bodyPr>
          <a:lstStyle/>
          <a:p>
            <a:r>
              <a:rPr lang="en-US" sz="2600" dirty="0" smtClean="0"/>
              <a:t>It </a:t>
            </a:r>
            <a:r>
              <a:rPr lang="en-US" sz="2600" dirty="0"/>
              <a:t>is the very common connects and all the motherboard contains two of it’s for connecting the keyboard and mouse</a:t>
            </a:r>
            <a:r>
              <a:rPr lang="en-US" sz="2600" dirty="0" smtClean="0"/>
              <a:t>.</a:t>
            </a:r>
          </a:p>
          <a:p>
            <a:endParaRPr lang="en-US" sz="2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429000"/>
            <a:ext cx="25717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9704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USB (Universal Serial Bus) Port: </a:t>
            </a:r>
          </a:p>
        </p:txBody>
      </p:sp>
      <p:sp>
        <p:nvSpPr>
          <p:cNvPr id="3" name="Content Placeholder 2"/>
          <p:cNvSpPr>
            <a:spLocks noGrp="1"/>
          </p:cNvSpPr>
          <p:nvPr>
            <p:ph idx="1"/>
          </p:nvPr>
        </p:nvSpPr>
        <p:spPr/>
        <p:txBody>
          <a:bodyPr>
            <a:normAutofit/>
          </a:bodyPr>
          <a:lstStyle/>
          <a:p>
            <a:r>
              <a:rPr lang="en-US" sz="2600" dirty="0" smtClean="0"/>
              <a:t>USB port is located on every motherboard for connecting external devices or storages including pen drive or audio jack.</a:t>
            </a:r>
            <a:endParaRPr lang="en-US" sz="2600" dirty="0"/>
          </a:p>
        </p:txBody>
      </p:sp>
    </p:spTree>
    <p:extLst>
      <p:ext uri="{BB962C8B-B14F-4D97-AF65-F5344CB8AC3E}">
        <p14:creationId xmlns:p14="http://schemas.microsoft.com/office/powerpoint/2010/main" val="20486518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or (LPT) </a:t>
            </a:r>
            <a:r>
              <a:rPr lang="en-US" dirty="0" smtClean="0"/>
              <a:t>Port</a:t>
            </a:r>
            <a:r>
              <a:rPr lang="en-US" dirty="0"/>
              <a:t> </a:t>
            </a:r>
          </a:p>
        </p:txBody>
      </p:sp>
      <p:sp>
        <p:nvSpPr>
          <p:cNvPr id="3" name="Content Placeholder 2"/>
          <p:cNvSpPr>
            <a:spLocks noGrp="1"/>
          </p:cNvSpPr>
          <p:nvPr>
            <p:ph idx="1"/>
          </p:nvPr>
        </p:nvSpPr>
        <p:spPr/>
        <p:txBody>
          <a:bodyPr>
            <a:normAutofit/>
          </a:bodyPr>
          <a:lstStyle/>
          <a:p>
            <a:r>
              <a:rPr lang="en-US" sz="2600" dirty="0" smtClean="0"/>
              <a:t>The </a:t>
            </a:r>
            <a:r>
              <a:rPr lang="en-US" sz="2600" dirty="0"/>
              <a:t>port helps to connect the scanners and printers.</a:t>
            </a:r>
            <a:endParaRPr lang="en-US" sz="26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895600"/>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146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a:t>
            </a:r>
            <a:r>
              <a:rPr lang="en-US" dirty="0" smtClean="0"/>
              <a:t>Port </a:t>
            </a:r>
            <a:r>
              <a:rPr lang="en-US" dirty="0"/>
              <a:t> </a:t>
            </a:r>
          </a:p>
        </p:txBody>
      </p:sp>
      <p:sp>
        <p:nvSpPr>
          <p:cNvPr id="3" name="Content Placeholder 2"/>
          <p:cNvSpPr>
            <a:spLocks noGrp="1"/>
          </p:cNvSpPr>
          <p:nvPr>
            <p:ph idx="1"/>
          </p:nvPr>
        </p:nvSpPr>
        <p:spPr/>
        <p:txBody>
          <a:bodyPr>
            <a:normAutofit/>
          </a:bodyPr>
          <a:lstStyle/>
          <a:p>
            <a:r>
              <a:rPr lang="en-US" sz="2600" dirty="0" smtClean="0"/>
              <a:t>The </a:t>
            </a:r>
            <a:r>
              <a:rPr lang="en-US" sz="2600" dirty="0"/>
              <a:t>port is used to connect all the gaming devices, for example, a joystick.</a:t>
            </a:r>
            <a:endParaRPr lang="en-US" sz="26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124200"/>
            <a:ext cx="257175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7661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Sound Card </a:t>
            </a:r>
            <a:r>
              <a:rPr lang="en-US" dirty="0" smtClean="0"/>
              <a:t>Connectors </a:t>
            </a:r>
            <a:r>
              <a:rPr lang="en-US" dirty="0"/>
              <a:t> </a:t>
            </a:r>
          </a:p>
        </p:txBody>
      </p:sp>
      <p:sp>
        <p:nvSpPr>
          <p:cNvPr id="3" name="Content Placeholder 2"/>
          <p:cNvSpPr>
            <a:spLocks noGrp="1"/>
          </p:cNvSpPr>
          <p:nvPr>
            <p:ph idx="1"/>
          </p:nvPr>
        </p:nvSpPr>
        <p:spPr/>
        <p:txBody>
          <a:bodyPr>
            <a:normAutofit/>
          </a:bodyPr>
          <a:lstStyle/>
          <a:p>
            <a:r>
              <a:rPr lang="en-US" sz="2600" dirty="0" smtClean="0"/>
              <a:t>For </a:t>
            </a:r>
            <a:r>
              <a:rPr lang="en-US" sz="2600" dirty="0"/>
              <a:t>connecting audio devices including speakers or headphone this sound card connectors are used.</a:t>
            </a:r>
            <a:endParaRPr lang="en-US" sz="26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048000"/>
            <a:ext cx="23431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434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a:t>
            </a:r>
            <a:r>
              <a:rPr lang="en-US" dirty="0" smtClean="0"/>
              <a:t>Connector </a:t>
            </a:r>
            <a:r>
              <a:rPr lang="en-US" dirty="0"/>
              <a:t> </a:t>
            </a:r>
          </a:p>
        </p:txBody>
      </p:sp>
      <p:sp>
        <p:nvSpPr>
          <p:cNvPr id="3" name="Content Placeholder 2"/>
          <p:cNvSpPr>
            <a:spLocks noGrp="1"/>
          </p:cNvSpPr>
          <p:nvPr>
            <p:ph idx="1"/>
          </p:nvPr>
        </p:nvSpPr>
        <p:spPr/>
        <p:txBody>
          <a:bodyPr>
            <a:normAutofit/>
          </a:bodyPr>
          <a:lstStyle/>
          <a:p>
            <a:r>
              <a:rPr lang="en-US" sz="2600" dirty="0" smtClean="0"/>
              <a:t>It </a:t>
            </a:r>
            <a:r>
              <a:rPr lang="en-US" sz="2600" dirty="0"/>
              <a:t>helps to connect the monitor to the motherboard.</a:t>
            </a:r>
            <a:endParaRPr lang="en-US" sz="2600" dirty="0"/>
          </a:p>
        </p:txBody>
      </p:sp>
    </p:spTree>
    <p:extLst>
      <p:ext uri="{BB962C8B-B14F-4D97-AF65-F5344CB8AC3E}">
        <p14:creationId xmlns:p14="http://schemas.microsoft.com/office/powerpoint/2010/main" val="41480150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 (Communication) </a:t>
            </a:r>
            <a:r>
              <a:rPr lang="en-US" dirty="0" smtClean="0"/>
              <a:t>Port </a:t>
            </a:r>
            <a:endParaRPr lang="en-US" dirty="0"/>
          </a:p>
        </p:txBody>
      </p:sp>
      <p:sp>
        <p:nvSpPr>
          <p:cNvPr id="3" name="Content Placeholder 2"/>
          <p:cNvSpPr>
            <a:spLocks noGrp="1"/>
          </p:cNvSpPr>
          <p:nvPr>
            <p:ph idx="1"/>
          </p:nvPr>
        </p:nvSpPr>
        <p:spPr/>
        <p:txBody>
          <a:bodyPr>
            <a:normAutofit/>
          </a:bodyPr>
          <a:lstStyle/>
          <a:p>
            <a:r>
              <a:rPr lang="en-US" sz="2600" dirty="0" smtClean="0"/>
              <a:t>This </a:t>
            </a:r>
            <a:r>
              <a:rPr lang="en-US" sz="2600" dirty="0"/>
              <a:t>device has been built to connect different devices including mouse, modem.</a:t>
            </a:r>
            <a:endParaRPr lang="en-US" sz="2600" dirty="0"/>
          </a:p>
        </p:txBody>
      </p:sp>
    </p:spTree>
    <p:extLst>
      <p:ext uri="{BB962C8B-B14F-4D97-AF65-F5344CB8AC3E}">
        <p14:creationId xmlns:p14="http://schemas.microsoft.com/office/powerpoint/2010/main" val="4145528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lgn="ctr">
              <a:buNone/>
            </a:pPr>
            <a:r>
              <a:rPr lang="en-US" sz="8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p>
        </p:txBody>
      </p:sp>
    </p:spTree>
    <p:extLst>
      <p:ext uri="{BB962C8B-B14F-4D97-AF65-F5344CB8AC3E}">
        <p14:creationId xmlns:p14="http://schemas.microsoft.com/office/powerpoint/2010/main" val="3702122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Input/Output</a:t>
            </a:r>
            <a:r>
              <a:rPr lang="en-US" dirty="0" smtClean="0"/>
              <a:t> Ports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600" dirty="0" smtClean="0"/>
              <a:t>Generally</a:t>
            </a:r>
            <a:r>
              <a:rPr lang="en-US" sz="2600" dirty="0"/>
              <a:t>, input and output ports are placed at the very side (back) of computer chassis. In particular, the I/O ports is built to connect the monitor, speakers, a microphone, an Ethernet networking cable and multiple USB devices. </a:t>
            </a:r>
            <a:endParaRPr lang="en-US" sz="2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14800"/>
            <a:ext cx="67056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0682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BIOS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600" dirty="0" smtClean="0"/>
              <a:t>BIOS </a:t>
            </a:r>
            <a:r>
              <a:rPr lang="en-US" sz="2600" dirty="0"/>
              <a:t>is the short form of </a:t>
            </a:r>
            <a:r>
              <a:rPr lang="en-US" sz="2600" i="1" dirty="0"/>
              <a:t>“Basic Input Output System.”</a:t>
            </a:r>
            <a:r>
              <a:rPr lang="en-US" sz="2600" dirty="0"/>
              <a:t> BIOS is the components of Motherboard, and it is positioned as the Integrated Chip</a:t>
            </a:r>
            <a:r>
              <a:rPr lang="en-US" sz="2000" dirty="0"/>
              <a:t>. </a:t>
            </a:r>
            <a:endParaRPr lang="en-US" dirty="0"/>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418" y="4495800"/>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8687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CMOS Battery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sz="2600" i="1" dirty="0" smtClean="0"/>
              <a:t>“</a:t>
            </a:r>
            <a:r>
              <a:rPr lang="en-US" sz="2600" i="1" dirty="0"/>
              <a:t>Complementary Metal Oxide Semi-Conductor”</a:t>
            </a:r>
            <a:r>
              <a:rPr lang="en-US" sz="2600" dirty="0"/>
              <a:t> is abbreviated as CMOS. It is a battery or cell which is featured with 3.0 Volts lithium type cell. The work of CMOS Battery is – it helps to store or keep the information in the BIOS mode.</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657600"/>
            <a:ext cx="226695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0192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a:t>CPU </a:t>
            </a:r>
            <a:r>
              <a:rPr lang="en-US" dirty="0" smtClean="0"/>
              <a:t>Socket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600" dirty="0" smtClean="0"/>
              <a:t>CPU </a:t>
            </a:r>
            <a:r>
              <a:rPr lang="en-US" sz="2600" dirty="0"/>
              <a:t>socket helps to install the processor into the </a:t>
            </a:r>
            <a:r>
              <a:rPr lang="en-US" sz="2600" dirty="0" smtClean="0"/>
              <a:t>Motherboard. On </a:t>
            </a:r>
            <a:r>
              <a:rPr lang="en-US" sz="2600" dirty="0"/>
              <a:t>the bottom of the motherboard, the socket carries hundreds of metal connectors for the metal pins or balls. </a:t>
            </a:r>
            <a:endParaRPr lang="en-US" sz="2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572000"/>
            <a:ext cx="28575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735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CPU SOCKETS</a:t>
            </a:r>
            <a:endParaRPr lang="en-US" dirty="0"/>
          </a:p>
        </p:txBody>
      </p:sp>
      <p:sp>
        <p:nvSpPr>
          <p:cNvPr id="3" name="Content Placeholder 2"/>
          <p:cNvSpPr>
            <a:spLocks noGrp="1"/>
          </p:cNvSpPr>
          <p:nvPr>
            <p:ph idx="1"/>
          </p:nvPr>
        </p:nvSpPr>
        <p:spPr/>
        <p:txBody>
          <a:bodyPr/>
          <a:lstStyle/>
          <a:p>
            <a:r>
              <a:rPr lang="en-US" b="1" dirty="0" err="1"/>
              <a:t>i</a:t>
            </a:r>
            <a:r>
              <a:rPr lang="en-US" b="1" dirty="0"/>
              <a:t>) Socket7:</a:t>
            </a:r>
            <a:r>
              <a:rPr lang="en-US" dirty="0"/>
              <a:t> </a:t>
            </a:r>
          </a:p>
          <a:p>
            <a:r>
              <a:rPr lang="en-US" b="1" dirty="0"/>
              <a:t>ii) Socket370:</a:t>
            </a:r>
            <a:r>
              <a:rPr lang="en-US" dirty="0"/>
              <a:t> </a:t>
            </a:r>
          </a:p>
          <a:p>
            <a:r>
              <a:rPr lang="en-US" b="1" dirty="0"/>
              <a:t>iii) Socket 775:</a:t>
            </a:r>
            <a:r>
              <a:rPr lang="en-US" dirty="0"/>
              <a:t> </a:t>
            </a:r>
          </a:p>
          <a:p>
            <a:r>
              <a:rPr lang="en-US" b="1" dirty="0"/>
              <a:t>iv) Socket 1156:</a:t>
            </a:r>
            <a:r>
              <a:rPr lang="en-US" dirty="0"/>
              <a:t> </a:t>
            </a:r>
          </a:p>
          <a:p>
            <a:r>
              <a:rPr lang="en-US" b="1" dirty="0"/>
              <a:t>v) Socket 1366:</a:t>
            </a:r>
            <a:endParaRPr lang="en-US" dirty="0"/>
          </a:p>
        </p:txBody>
      </p:sp>
    </p:spTree>
    <p:extLst>
      <p:ext uri="{BB962C8B-B14F-4D97-AF65-F5344CB8AC3E}">
        <p14:creationId xmlns:p14="http://schemas.microsoft.com/office/powerpoint/2010/main" val="1889767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RAM </a:t>
            </a:r>
            <a:r>
              <a:rPr lang="en-US" dirty="0"/>
              <a:t>(Memory) Slots</a:t>
            </a:r>
            <a:br>
              <a:rPr lang="en-US" dirty="0"/>
            </a:br>
            <a:endParaRPr lang="en-US" dirty="0"/>
          </a:p>
        </p:txBody>
      </p:sp>
      <p:sp>
        <p:nvSpPr>
          <p:cNvPr id="3" name="Content Placeholder 2"/>
          <p:cNvSpPr>
            <a:spLocks noGrp="1"/>
          </p:cNvSpPr>
          <p:nvPr>
            <p:ph idx="1"/>
          </p:nvPr>
        </p:nvSpPr>
        <p:spPr/>
        <p:txBody>
          <a:bodyPr>
            <a:normAutofit/>
          </a:bodyPr>
          <a:lstStyle/>
          <a:p>
            <a:r>
              <a:rPr lang="en-US" sz="2600" dirty="0" smtClean="0"/>
              <a:t>For </a:t>
            </a:r>
            <a:r>
              <a:rPr lang="en-US" sz="2600" dirty="0"/>
              <a:t>installing RAM modules, a motherboard may have more than one slots, and it is positioned near the CPU socket. In general, RAM is most needed parts of the motherboard and it refers to </a:t>
            </a:r>
            <a:r>
              <a:rPr lang="en-US" sz="2600" i="1" dirty="0"/>
              <a:t>Random Access Memory</a:t>
            </a:r>
            <a:r>
              <a:rPr lang="en-US" sz="2000" dirty="0"/>
              <a:t>. </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0"/>
            <a:ext cx="518160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694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RAM SLOTS</a:t>
            </a:r>
            <a:endParaRPr lang="en-US" dirty="0"/>
          </a:p>
        </p:txBody>
      </p:sp>
      <p:sp>
        <p:nvSpPr>
          <p:cNvPr id="3" name="Content Placeholder 2"/>
          <p:cNvSpPr>
            <a:spLocks noGrp="1"/>
          </p:cNvSpPr>
          <p:nvPr>
            <p:ph idx="1"/>
          </p:nvPr>
        </p:nvSpPr>
        <p:spPr/>
        <p:txBody>
          <a:bodyPr>
            <a:normAutofit/>
          </a:bodyPr>
          <a:lstStyle/>
          <a:p>
            <a:r>
              <a:rPr lang="en-US" b="1" dirty="0" smtClean="0"/>
              <a:t>SIMM slot</a:t>
            </a:r>
            <a:endParaRPr lang="en-US" dirty="0" smtClean="0"/>
          </a:p>
          <a:p>
            <a:r>
              <a:rPr lang="en-US" b="1" dirty="0" smtClean="0"/>
              <a:t>DIMM slot</a:t>
            </a:r>
            <a:endParaRPr lang="en-US" dirty="0" smtClean="0"/>
          </a:p>
          <a:p>
            <a:r>
              <a:rPr lang="en-US" b="1" dirty="0" smtClean="0"/>
              <a:t>RIMM slot</a:t>
            </a:r>
            <a:endParaRPr lang="en-US" b="1" dirty="0"/>
          </a:p>
        </p:txBody>
      </p:sp>
    </p:spTree>
    <p:extLst>
      <p:ext uri="{BB962C8B-B14F-4D97-AF65-F5344CB8AC3E}">
        <p14:creationId xmlns:p14="http://schemas.microsoft.com/office/powerpoint/2010/main" val="468301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507</Words>
  <Application>Microsoft Office PowerPoint</Application>
  <PresentationFormat>On-screen Show (4:3)</PresentationFormat>
  <Paragraphs>62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MOTHERBOARD</vt:lpstr>
      <vt:lpstr>PowerPoint Presentation</vt:lpstr>
      <vt:lpstr>Input/Output Ports  </vt:lpstr>
      <vt:lpstr> BIOS  </vt:lpstr>
      <vt:lpstr>CMOS Battery  </vt:lpstr>
      <vt:lpstr> CPU Socket  </vt:lpstr>
      <vt:lpstr>TYPES OF CPU SOCKETS</vt:lpstr>
      <vt:lpstr>RAM (Memory) Slots </vt:lpstr>
      <vt:lpstr>TYPES OF RAM SLOTS</vt:lpstr>
      <vt:lpstr>Expansion Card Slots  </vt:lpstr>
      <vt:lpstr>TYPES OF Expansion Card Slots</vt:lpstr>
      <vt:lpstr>Storage Device Connectors  </vt:lpstr>
      <vt:lpstr>Power Connectors  </vt:lpstr>
      <vt:lpstr>IDE connector  </vt:lpstr>
      <vt:lpstr>SATA connector  </vt:lpstr>
      <vt:lpstr>Co-Processor  </vt:lpstr>
      <vt:lpstr>Cabinet connections  </vt:lpstr>
      <vt:lpstr>Some other parts/Components of Motherboard and their Functions: </vt:lpstr>
      <vt:lpstr>Chipset-North Bridge (CNB)</vt:lpstr>
      <vt:lpstr>Firewire header (IEEE 1394)</vt:lpstr>
      <vt:lpstr>PS/2 Connectors </vt:lpstr>
      <vt:lpstr>USB (Universal Serial Bus) Port: </vt:lpstr>
      <vt:lpstr>Parallel or (LPT) Port </vt:lpstr>
      <vt:lpstr>Game Port  </vt:lpstr>
      <vt:lpstr>Sound Card Connectors  </vt:lpstr>
      <vt:lpstr>Display Connector  </vt:lpstr>
      <vt:lpstr>COM (Communication) Port </vt:lpstr>
      <vt:lpstr>PowerPoint Presentation</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MOTHERBOARD</dc:title>
  <dc:creator>Hadkar, Amol</dc:creator>
  <cp:lastModifiedBy>Hadkar, Amol</cp:lastModifiedBy>
  <cp:revision>2</cp:revision>
  <dcterms:created xsi:type="dcterms:W3CDTF">2018-03-10T08:56:55Z</dcterms:created>
  <dcterms:modified xsi:type="dcterms:W3CDTF">2018-03-10T09:05:12Z</dcterms:modified>
</cp:coreProperties>
</file>