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1" r:id="rId3"/>
    <p:sldId id="257" r:id="rId4"/>
    <p:sldId id="258" r:id="rId5"/>
    <p:sldId id="259" r:id="rId6"/>
    <p:sldId id="282" r:id="rId7"/>
    <p:sldId id="261" r:id="rId8"/>
    <p:sldId id="263" r:id="rId9"/>
    <p:sldId id="265" r:id="rId10"/>
    <p:sldId id="272" r:id="rId11"/>
    <p:sldId id="274" r:id="rId12"/>
    <p:sldId id="275" r:id="rId13"/>
    <p:sldId id="276" r:id="rId14"/>
    <p:sldId id="277" r:id="rId15"/>
    <p:sldId id="278" r:id="rId16"/>
    <p:sldId id="28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C2770A-6AE8-4835-8640-A0C30DB6102D}" type="datetimeFigureOut">
              <a:rPr lang="en-US" smtClean="0"/>
              <a:t>3/22/2018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0519A-846F-4A47-9185-F6E4021DFDA3}" type="slidenum">
              <a:rPr lang="en-US" smtClean="0"/>
              <a:t>‹#›</a:t>
            </a:fld>
            <a:endParaRPr lang="en-US"/>
          </a:p>
        </p:txBody>
      </p:sp>
    </p:spTree>
    <p:extLst>
      <p:ext uri="{BB962C8B-B14F-4D97-AF65-F5344CB8AC3E}">
        <p14:creationId xmlns:p14="http://schemas.microsoft.com/office/powerpoint/2010/main" val="1045674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D0519A-846F-4A47-9185-F6E4021DFDA3}" type="slidenum">
              <a:rPr lang="en-US" smtClean="0"/>
              <a:t>4</a:t>
            </a:fld>
            <a:endParaRPr lang="en-US"/>
          </a:p>
        </p:txBody>
      </p:sp>
    </p:spTree>
    <p:extLst>
      <p:ext uri="{BB962C8B-B14F-4D97-AF65-F5344CB8AC3E}">
        <p14:creationId xmlns:p14="http://schemas.microsoft.com/office/powerpoint/2010/main" val="2981387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9D0519A-846F-4A47-9185-F6E4021DFDA3}" type="slidenum">
              <a:rPr lang="en-US" smtClean="0"/>
              <a:t>10</a:t>
            </a:fld>
            <a:endParaRPr lang="en-US"/>
          </a:p>
        </p:txBody>
      </p:sp>
    </p:spTree>
    <p:extLst>
      <p:ext uri="{BB962C8B-B14F-4D97-AF65-F5344CB8AC3E}">
        <p14:creationId xmlns:p14="http://schemas.microsoft.com/office/powerpoint/2010/main" val="1705495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EFF639-AE81-44F0-98FB-E3F597400059}"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380691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5B60B7-8425-4743-83A1-0AA694C0093F}"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3585455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3205EB-BB64-41A2-9CEB-AD643295ED55}"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4077633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CD8B6D-34B6-4106-BA83-ED82E51BA7E3}"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67137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A211A-1971-446C-93FD-99C67671BA88}" type="datetime1">
              <a:rPr lang="en-US" smtClean="0"/>
              <a:t>3/22/2018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3628472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38E3E00-1DC5-496B-ACEF-044800FE5E98}"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2147181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ED8FAE-ECAE-4EAB-B5BD-6304FBD9A4AC}" type="datetime1">
              <a:rPr lang="en-US" smtClean="0"/>
              <a:t>3/22/2018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3743407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B514DC-F32C-4B40-A6A6-ECC68CE90000}" type="datetime1">
              <a:rPr lang="en-US" smtClean="0"/>
              <a:t>3/22/2018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2738460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01D76-7F02-4252-AC85-ED2A31960E1E}" type="datetime1">
              <a:rPr lang="en-US" smtClean="0"/>
              <a:t>3/22/2018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288750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1BD851-7F6B-47BF-936B-52A805F57CA7}"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3593084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076F67-AF97-4233-94AD-9519CC6A2648}" type="datetime1">
              <a:rPr lang="en-US" smtClean="0"/>
              <a:t>3/22/2018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D9434B-BB7C-4872-93A7-0377CDFB778F}" type="slidenum">
              <a:rPr lang="en-US" smtClean="0"/>
              <a:t>‹#›</a:t>
            </a:fld>
            <a:endParaRPr lang="en-US"/>
          </a:p>
        </p:txBody>
      </p:sp>
    </p:spTree>
    <p:extLst>
      <p:ext uri="{BB962C8B-B14F-4D97-AF65-F5344CB8AC3E}">
        <p14:creationId xmlns:p14="http://schemas.microsoft.com/office/powerpoint/2010/main" val="191243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alpha val="70000"/>
                <a:lumMod val="72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981257-C8ED-4A07-8C83-F1D26995740D}" type="datetime1">
              <a:rPr lang="en-US" smtClean="0"/>
              <a:t>3/22/2018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D9434B-BB7C-4872-93A7-0377CDFB778F}" type="slidenum">
              <a:rPr lang="en-US" smtClean="0"/>
              <a:t>‹#›</a:t>
            </a:fld>
            <a:endParaRPr lang="en-US"/>
          </a:p>
        </p:txBody>
      </p:sp>
    </p:spTree>
    <p:extLst>
      <p:ext uri="{BB962C8B-B14F-4D97-AF65-F5344CB8AC3E}">
        <p14:creationId xmlns:p14="http://schemas.microsoft.com/office/powerpoint/2010/main" val="2603594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Command-line_comple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b="1" dirty="0" smtClean="0">
                <a:latin typeface="Arial" panose="020B0604020202020204" pitchFamily="34" charset="0"/>
                <a:cs typeface="Arial" panose="020B0604020202020204" pitchFamily="34" charset="0"/>
              </a:rPr>
              <a:t>Shell And Login Process</a:t>
            </a:r>
            <a:endParaRPr lang="en-US" sz="4800" b="1"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64D9434B-BB7C-4872-93A7-0377CDFB778F}" type="slidenum">
              <a:rPr lang="en-US" smtClean="0"/>
              <a:t>1</a:t>
            </a:fld>
            <a:endParaRPr lang="en-US"/>
          </a:p>
        </p:txBody>
      </p:sp>
    </p:spTree>
    <p:extLst>
      <p:ext uri="{BB962C8B-B14F-4D97-AF65-F5344CB8AC3E}">
        <p14:creationId xmlns:p14="http://schemas.microsoft.com/office/powerpoint/2010/main" val="1756388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BASH</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t>Bash is the GNU Project's shell. </a:t>
            </a:r>
            <a:endParaRPr lang="en-US" dirty="0" smtClean="0"/>
          </a:p>
          <a:p>
            <a:r>
              <a:rPr lang="en-US" dirty="0" smtClean="0"/>
              <a:t>Bash </a:t>
            </a:r>
            <a:r>
              <a:rPr lang="en-US" dirty="0"/>
              <a:t>is the </a:t>
            </a:r>
            <a:r>
              <a:rPr lang="en-US" b="1" dirty="0"/>
              <a:t>B</a:t>
            </a:r>
            <a:r>
              <a:rPr lang="en-US" dirty="0" smtClean="0"/>
              <a:t>ourne </a:t>
            </a:r>
            <a:r>
              <a:rPr lang="en-US" b="1" dirty="0"/>
              <a:t>A</a:t>
            </a:r>
            <a:r>
              <a:rPr lang="en-US" dirty="0"/>
              <a:t>gain </a:t>
            </a:r>
            <a:r>
              <a:rPr lang="en-US" b="1" dirty="0"/>
              <a:t>SH</a:t>
            </a:r>
            <a:r>
              <a:rPr lang="en-US" dirty="0"/>
              <a:t>ell. </a:t>
            </a:r>
            <a:endParaRPr lang="en-US" dirty="0" smtClean="0"/>
          </a:p>
          <a:p>
            <a:r>
              <a:rPr lang="en-US" dirty="0" smtClean="0"/>
              <a:t>Bash </a:t>
            </a:r>
            <a:r>
              <a:rPr lang="en-US" dirty="0"/>
              <a:t>is an sh-compatible shell that incorporates useful features from the Korn shell (ksh) and C shell (csh). </a:t>
            </a:r>
            <a:endParaRPr lang="en-US" dirty="0" smtClean="0"/>
          </a:p>
          <a:p>
            <a:r>
              <a:rPr lang="en-US" dirty="0" smtClean="0"/>
              <a:t>It </a:t>
            </a:r>
            <a:r>
              <a:rPr lang="en-US" dirty="0"/>
              <a:t>offers functional improvements over sh for both programming and interactive use. </a:t>
            </a:r>
            <a:endParaRPr lang="en-US" dirty="0" smtClean="0"/>
          </a:p>
          <a:p>
            <a:r>
              <a:rPr lang="en-US" dirty="0" smtClean="0"/>
              <a:t>In </a:t>
            </a:r>
            <a:r>
              <a:rPr lang="en-US" dirty="0"/>
              <a:t>addition, most sh scripts can be run by Bash without modification.</a:t>
            </a:r>
          </a:p>
          <a:p>
            <a:pPr marL="0" indent="0">
              <a:buNone/>
            </a:pPr>
            <a:r>
              <a:rPr lang="en-US" dirty="0" smtClean="0"/>
              <a:t/>
            </a:r>
            <a:br>
              <a:rPr lang="en-US" dirty="0" smtClean="0"/>
            </a:br>
            <a:endParaRPr lang="en-US" dirty="0"/>
          </a:p>
        </p:txBody>
      </p:sp>
      <p:sp>
        <p:nvSpPr>
          <p:cNvPr id="7" name="Slide Number Placeholder 6"/>
          <p:cNvSpPr>
            <a:spLocks noGrp="1"/>
          </p:cNvSpPr>
          <p:nvPr>
            <p:ph type="sldNum" sz="quarter" idx="12"/>
          </p:nvPr>
        </p:nvSpPr>
        <p:spPr/>
        <p:txBody>
          <a:bodyPr/>
          <a:lstStyle/>
          <a:p>
            <a:fld id="{64D9434B-BB7C-4872-93A7-0377CDFB778F}" type="slidenum">
              <a:rPr lang="en-US" smtClean="0"/>
              <a:t>10</a:t>
            </a:fld>
            <a:endParaRPr lang="en-US"/>
          </a:p>
        </p:txBody>
      </p:sp>
    </p:spTree>
    <p:extLst>
      <p:ext uri="{BB962C8B-B14F-4D97-AF65-F5344CB8AC3E}">
        <p14:creationId xmlns:p14="http://schemas.microsoft.com/office/powerpoint/2010/main" val="2222094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Environmental Variables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Environment variables are dynamic values which affect the processes or programs on a computer. </a:t>
            </a: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Environment variables can be created, edited, saved, and deleted and give information about the system behavior</a:t>
            </a:r>
            <a:r>
              <a:rPr lang="en-US" dirty="0" smtClean="0">
                <a:latin typeface="Arial" panose="020B0604020202020204" pitchFamily="34" charset="0"/>
                <a:cs typeface="Arial" panose="020B0604020202020204" pitchFamily="34" charset="0"/>
              </a:rPr>
              <a:t>.</a:t>
            </a:r>
          </a:p>
          <a:p>
            <a:r>
              <a:rPr lang="en-US" dirty="0" smtClean="0"/>
              <a:t>Note </a:t>
            </a:r>
            <a:r>
              <a:rPr lang="en-US" b="1" dirty="0" smtClean="0"/>
              <a:t>that </a:t>
            </a:r>
            <a:r>
              <a:rPr lang="en-US" b="1" dirty="0"/>
              <a:t>variables are case-sensitive</a:t>
            </a:r>
            <a:r>
              <a:rPr lang="en-US" dirty="0"/>
              <a:t> and usually they are created in upper case</a:t>
            </a:r>
            <a:r>
              <a:rPr lang="en-US" dirty="0" smtClean="0"/>
              <a:t>.</a:t>
            </a:r>
          </a:p>
          <a:p>
            <a:r>
              <a:rPr lang="en-US" dirty="0" smtClean="0"/>
              <a:t>We can create environmental variables permanently.</a:t>
            </a:r>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64D9434B-BB7C-4872-93A7-0377CDFB778F}" type="slidenum">
              <a:rPr lang="en-US" smtClean="0"/>
              <a:t>11</a:t>
            </a:fld>
            <a:endParaRPr lang="en-US"/>
          </a:p>
        </p:txBody>
      </p:sp>
    </p:spTree>
    <p:extLst>
      <p:ext uri="{BB962C8B-B14F-4D97-AF65-F5344CB8AC3E}">
        <p14:creationId xmlns:p14="http://schemas.microsoft.com/office/powerpoint/2010/main" val="3785683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Create and delete new variables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t>Creating New variable: </a:t>
            </a:r>
          </a:p>
          <a:p>
            <a:pPr marL="0" indent="0">
              <a:buNone/>
            </a:pPr>
            <a:r>
              <a:rPr lang="en-US" dirty="0" smtClean="0"/>
              <a:t>                       Variable_Name = variable_value</a:t>
            </a:r>
          </a:p>
          <a:p>
            <a:pPr marL="0" indent="0">
              <a:buNone/>
            </a:pPr>
            <a:endParaRPr lang="en-US" dirty="0"/>
          </a:p>
          <a:p>
            <a:r>
              <a:rPr lang="en-US" dirty="0" smtClean="0"/>
              <a:t>   Deleting Variable:</a:t>
            </a:r>
          </a:p>
          <a:p>
            <a:pPr marL="0" indent="0">
              <a:buNone/>
            </a:pPr>
            <a:r>
              <a:rPr lang="en-US" dirty="0"/>
              <a:t> </a:t>
            </a:r>
            <a:r>
              <a:rPr lang="en-US" dirty="0" smtClean="0"/>
              <a:t>                       unset variablename</a:t>
            </a:r>
            <a:endParaRPr lang="en-US" dirty="0"/>
          </a:p>
        </p:txBody>
      </p:sp>
      <p:sp>
        <p:nvSpPr>
          <p:cNvPr id="7" name="Slide Number Placeholder 6"/>
          <p:cNvSpPr>
            <a:spLocks noGrp="1"/>
          </p:cNvSpPr>
          <p:nvPr>
            <p:ph type="sldNum" sz="quarter" idx="12"/>
          </p:nvPr>
        </p:nvSpPr>
        <p:spPr/>
        <p:txBody>
          <a:bodyPr/>
          <a:lstStyle/>
          <a:p>
            <a:fld id="{64D9434B-BB7C-4872-93A7-0377CDFB778F}" type="slidenum">
              <a:rPr lang="en-US" smtClean="0"/>
              <a:t>12</a:t>
            </a:fld>
            <a:endParaRPr lang="en-US"/>
          </a:p>
        </p:txBody>
      </p:sp>
    </p:spTree>
    <p:extLst>
      <p:ext uri="{BB962C8B-B14F-4D97-AF65-F5344CB8AC3E}">
        <p14:creationId xmlns:p14="http://schemas.microsoft.com/office/powerpoint/2010/main" val="193987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Commands </a:t>
            </a:r>
            <a:endParaRPr lang="en-US" b="1" dirty="0">
              <a:latin typeface="Arial" panose="020B0604020202020204" pitchFamily="34" charset="0"/>
              <a:cs typeface="Arial" panose="020B0604020202020204" pitchFamily="34" charset="0"/>
            </a:endParaRPr>
          </a:p>
        </p:txBody>
      </p:sp>
      <p:graphicFrame>
        <p:nvGraphicFramePr>
          <p:cNvPr id="4" name="Content Placeholder 3"/>
          <p:cNvGraphicFramePr>
            <a:graphicFrameLocks noGrp="1"/>
          </p:cNvGraphicFramePr>
          <p:nvPr>
            <p:ph idx="1"/>
            <p:extLst/>
          </p:nvPr>
        </p:nvGraphicFramePr>
        <p:xfrm>
          <a:off x="838200" y="2379417"/>
          <a:ext cx="10515600" cy="256032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l" fontAlgn="t"/>
                      <a:r>
                        <a:rPr lang="en-US" b="1" dirty="0">
                          <a:effectLst/>
                        </a:rPr>
                        <a:t>Command</a:t>
                      </a:r>
                    </a:p>
                  </a:txBody>
                  <a:tcPr marL="76200" marR="76200" marT="76200" marB="76200"/>
                </a:tc>
                <a:tc>
                  <a:txBody>
                    <a:bodyPr/>
                    <a:lstStyle/>
                    <a:p>
                      <a:pPr algn="l" fontAlgn="t"/>
                      <a:r>
                        <a:rPr lang="en-US" b="1">
                          <a:effectLst/>
                        </a:rPr>
                        <a:t>Description</a:t>
                      </a:r>
                    </a:p>
                  </a:txBody>
                  <a:tcPr marL="76200" marR="76200" marT="76200" marB="76200"/>
                </a:tc>
              </a:tr>
              <a:tr h="370840">
                <a:tc>
                  <a:txBody>
                    <a:bodyPr/>
                    <a:lstStyle/>
                    <a:p>
                      <a:pPr algn="l" fontAlgn="t"/>
                      <a:r>
                        <a:rPr lang="en-US">
                          <a:effectLst/>
                        </a:rPr>
                        <a:t>echo $VARIABLE</a:t>
                      </a:r>
                    </a:p>
                  </a:txBody>
                  <a:tcPr marL="76200" marR="76200" marT="76200" marB="76200"/>
                </a:tc>
                <a:tc>
                  <a:txBody>
                    <a:bodyPr/>
                    <a:lstStyle/>
                    <a:p>
                      <a:pPr algn="l" fontAlgn="t"/>
                      <a:r>
                        <a:rPr lang="en-US">
                          <a:effectLst/>
                        </a:rPr>
                        <a:t>To display value of a variable</a:t>
                      </a:r>
                    </a:p>
                  </a:txBody>
                  <a:tcPr marL="76200" marR="76200" marT="76200" marB="76200"/>
                </a:tc>
              </a:tr>
              <a:tr h="370840">
                <a:tc>
                  <a:txBody>
                    <a:bodyPr/>
                    <a:lstStyle/>
                    <a:p>
                      <a:pPr algn="l" fontAlgn="t"/>
                      <a:r>
                        <a:rPr lang="en-US">
                          <a:effectLst/>
                        </a:rPr>
                        <a:t>env</a:t>
                      </a:r>
                    </a:p>
                  </a:txBody>
                  <a:tcPr marL="76200" marR="76200" marT="76200" marB="76200"/>
                </a:tc>
                <a:tc>
                  <a:txBody>
                    <a:bodyPr/>
                    <a:lstStyle/>
                    <a:p>
                      <a:pPr algn="l" fontAlgn="t"/>
                      <a:r>
                        <a:rPr lang="en-US">
                          <a:effectLst/>
                        </a:rPr>
                        <a:t>Displays all environment variables</a:t>
                      </a:r>
                    </a:p>
                  </a:txBody>
                  <a:tcPr marL="76200" marR="76200" marT="76200" marB="76200"/>
                </a:tc>
              </a:tr>
              <a:tr h="370840">
                <a:tc>
                  <a:txBody>
                    <a:bodyPr/>
                    <a:lstStyle/>
                    <a:p>
                      <a:pPr algn="l" fontAlgn="t"/>
                      <a:r>
                        <a:rPr lang="en-US" dirty="0">
                          <a:effectLst/>
                        </a:rPr>
                        <a:t>VARIABLE_NAME= variable_value</a:t>
                      </a:r>
                    </a:p>
                  </a:txBody>
                  <a:tcPr marL="76200" marR="76200" marT="76200" marB="76200"/>
                </a:tc>
                <a:tc>
                  <a:txBody>
                    <a:bodyPr/>
                    <a:lstStyle/>
                    <a:p>
                      <a:pPr algn="l" fontAlgn="t"/>
                      <a:r>
                        <a:rPr lang="en-US">
                          <a:effectLst/>
                        </a:rPr>
                        <a:t>Create a new variable</a:t>
                      </a:r>
                    </a:p>
                  </a:txBody>
                  <a:tcPr marL="76200" marR="76200" marT="76200" marB="76200"/>
                </a:tc>
              </a:tr>
              <a:tr h="370840">
                <a:tc>
                  <a:txBody>
                    <a:bodyPr/>
                    <a:lstStyle/>
                    <a:p>
                      <a:pPr algn="l" fontAlgn="t"/>
                      <a:r>
                        <a:rPr lang="en-US">
                          <a:effectLst/>
                        </a:rPr>
                        <a:t>unset  </a:t>
                      </a:r>
                    </a:p>
                  </a:txBody>
                  <a:tcPr marL="76200" marR="76200" marT="76200" marB="76200"/>
                </a:tc>
                <a:tc>
                  <a:txBody>
                    <a:bodyPr/>
                    <a:lstStyle/>
                    <a:p>
                      <a:pPr algn="l" fontAlgn="t"/>
                      <a:r>
                        <a:rPr lang="en-US">
                          <a:effectLst/>
                        </a:rPr>
                        <a:t>Remove a variable</a:t>
                      </a:r>
                    </a:p>
                  </a:txBody>
                  <a:tcPr marL="76200" marR="76200" marT="76200" marB="76200"/>
                </a:tc>
              </a:tr>
              <a:tr h="370840">
                <a:tc>
                  <a:txBody>
                    <a:bodyPr/>
                    <a:lstStyle/>
                    <a:p>
                      <a:pPr algn="l" fontAlgn="t"/>
                      <a:r>
                        <a:rPr lang="en-US">
                          <a:effectLst/>
                        </a:rPr>
                        <a:t>export Variable=value</a:t>
                      </a:r>
                    </a:p>
                  </a:txBody>
                  <a:tcPr marL="76200" marR="76200" marT="76200" marB="76200"/>
                </a:tc>
                <a:tc>
                  <a:txBody>
                    <a:bodyPr/>
                    <a:lstStyle/>
                    <a:p>
                      <a:pPr algn="l" fontAlgn="t"/>
                      <a:r>
                        <a:rPr lang="en-US" dirty="0">
                          <a:effectLst/>
                        </a:rPr>
                        <a:t>To set value of an environment variable</a:t>
                      </a:r>
                    </a:p>
                  </a:txBody>
                  <a:tcPr marL="76200" marR="76200" marT="76200" marB="76200"/>
                </a:tc>
              </a:tr>
            </a:tbl>
          </a:graphicData>
        </a:graphic>
      </p:graphicFrame>
      <p:sp>
        <p:nvSpPr>
          <p:cNvPr id="7" name="Slide Number Placeholder 6"/>
          <p:cNvSpPr>
            <a:spLocks noGrp="1"/>
          </p:cNvSpPr>
          <p:nvPr>
            <p:ph type="sldNum" sz="quarter" idx="12"/>
          </p:nvPr>
        </p:nvSpPr>
        <p:spPr/>
        <p:txBody>
          <a:bodyPr/>
          <a:lstStyle/>
          <a:p>
            <a:fld id="{64D9434B-BB7C-4872-93A7-0377CDFB778F}" type="slidenum">
              <a:rPr lang="en-US" smtClean="0"/>
              <a:t>13</a:t>
            </a:fld>
            <a:endParaRPr lang="en-US"/>
          </a:p>
        </p:txBody>
      </p:sp>
    </p:spTree>
    <p:extLst>
      <p:ext uri="{BB962C8B-B14F-4D97-AF65-F5344CB8AC3E}">
        <p14:creationId xmlns:p14="http://schemas.microsoft.com/office/powerpoint/2010/main" val="3308432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Files executed during Login Process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a:latin typeface="Arial" panose="020B0604020202020204" pitchFamily="34" charset="0"/>
                <a:cs typeface="Arial" panose="020B0604020202020204" pitchFamily="34" charset="0"/>
              </a:rPr>
              <a:t>At login or when switching users with su -, the shell executes a series of commands from files known as login files</a:t>
            </a:r>
            <a:r>
              <a:rPr lang="en-US" dirty="0" smtClean="0">
                <a:latin typeface="Arial" panose="020B0604020202020204" pitchFamily="34" charset="0"/>
                <a:cs typeface="Arial" panose="020B0604020202020204" pitchFamily="34" charset="0"/>
              </a:rPr>
              <a:t>.</a:t>
            </a:r>
          </a:p>
          <a:p>
            <a:pPr marL="0" indent="0">
              <a:buNone/>
            </a:pPr>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These files typically contain variable definitions that control the user environment, application behavior and command aliases, but they may also contain commands that perform cleanup routines and other tasks on the system.</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Slide Number Placeholder 6"/>
          <p:cNvSpPr>
            <a:spLocks noGrp="1"/>
          </p:cNvSpPr>
          <p:nvPr>
            <p:ph type="sldNum" sz="quarter" idx="12"/>
          </p:nvPr>
        </p:nvSpPr>
        <p:spPr/>
        <p:txBody>
          <a:bodyPr/>
          <a:lstStyle/>
          <a:p>
            <a:fld id="{64D9434B-BB7C-4872-93A7-0377CDFB778F}" type="slidenum">
              <a:rPr lang="en-US" smtClean="0"/>
              <a:t>14</a:t>
            </a:fld>
            <a:endParaRPr lang="en-US"/>
          </a:p>
        </p:txBody>
      </p:sp>
    </p:spTree>
    <p:extLst>
      <p:ext uri="{BB962C8B-B14F-4D97-AF65-F5344CB8AC3E}">
        <p14:creationId xmlns:p14="http://schemas.microsoft.com/office/powerpoint/2010/main" val="25021272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Files Executed  </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first file to be read and executed is /etc/profile</a:t>
            </a:r>
            <a:r>
              <a:rPr lang="en-US" dirty="0" smtClean="0"/>
              <a:t>.</a:t>
            </a:r>
          </a:p>
          <a:p>
            <a:r>
              <a:rPr lang="en-US" dirty="0">
                <a:latin typeface="Arial" panose="020B0604020202020204" pitchFamily="34" charset="0"/>
                <a:cs typeface="Arial" panose="020B0604020202020204" pitchFamily="34" charset="0"/>
              </a:rPr>
              <a:t>Next, bash goes looking for one of the following files in the user's home directory:</a:t>
            </a:r>
          </a:p>
          <a:p>
            <a:pPr marL="971550" lvl="1" indent="-514350">
              <a:buFont typeface="+mj-lt"/>
              <a:buAutoNum type="arabicParenR"/>
            </a:pPr>
            <a:r>
              <a:rPr lang="en-US" sz="2800" dirty="0" smtClean="0">
                <a:latin typeface="Arial" panose="020B0604020202020204" pitchFamily="34" charset="0"/>
                <a:cs typeface="Arial" panose="020B0604020202020204" pitchFamily="34" charset="0"/>
              </a:rPr>
              <a:t>.bash_profile</a:t>
            </a:r>
            <a:endParaRPr lang="en-US" sz="2800" dirty="0">
              <a:latin typeface="Arial" panose="020B0604020202020204" pitchFamily="34" charset="0"/>
              <a:cs typeface="Arial" panose="020B0604020202020204" pitchFamily="34" charset="0"/>
            </a:endParaRPr>
          </a:p>
          <a:p>
            <a:pPr marL="971550" lvl="1" indent="-514350">
              <a:buFont typeface="+mj-lt"/>
              <a:buAutoNum type="arabicParenR"/>
            </a:pPr>
            <a:r>
              <a:rPr lang="en-US" sz="2800" dirty="0">
                <a:latin typeface="Arial" panose="020B0604020202020204" pitchFamily="34" charset="0"/>
                <a:cs typeface="Arial" panose="020B0604020202020204" pitchFamily="34" charset="0"/>
              </a:rPr>
              <a:t>.bash_login</a:t>
            </a:r>
          </a:p>
          <a:p>
            <a:pPr marL="971550" lvl="1" indent="-514350">
              <a:buFont typeface="+mj-lt"/>
              <a:buAutoNum type="arabicParenR"/>
            </a:pPr>
            <a:r>
              <a:rPr lang="en-US" sz="2800" dirty="0">
                <a:latin typeface="Arial" panose="020B0604020202020204" pitchFamily="34" charset="0"/>
                <a:cs typeface="Arial" panose="020B0604020202020204" pitchFamily="34" charset="0"/>
              </a:rPr>
              <a:t>.</a:t>
            </a:r>
            <a:r>
              <a:rPr lang="en-US" sz="2800" dirty="0" smtClean="0">
                <a:latin typeface="Arial" panose="020B0604020202020204" pitchFamily="34" charset="0"/>
                <a:cs typeface="Arial" panose="020B0604020202020204" pitchFamily="34" charset="0"/>
              </a:rPr>
              <a:t>profile</a:t>
            </a:r>
            <a:endParaRPr lang="en-US" sz="280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If none of these files are available, the user only has settings from the system wide /etc/profile file. </a:t>
            </a:r>
            <a:r>
              <a:rPr lang="en-US" dirty="0"/>
              <a:t/>
            </a:r>
            <a:br>
              <a:rPr lang="en-US" dirty="0"/>
            </a:br>
            <a:endParaRPr lang="en-US" dirty="0"/>
          </a:p>
        </p:txBody>
      </p:sp>
      <p:sp>
        <p:nvSpPr>
          <p:cNvPr id="7" name="Slide Number Placeholder 6"/>
          <p:cNvSpPr>
            <a:spLocks noGrp="1"/>
          </p:cNvSpPr>
          <p:nvPr>
            <p:ph type="sldNum" sz="quarter" idx="12"/>
          </p:nvPr>
        </p:nvSpPr>
        <p:spPr/>
        <p:txBody>
          <a:bodyPr/>
          <a:lstStyle/>
          <a:p>
            <a:fld id="{64D9434B-BB7C-4872-93A7-0377CDFB778F}" type="slidenum">
              <a:rPr lang="en-US" smtClean="0"/>
              <a:t>15</a:t>
            </a:fld>
            <a:endParaRPr lang="en-US"/>
          </a:p>
        </p:txBody>
      </p:sp>
    </p:spTree>
    <p:extLst>
      <p:ext uri="{BB962C8B-B14F-4D97-AF65-F5344CB8AC3E}">
        <p14:creationId xmlns:p14="http://schemas.microsoft.com/office/powerpoint/2010/main" val="355920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6975"/>
            <a:ext cx="10515600" cy="5429988"/>
          </a:xfrm>
        </p:spPr>
        <p:txBody>
          <a:bodyPr>
            <a:normAutofit/>
          </a:bodyPr>
          <a:lstStyle/>
          <a:p>
            <a:pPr marL="0" indent="0">
              <a:buNone/>
            </a:pPr>
            <a:endParaRPr lang="en-US" sz="9600" dirty="0" smtClean="0"/>
          </a:p>
          <a:p>
            <a:pPr marL="0" indent="0">
              <a:buNone/>
            </a:pPr>
            <a:r>
              <a:rPr lang="en-US" sz="9600" dirty="0"/>
              <a:t> </a:t>
            </a:r>
            <a:r>
              <a:rPr lang="en-US" sz="9600" dirty="0" smtClean="0"/>
              <a:t>         Thank you</a:t>
            </a:r>
            <a:endParaRPr lang="en-US" sz="9600" dirty="0"/>
          </a:p>
        </p:txBody>
      </p:sp>
      <p:sp>
        <p:nvSpPr>
          <p:cNvPr id="6" name="Slide Number Placeholder 5"/>
          <p:cNvSpPr>
            <a:spLocks noGrp="1"/>
          </p:cNvSpPr>
          <p:nvPr>
            <p:ph type="sldNum" sz="quarter" idx="12"/>
          </p:nvPr>
        </p:nvSpPr>
        <p:spPr/>
        <p:txBody>
          <a:bodyPr/>
          <a:lstStyle/>
          <a:p>
            <a:fld id="{64D9434B-BB7C-4872-93A7-0377CDFB778F}" type="slidenum">
              <a:rPr lang="en-US" smtClean="0"/>
              <a:t>16</a:t>
            </a:fld>
            <a:endParaRPr lang="en-US"/>
          </a:p>
        </p:txBody>
      </p:sp>
    </p:spTree>
    <p:extLst>
      <p:ext uri="{BB962C8B-B14F-4D97-AF65-F5344CB8AC3E}">
        <p14:creationId xmlns:p14="http://schemas.microsoft.com/office/powerpoint/2010/main" val="570501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panose="020B0604020202020204" pitchFamily="34" charset="0"/>
                <a:cs typeface="Arial" panose="020B0604020202020204" pitchFamily="34" charset="0"/>
              </a:rPr>
              <a:t>Team Members</a:t>
            </a:r>
            <a:endParaRPr lang="en-US" dirty="0"/>
          </a:p>
        </p:txBody>
      </p:sp>
      <p:sp>
        <p:nvSpPr>
          <p:cNvPr id="3" name="Content Placeholder 2"/>
          <p:cNvSpPr>
            <a:spLocks noGrp="1"/>
          </p:cNvSpPr>
          <p:nvPr>
            <p:ph idx="1"/>
          </p:nvPr>
        </p:nvSpPr>
        <p:spPr/>
        <p:txBody>
          <a:bodyPr/>
          <a:lstStyle/>
          <a:p>
            <a:r>
              <a:rPr lang="en-US" dirty="0"/>
              <a:t>Pavithra </a:t>
            </a:r>
            <a:r>
              <a:rPr lang="en-US" dirty="0" smtClean="0"/>
              <a:t>Venkatesan  		094000_IN</a:t>
            </a:r>
            <a:endParaRPr lang="en-US" dirty="0"/>
          </a:p>
          <a:p>
            <a:r>
              <a:rPr lang="en-US" dirty="0"/>
              <a:t>Sujana </a:t>
            </a:r>
            <a:r>
              <a:rPr lang="en-US" dirty="0" smtClean="0"/>
              <a:t>Paila                           	094001_IN</a:t>
            </a:r>
            <a:endParaRPr lang="en-US" dirty="0"/>
          </a:p>
          <a:p>
            <a:r>
              <a:rPr lang="en-US" dirty="0"/>
              <a:t>Sandeep </a:t>
            </a:r>
            <a:r>
              <a:rPr lang="en-US" dirty="0" smtClean="0"/>
              <a:t>Divvela			093949_IN</a:t>
            </a:r>
            <a:endParaRPr lang="en-US" dirty="0"/>
          </a:p>
          <a:p>
            <a:r>
              <a:rPr lang="en-US" dirty="0"/>
              <a:t>Priyal </a:t>
            </a:r>
            <a:r>
              <a:rPr lang="en-US" dirty="0" smtClean="0"/>
              <a:t>Potnis			093979_IN</a:t>
            </a:r>
            <a:endParaRPr lang="en-US" dirty="0"/>
          </a:p>
          <a:p>
            <a:r>
              <a:rPr lang="en-US" dirty="0" smtClean="0"/>
              <a:t>Gaurav Mayekar			093955_IN</a:t>
            </a: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64D9434B-BB7C-4872-93A7-0377CDFB778F}" type="slidenum">
              <a:rPr lang="en-US" smtClean="0"/>
              <a:t>2</a:t>
            </a:fld>
            <a:endParaRPr lang="en-US"/>
          </a:p>
        </p:txBody>
      </p:sp>
    </p:spTree>
    <p:extLst>
      <p:ext uri="{BB962C8B-B14F-4D97-AF65-F5344CB8AC3E}">
        <p14:creationId xmlns:p14="http://schemas.microsoft.com/office/powerpoint/2010/main" val="27894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Arial" panose="020B0604020202020204" pitchFamily="34" charset="0"/>
                <a:cs typeface="Arial" panose="020B0604020202020204" pitchFamily="34" charset="0"/>
              </a:rPr>
              <a:t>Shell</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US" dirty="0" smtClean="0">
                <a:latin typeface="Arial" panose="020B0604020202020204" pitchFamily="34" charset="0"/>
                <a:cs typeface="Arial" panose="020B0604020202020204" pitchFamily="34" charset="0"/>
              </a:rPr>
              <a:t>	The </a:t>
            </a:r>
            <a:r>
              <a:rPr lang="en-US" dirty="0">
                <a:latin typeface="Arial" panose="020B0604020202020204" pitchFamily="34" charset="0"/>
                <a:cs typeface="Arial" panose="020B0604020202020204" pitchFamily="34" charset="0"/>
              </a:rPr>
              <a:t>shell is a program that takes commands from the keyboard and gives them to the operating system to </a:t>
            </a:r>
            <a:r>
              <a:rPr lang="en-US" dirty="0" smtClean="0">
                <a:latin typeface="Arial" panose="020B0604020202020204" pitchFamily="34" charset="0"/>
                <a:cs typeface="Arial" panose="020B0604020202020204" pitchFamily="34" charset="0"/>
              </a:rPr>
              <a:t>perform.</a:t>
            </a:r>
            <a:endParaRPr lang="en-US" dirty="0"/>
          </a:p>
        </p:txBody>
      </p:sp>
      <p:pic>
        <p:nvPicPr>
          <p:cNvPr id="4" name="Picture 3"/>
          <p:cNvPicPr>
            <a:picLocks noChangeAspect="1"/>
          </p:cNvPicPr>
          <p:nvPr/>
        </p:nvPicPr>
        <p:blipFill>
          <a:blip r:embed="rId2"/>
          <a:stretch>
            <a:fillRect/>
          </a:stretch>
        </p:blipFill>
        <p:spPr>
          <a:xfrm>
            <a:off x="3629694" y="2794715"/>
            <a:ext cx="5308243" cy="3760495"/>
          </a:xfrm>
          <a:prstGeom prst="rect">
            <a:avLst/>
          </a:prstGeom>
        </p:spPr>
      </p:pic>
      <p:sp>
        <p:nvSpPr>
          <p:cNvPr id="9" name="Slide Number Placeholder 8"/>
          <p:cNvSpPr>
            <a:spLocks noGrp="1"/>
          </p:cNvSpPr>
          <p:nvPr>
            <p:ph type="sldNum" sz="quarter" idx="12"/>
          </p:nvPr>
        </p:nvSpPr>
        <p:spPr/>
        <p:txBody>
          <a:bodyPr/>
          <a:lstStyle/>
          <a:p>
            <a:fld id="{64D9434B-BB7C-4872-93A7-0377CDFB778F}" type="slidenum">
              <a:rPr lang="en-US" smtClean="0"/>
              <a:t>3</a:t>
            </a:fld>
            <a:endParaRPr lang="en-US"/>
          </a:p>
        </p:txBody>
      </p:sp>
    </p:spTree>
    <p:extLst>
      <p:ext uri="{BB962C8B-B14F-4D97-AF65-F5344CB8AC3E}">
        <p14:creationId xmlns:p14="http://schemas.microsoft.com/office/powerpoint/2010/main" val="1751863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pPr algn="ctr"/>
            <a:r>
              <a:rPr lang="en-US" b="1" dirty="0" smtClean="0">
                <a:latin typeface="Arial" panose="020B0604020202020204" pitchFamily="34" charset="0"/>
                <a:cs typeface="Arial" panose="020B0604020202020204" pitchFamily="34" charset="0"/>
              </a:rPr>
              <a:t>COMMON FEATURES OF SHELL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976105145"/>
              </p:ext>
            </p:extLst>
          </p:nvPr>
        </p:nvGraphicFramePr>
        <p:xfrm>
          <a:off x="838200" y="1220865"/>
          <a:ext cx="10000343" cy="5223296"/>
        </p:xfrm>
        <a:graphic>
          <a:graphicData uri="http://schemas.openxmlformats.org/drawingml/2006/table">
            <a:tbl>
              <a:tblPr firstRow="1" bandRow="1">
                <a:tableStyleId>{5C22544A-7EE6-4342-B048-85BDC9FD1C3A}</a:tableStyleId>
              </a:tblPr>
              <a:tblGrid>
                <a:gridCol w="5135006"/>
                <a:gridCol w="4865337"/>
              </a:tblGrid>
              <a:tr h="348013">
                <a:tc>
                  <a:txBody>
                    <a:bodyPr/>
                    <a:lstStyle/>
                    <a:p>
                      <a:pPr marL="0" marR="0" algn="l">
                        <a:lnSpc>
                          <a:spcPct val="107000"/>
                        </a:lnSpc>
                        <a:spcBef>
                          <a:spcPts val="0"/>
                        </a:spcBef>
                        <a:spcAft>
                          <a:spcPts val="800"/>
                        </a:spcAft>
                      </a:pPr>
                      <a:r>
                        <a:rPr lang="en-US" sz="2000" dirty="0">
                          <a:effectLst/>
                        </a:rPr>
                        <a:t>                    Command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dirty="0">
                          <a:effectLst/>
                        </a:rPr>
                        <a:t>                       Meaning</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&gt;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Redirect output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&gt;&gt;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dirty="0">
                          <a:effectLst/>
                        </a:rPr>
                        <a:t>Append to file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&lt;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Redirect input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&lt;&lt;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"Here" document (redirect input)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Pipe output</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&amp;</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Run process in background.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Separate commands on same line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Match any character(s) in filename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Match single character in filename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Match any characters enclosed</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a:effectLst/>
                        </a:rPr>
                        <a:t>Execute in subshell</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r h="348013">
                <a:tc>
                  <a:txBody>
                    <a:bodyPr/>
                    <a:lstStyle/>
                    <a:p>
                      <a:pPr marL="0" marR="0" algn="l">
                        <a:lnSpc>
                          <a:spcPct val="107000"/>
                        </a:lnSpc>
                        <a:spcBef>
                          <a:spcPts val="0"/>
                        </a:spcBef>
                        <a:spcAft>
                          <a:spcPts val="800"/>
                        </a:spcAft>
                      </a:pPr>
                      <a:r>
                        <a:rPr lang="en-US" sz="2000">
                          <a:effectLst/>
                        </a:rPr>
                        <a:t>                                `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c>
                  <a:txBody>
                    <a:bodyPr/>
                    <a:lstStyle/>
                    <a:p>
                      <a:pPr marL="0" marR="0" algn="l">
                        <a:lnSpc>
                          <a:spcPct val="107000"/>
                        </a:lnSpc>
                        <a:spcBef>
                          <a:spcPts val="0"/>
                        </a:spcBef>
                        <a:spcAft>
                          <a:spcPts val="800"/>
                        </a:spcAft>
                      </a:pPr>
                      <a:r>
                        <a:rPr lang="en-US" sz="2000" dirty="0">
                          <a:effectLst/>
                        </a:rPr>
                        <a:t>Substitute output of enclosed command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5656" marR="75656" marT="37828" marB="37828" anchor="ctr"/>
                </a:tc>
              </a:tr>
            </a:tbl>
          </a:graphicData>
        </a:graphic>
      </p:graphicFrame>
      <p:sp>
        <p:nvSpPr>
          <p:cNvPr id="8" name="Slide Number Placeholder 7"/>
          <p:cNvSpPr>
            <a:spLocks noGrp="1"/>
          </p:cNvSpPr>
          <p:nvPr>
            <p:ph type="sldNum" sz="quarter" idx="12"/>
          </p:nvPr>
        </p:nvSpPr>
        <p:spPr/>
        <p:txBody>
          <a:bodyPr/>
          <a:lstStyle/>
          <a:p>
            <a:fld id="{64D9434B-BB7C-4872-93A7-0377CDFB778F}" type="slidenum">
              <a:rPr lang="en-US" smtClean="0"/>
              <a:t>4</a:t>
            </a:fld>
            <a:endParaRPr lang="en-US"/>
          </a:p>
        </p:txBody>
      </p:sp>
    </p:spTree>
    <p:extLst>
      <p:ext uri="{BB962C8B-B14F-4D97-AF65-F5344CB8AC3E}">
        <p14:creationId xmlns:p14="http://schemas.microsoft.com/office/powerpoint/2010/main" val="190919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Types Of Shell’s</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 </a:t>
            </a:r>
            <a:r>
              <a:rPr lang="en-US" dirty="0" smtClean="0">
                <a:latin typeface="Arial" panose="020B0604020202020204" pitchFamily="34" charset="0"/>
                <a:cs typeface="Arial" panose="020B0604020202020204" pitchFamily="34" charset="0"/>
              </a:rPr>
              <a:t>SH(Bourne Shell)</a:t>
            </a:r>
          </a:p>
          <a:p>
            <a:pPr marL="514350" indent="-514350">
              <a:buFont typeface="+mj-lt"/>
              <a:buAutoNum type="arabicPeriod"/>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ASH</a:t>
            </a:r>
          </a:p>
          <a:p>
            <a:pPr marL="514350" indent="-514350">
              <a:buFont typeface="+mj-lt"/>
              <a:buAutoNum type="arabicPeriod"/>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CSH</a:t>
            </a:r>
          </a:p>
          <a:p>
            <a:pPr marL="514350" indent="-514350">
              <a:buFont typeface="+mj-lt"/>
              <a:buAutoNum type="arabicPeriod"/>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TCSH</a:t>
            </a:r>
          </a:p>
          <a:p>
            <a:pPr marL="514350" indent="-514350">
              <a:buFont typeface="+mj-lt"/>
              <a:buAutoNum type="arabicPeriod"/>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ZSH</a:t>
            </a:r>
          </a:p>
          <a:p>
            <a:pPr marL="514350" indent="-514350">
              <a:buFont typeface="+mj-lt"/>
              <a:buAutoNum type="arabicPeriod"/>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BASH</a:t>
            </a:r>
            <a:endParaRPr lang="en-US" dirty="0"/>
          </a:p>
        </p:txBody>
      </p:sp>
      <p:sp>
        <p:nvSpPr>
          <p:cNvPr id="8" name="Slide Number Placeholder 7"/>
          <p:cNvSpPr>
            <a:spLocks noGrp="1"/>
          </p:cNvSpPr>
          <p:nvPr>
            <p:ph type="sldNum" sz="quarter" idx="12"/>
          </p:nvPr>
        </p:nvSpPr>
        <p:spPr/>
        <p:txBody>
          <a:bodyPr/>
          <a:lstStyle/>
          <a:p>
            <a:fld id="{64D9434B-BB7C-4872-93A7-0377CDFB778F}" type="slidenum">
              <a:rPr lang="en-US" smtClean="0"/>
              <a:t>5</a:t>
            </a:fld>
            <a:endParaRPr lang="en-US"/>
          </a:p>
        </p:txBody>
      </p:sp>
    </p:spTree>
    <p:extLst>
      <p:ext uri="{BB962C8B-B14F-4D97-AF65-F5344CB8AC3E}">
        <p14:creationId xmlns:p14="http://schemas.microsoft.com/office/powerpoint/2010/main" val="21545200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662A9A5-0435-4F38-A7A7-422A8BC81B5C}"/>
              </a:ext>
            </a:extLst>
          </p:cNvPr>
          <p:cNvSpPr>
            <a:spLocks noGrp="1"/>
          </p:cNvSpPr>
          <p:nvPr>
            <p:ph type="title"/>
          </p:nvPr>
        </p:nvSpPr>
        <p:spPr>
          <a:xfrm>
            <a:off x="838200" y="0"/>
            <a:ext cx="10515600" cy="1325563"/>
          </a:xfrm>
        </p:spPr>
        <p:txBody>
          <a:bodyPr/>
          <a:lstStyle/>
          <a:p>
            <a:r>
              <a:rPr lang="en-US" b="1" dirty="0">
                <a:latin typeface="Arial" panose="020B0604020202020204" pitchFamily="34" charset="0"/>
                <a:cs typeface="Arial" panose="020B0604020202020204" pitchFamily="34" charset="0"/>
              </a:rPr>
              <a:t>                 TYPES OF SHELLS</a:t>
            </a:r>
          </a:p>
        </p:txBody>
      </p:sp>
      <p:sp>
        <p:nvSpPr>
          <p:cNvPr id="7" name="Content Placeholder 6">
            <a:extLst>
              <a:ext uri="{FF2B5EF4-FFF2-40B4-BE49-F238E27FC236}">
                <a16:creationId xmlns:a16="http://schemas.microsoft.com/office/drawing/2014/main" xmlns="" id="{FFC0445F-A9BD-4C56-BAA4-72674FDF924A}"/>
              </a:ext>
            </a:extLst>
          </p:cNvPr>
          <p:cNvSpPr>
            <a:spLocks noGrp="1"/>
          </p:cNvSpPr>
          <p:nvPr>
            <p:ph idx="1"/>
          </p:nvPr>
        </p:nvSpPr>
        <p:spPr>
          <a:xfrm>
            <a:off x="533400" y="1173162"/>
            <a:ext cx="10515600" cy="5322887"/>
          </a:xfrm>
        </p:spPr>
        <p:txBody>
          <a:bodyPr>
            <a:normAutofit/>
          </a:bodyPr>
          <a:lstStyle/>
          <a:p>
            <a:pPr marL="0" indent="0">
              <a:buNone/>
            </a:pPr>
            <a:r>
              <a:rPr lang="en-US" b="1" dirty="0" smtClean="0">
                <a:latin typeface="Arial" panose="020B0604020202020204" pitchFamily="34" charset="0"/>
                <a:cs typeface="Arial" panose="020B0604020202020204" pitchFamily="34" charset="0"/>
              </a:rPr>
              <a:t>BOURNE(sh):</a:t>
            </a:r>
          </a:p>
          <a:p>
            <a:pPr marL="0" indent="0">
              <a:buNone/>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Developed by Stephen Bourne at AT&amp;T's Bell Labs in 1977. </a:t>
            </a: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offers features such as input and output redirection, shell scripting with string and integer variables, and condition testing and looping</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It is </a:t>
            </a:r>
            <a:r>
              <a:rPr lang="en-US" dirty="0">
                <a:latin typeface="Arial" panose="020B0604020202020204" pitchFamily="34" charset="0"/>
                <a:cs typeface="Arial" panose="020B0604020202020204" pitchFamily="34" charset="0"/>
              </a:rPr>
              <a:t>a shell, or command-line interpreter, for computer operating systems</a:t>
            </a:r>
            <a:r>
              <a:rPr lang="en-US" dirty="0" smtClean="0">
                <a:latin typeface="Arial" panose="020B0604020202020204" pitchFamily="34" charset="0"/>
                <a:cs typeface="Arial" panose="020B0604020202020204" pitchFamily="34" charset="0"/>
              </a:rPr>
              <a:t>.</a:t>
            </a: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was a replacement for the Thompson shell, whose executable file had the same name—sh. </a:t>
            </a:r>
          </a:p>
          <a:p>
            <a:pPr>
              <a:buFont typeface="Wingdings" panose="05000000000000000000" pitchFamily="2" charset="2"/>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was also intended as a scripting language</a:t>
            </a: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b="1" dirty="0">
              <a:latin typeface="Arial" panose="020B0604020202020204" pitchFamily="34" charset="0"/>
              <a:cs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3181497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8368"/>
          </a:xfrm>
        </p:spPr>
        <p:txBody>
          <a:bodyPr/>
          <a:lstStyle/>
          <a:p>
            <a:r>
              <a:rPr lang="en-US" b="1" dirty="0" smtClean="0">
                <a:latin typeface="Arial" panose="020B0604020202020204" pitchFamily="34" charset="0"/>
                <a:cs typeface="Arial" panose="020B0604020202020204" pitchFamily="34" charset="0"/>
              </a:rPr>
              <a:t>2. ASH:</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22290" y="1439259"/>
            <a:ext cx="10515600" cy="2038037"/>
          </a:xfrm>
        </p:spPr>
        <p:txBody>
          <a:bodyPr/>
          <a:lstStyle/>
          <a:p>
            <a:r>
              <a:rPr lang="en-US" dirty="0">
                <a:latin typeface="Arial" panose="020B0604020202020204" pitchFamily="34" charset="0"/>
                <a:cs typeface="Arial" panose="020B0604020202020204" pitchFamily="34" charset="0"/>
              </a:rPr>
              <a:t>Almquist shell (also known as A Shell, ash and sh) is a lightweight Unix shell originally written by Kenneth Almquist in the late 1980s. </a:t>
            </a:r>
          </a:p>
          <a:p>
            <a:r>
              <a:rPr lang="en-US" dirty="0" smtClean="0">
                <a:latin typeface="Arial" panose="020B0604020202020204" pitchFamily="34" charset="0"/>
                <a:cs typeface="Arial" panose="020B0604020202020204" pitchFamily="34" charset="0"/>
              </a:rPr>
              <a:t>Runs </a:t>
            </a:r>
            <a:r>
              <a:rPr lang="en-US" dirty="0">
                <a:latin typeface="Arial" panose="020B0604020202020204" pitchFamily="34" charset="0"/>
                <a:cs typeface="Arial" panose="020B0604020202020204" pitchFamily="34" charset="0"/>
              </a:rPr>
              <a:t>most shell scripts compatible with the Bourne shell</a:t>
            </a:r>
            <a:r>
              <a:rPr lang="en-US" dirty="0" smtClean="0">
                <a:latin typeface="Arial" panose="020B0604020202020204" pitchFamily="34" charset="0"/>
                <a:cs typeface="Arial" panose="020B0604020202020204" pitchFamily="34" charset="0"/>
              </a:rPr>
              <a:t>.</a:t>
            </a:r>
          </a:p>
          <a:p>
            <a:pPr marL="0" indent="0">
              <a:buNone/>
            </a:pPr>
            <a:endParaRPr lang="en-US" dirty="0"/>
          </a:p>
        </p:txBody>
      </p:sp>
      <p:sp>
        <p:nvSpPr>
          <p:cNvPr id="5" name="Title 1"/>
          <p:cNvSpPr txBox="1">
            <a:spLocks/>
          </p:cNvSpPr>
          <p:nvPr/>
        </p:nvSpPr>
        <p:spPr>
          <a:xfrm>
            <a:off x="838200" y="305094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panose="020B0604020202020204" pitchFamily="34" charset="0"/>
                <a:cs typeface="Arial" panose="020B0604020202020204" pitchFamily="34" charset="0"/>
              </a:rPr>
              <a:t>3. CSH:</a:t>
            </a:r>
            <a:endParaRPr lang="en-US" b="1"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722290" y="4292265"/>
            <a:ext cx="10515600" cy="1593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latin typeface="Arial" panose="020B0604020202020204" pitchFamily="34" charset="0"/>
                <a:cs typeface="Arial" panose="020B0604020202020204" pitchFamily="34" charset="0"/>
              </a:rPr>
              <a:t>CSHELL is a command processor typically run in a text window, allowing the user to type commands.</a:t>
            </a:r>
          </a:p>
          <a:p>
            <a:r>
              <a:rPr lang="en-US" dirty="0" smtClean="0">
                <a:latin typeface="Arial" panose="020B0604020202020204" pitchFamily="34" charset="0"/>
                <a:cs typeface="Arial" panose="020B0604020202020204" pitchFamily="34" charset="0"/>
              </a:rPr>
              <a:t>The C shell can also read commands from a file, called a script.</a:t>
            </a:r>
            <a:endParaRPr lang="en-US" dirty="0">
              <a:latin typeface="Arial" panose="020B0604020202020204" pitchFamily="34" charset="0"/>
              <a:cs typeface="Arial" panose="020B0604020202020204" pitchFamily="34" charset="0"/>
            </a:endParaRPr>
          </a:p>
        </p:txBody>
      </p:sp>
      <p:sp>
        <p:nvSpPr>
          <p:cNvPr id="7" name="Slide Number Placeholder 3"/>
          <p:cNvSpPr txBox="1">
            <a:spLocks/>
          </p:cNvSpPr>
          <p:nvPr/>
        </p:nvSpPr>
        <p:spPr>
          <a:xfrm>
            <a:off x="8775878" y="633553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smtClean="0">
                <a:solidFill>
                  <a:schemeClr val="tx1"/>
                </a:solidFill>
                <a:latin typeface="Arial" panose="020B0604020202020204" pitchFamily="34" charset="0"/>
                <a:cs typeface="Arial" panose="020B0604020202020204" pitchFamily="34" charset="0"/>
              </a:rPr>
              <a:t>6</a:t>
            </a:r>
            <a:endParaRPr lang="en-US" sz="2000" b="1" dirty="0">
              <a:solidFill>
                <a:schemeClr val="tx1"/>
              </a:solidFill>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64D9434B-BB7C-4872-93A7-0377CDFB778F}" type="slidenum">
              <a:rPr lang="en-US" smtClean="0"/>
              <a:t>7</a:t>
            </a:fld>
            <a:endParaRPr lang="en-US"/>
          </a:p>
        </p:txBody>
      </p:sp>
    </p:spTree>
    <p:extLst>
      <p:ext uri="{BB962C8B-B14F-4D97-AF65-F5344CB8AC3E}">
        <p14:creationId xmlns:p14="http://schemas.microsoft.com/office/powerpoint/2010/main" val="1113899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883"/>
          </a:xfrm>
        </p:spPr>
        <p:txBody>
          <a:bodyPr/>
          <a:lstStyle/>
          <a:p>
            <a:r>
              <a:rPr lang="en-US" b="1" dirty="0" smtClean="0">
                <a:latin typeface="Arial" panose="020B0604020202020204" pitchFamily="34" charset="0"/>
                <a:cs typeface="Arial" panose="020B0604020202020204" pitchFamily="34" charset="0"/>
              </a:rPr>
              <a:t>4. TCSH:</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503653"/>
            <a:ext cx="10515600" cy="1638792"/>
          </a:xfrm>
        </p:spPr>
        <p:txBody>
          <a:bodyPr>
            <a:normAutofit/>
          </a:bodyPr>
          <a:lstStyle/>
          <a:p>
            <a:r>
              <a:rPr lang="en-US" dirty="0">
                <a:latin typeface="Arial" panose="020B0604020202020204" pitchFamily="34" charset="0"/>
                <a:cs typeface="Arial" panose="020B0604020202020204" pitchFamily="34" charset="0"/>
              </a:rPr>
              <a:t>It is a Unix shell based on and compatible with the C shell(csh). </a:t>
            </a:r>
          </a:p>
          <a:p>
            <a:r>
              <a:rPr lang="en-US" dirty="0">
                <a:latin typeface="Arial" panose="020B0604020202020204" pitchFamily="34" charset="0"/>
                <a:cs typeface="Arial" panose="020B0604020202020204" pitchFamily="34" charset="0"/>
              </a:rPr>
              <a:t>It is essentially the C shell with programmable command-line</a:t>
            </a:r>
            <a:r>
              <a:rPr lang="en-US" dirty="0">
                <a:latin typeface="Arial" panose="020B0604020202020204" pitchFamily="34" charset="0"/>
                <a:cs typeface="Arial" panose="020B0604020202020204" pitchFamily="34" charset="0"/>
                <a:hlinkClick r:id="rId2" tooltip="Command-line completion"/>
              </a:rPr>
              <a:t> </a:t>
            </a:r>
            <a:r>
              <a:rPr lang="en-US" dirty="0">
                <a:latin typeface="Arial" panose="020B0604020202020204" pitchFamily="34" charset="0"/>
                <a:cs typeface="Arial" panose="020B0604020202020204" pitchFamily="34" charset="0"/>
              </a:rPr>
              <a:t>completion, command-line editing, and a few other features.</a:t>
            </a:r>
          </a:p>
          <a:p>
            <a:pPr marL="0" indent="0">
              <a:buNone/>
            </a:pPr>
            <a:endParaRPr lang="en-US" dirty="0"/>
          </a:p>
          <a:p>
            <a:endParaRPr lang="en-US" dirty="0"/>
          </a:p>
        </p:txBody>
      </p:sp>
      <p:sp>
        <p:nvSpPr>
          <p:cNvPr id="5" name="Title 1"/>
          <p:cNvSpPr txBox="1">
            <a:spLocks/>
          </p:cNvSpPr>
          <p:nvPr/>
        </p:nvSpPr>
        <p:spPr>
          <a:xfrm>
            <a:off x="838200" y="3371090"/>
            <a:ext cx="10515600" cy="7939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panose="020B0604020202020204" pitchFamily="34" charset="0"/>
                <a:cs typeface="Arial" panose="020B0604020202020204" pitchFamily="34" charset="0"/>
              </a:rPr>
              <a:t>5. ZSH:</a:t>
            </a:r>
            <a:endParaRPr lang="en-US" b="1"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838200" y="4371650"/>
            <a:ext cx="10515600" cy="24372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 </a:t>
            </a:r>
            <a:r>
              <a:rPr lang="en-US" dirty="0" smtClean="0">
                <a:latin typeface="Arial" panose="020B0604020202020204" pitchFamily="34" charset="0"/>
                <a:cs typeface="Arial" panose="020B0604020202020204" pitchFamily="34" charset="0"/>
              </a:rPr>
              <a:t>It is a Unix shell that can be used as an interactive login shell and as a powerful command interpreter for shell scripting.</a:t>
            </a:r>
          </a:p>
          <a:p>
            <a:r>
              <a:rPr lang="en-US" dirty="0" smtClean="0">
                <a:latin typeface="Arial" panose="020B0604020202020204" pitchFamily="34" charset="0"/>
                <a:cs typeface="Arial" panose="020B0604020202020204" pitchFamily="34" charset="0"/>
              </a:rPr>
              <a:t>It is an extended Bourne shell with a large number of improvements, including some features of BASH, and TCSH.</a:t>
            </a:r>
            <a:endParaRPr lang="en-US" dirty="0">
              <a:latin typeface="Arial" panose="020B0604020202020204" pitchFamily="34" charset="0"/>
              <a:cs typeface="Arial" panose="020B0604020202020204" pitchFamily="34" charset="0"/>
            </a:endParaRPr>
          </a:p>
        </p:txBody>
      </p:sp>
      <p:sp>
        <p:nvSpPr>
          <p:cNvPr id="10" name="Slide Number Placeholder 9"/>
          <p:cNvSpPr>
            <a:spLocks noGrp="1"/>
          </p:cNvSpPr>
          <p:nvPr>
            <p:ph type="sldNum" sz="quarter" idx="12"/>
          </p:nvPr>
        </p:nvSpPr>
        <p:spPr/>
        <p:txBody>
          <a:bodyPr/>
          <a:lstStyle/>
          <a:p>
            <a:fld id="{64D9434B-BB7C-4872-93A7-0377CDFB778F}" type="slidenum">
              <a:rPr lang="en-US" smtClean="0"/>
              <a:t>8</a:t>
            </a:fld>
            <a:endParaRPr lang="en-US"/>
          </a:p>
        </p:txBody>
      </p:sp>
    </p:spTree>
    <p:extLst>
      <p:ext uri="{BB962C8B-B14F-4D97-AF65-F5344CB8AC3E}">
        <p14:creationId xmlns:p14="http://schemas.microsoft.com/office/powerpoint/2010/main" val="347366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Arial" panose="020B0604020202020204" pitchFamily="34" charset="0"/>
                <a:cs typeface="Arial" panose="020B0604020202020204" pitchFamily="34" charset="0"/>
              </a:rPr>
              <a:t>6. BASH:</a:t>
            </a:r>
            <a:endParaRPr lang="en-US" b="1" dirty="0">
              <a:latin typeface="Arial" panose="020B0604020202020204" pitchFamily="34" charset="0"/>
              <a:cs typeface="Arial" panose="020B0604020202020204" pitchFamily="34" charset="0"/>
            </a:endParaRPr>
          </a:p>
        </p:txBody>
      </p:sp>
      <p:pic>
        <p:nvPicPr>
          <p:cNvPr id="5"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4270" y="1825625"/>
            <a:ext cx="10323459" cy="4351338"/>
          </a:xfrm>
        </p:spPr>
      </p:pic>
      <p:sp>
        <p:nvSpPr>
          <p:cNvPr id="8" name="Slide Number Placeholder 7"/>
          <p:cNvSpPr>
            <a:spLocks noGrp="1"/>
          </p:cNvSpPr>
          <p:nvPr>
            <p:ph type="sldNum" sz="quarter" idx="12"/>
          </p:nvPr>
        </p:nvSpPr>
        <p:spPr/>
        <p:txBody>
          <a:bodyPr/>
          <a:lstStyle/>
          <a:p>
            <a:fld id="{64D9434B-BB7C-4872-93A7-0377CDFB778F}" type="slidenum">
              <a:rPr lang="en-US" smtClean="0"/>
              <a:t>9</a:t>
            </a:fld>
            <a:endParaRPr lang="en-US"/>
          </a:p>
        </p:txBody>
      </p:sp>
    </p:spTree>
    <p:extLst>
      <p:ext uri="{BB962C8B-B14F-4D97-AF65-F5344CB8AC3E}">
        <p14:creationId xmlns:p14="http://schemas.microsoft.com/office/powerpoint/2010/main" val="3122541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TotalTime>
  <Words>469</Words>
  <Application>Microsoft Office PowerPoint</Application>
  <PresentationFormat>Widescreen</PresentationFormat>
  <Paragraphs>129</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Shell And Login Process</vt:lpstr>
      <vt:lpstr>Team Members</vt:lpstr>
      <vt:lpstr>Shell</vt:lpstr>
      <vt:lpstr>COMMON FEATURES OF SHELL</vt:lpstr>
      <vt:lpstr>Types Of Shell’s</vt:lpstr>
      <vt:lpstr>                 TYPES OF SHELLS</vt:lpstr>
      <vt:lpstr>2. ASH:</vt:lpstr>
      <vt:lpstr>4. TCSH:</vt:lpstr>
      <vt:lpstr>6. BASH:</vt:lpstr>
      <vt:lpstr>BASH</vt:lpstr>
      <vt:lpstr>Environmental Variables</vt:lpstr>
      <vt:lpstr>Create and delete new variables </vt:lpstr>
      <vt:lpstr>Commands </vt:lpstr>
      <vt:lpstr>Files executed during Login Process</vt:lpstr>
      <vt:lpstr>Files Executed  </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And Login Process</dc:title>
  <dc:creator>Administrator</dc:creator>
  <cp:lastModifiedBy>Administrator</cp:lastModifiedBy>
  <cp:revision>27</cp:revision>
  <dcterms:created xsi:type="dcterms:W3CDTF">2018-03-22T18:01:49Z</dcterms:created>
  <dcterms:modified xsi:type="dcterms:W3CDTF">2018-03-22T08:57:15Z</dcterms:modified>
</cp:coreProperties>
</file>