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4"/>
  </p:notesMasterIdLst>
  <p:handoutMasterIdLst>
    <p:handoutMasterId r:id="rId35"/>
  </p:handoutMasterIdLst>
  <p:sldIdLst>
    <p:sldId id="266" r:id="rId5"/>
    <p:sldId id="281" r:id="rId6"/>
    <p:sldId id="288" r:id="rId7"/>
    <p:sldId id="256" r:id="rId8"/>
    <p:sldId id="257" r:id="rId9"/>
    <p:sldId id="258" r:id="rId10"/>
    <p:sldId id="259" r:id="rId11"/>
    <p:sldId id="268" r:id="rId12"/>
    <p:sldId id="260" r:id="rId13"/>
    <p:sldId id="270" r:id="rId14"/>
    <p:sldId id="271" r:id="rId15"/>
    <p:sldId id="290" r:id="rId16"/>
    <p:sldId id="29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5" r:id="rId26"/>
    <p:sldId id="293" r:id="rId27"/>
    <p:sldId id="286" r:id="rId28"/>
    <p:sldId id="287" r:id="rId29"/>
    <p:sldId id="294" r:id="rId30"/>
    <p:sldId id="295" r:id="rId31"/>
    <p:sldId id="298" r:id="rId32"/>
    <p:sldId id="297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6"/>
            <p14:sldId id="281"/>
            <p14:sldId id="288"/>
            <p14:sldId id="256"/>
            <p14:sldId id="257"/>
            <p14:sldId id="258"/>
            <p14:sldId id="259"/>
            <p14:sldId id="268"/>
            <p14:sldId id="260"/>
            <p14:sldId id="270"/>
            <p14:sldId id="271"/>
            <p14:sldId id="290"/>
            <p14:sldId id="291"/>
            <p14:sldId id="273"/>
            <p14:sldId id="274"/>
            <p14:sldId id="275"/>
            <p14:sldId id="276"/>
            <p14:sldId id="277"/>
            <p14:sldId id="278"/>
            <p14:sldId id="279"/>
            <p14:sldId id="283"/>
            <p14:sldId id="285"/>
            <p14:sldId id="293"/>
            <p14:sldId id="286"/>
            <p14:sldId id="287"/>
            <p14:sldId id="294"/>
            <p14:sldId id="295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0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12513E-E75A-4241-A5FC-34614E38EC53}" type="slidenum">
              <a:rPr lang="en-US" altLang="en-US" u="none"/>
              <a:pPr/>
              <a:t>12</a:t>
            </a:fld>
            <a:endParaRPr lang="en-US" altLang="en-US" u="none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740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9C7DF-97CC-443B-8E2F-A06C66908137}" type="slidenum">
              <a:rPr lang="en-US" altLang="en-US" u="none"/>
              <a:pPr/>
              <a:t>13</a:t>
            </a:fld>
            <a:endParaRPr lang="en-US" altLang="en-US" u="none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08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75DCB6-FBB9-4302-8979-50F88E1A501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E1EED-044F-490B-8EC8-3CB51313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F6B7F-BB2F-45A9-9FE1-EBB8D7F4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F6B7F-BB2F-45A9-9FE1-EBB8D7F4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9427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F6B7F-BB2F-45A9-9FE1-EBB8D7F4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F6B7F-BB2F-45A9-9FE1-EBB8D7F4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2" r:id="rId4"/>
    <p:sldLayoutId id="2147483813" r:id="rId5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4" r:id="rId2"/>
    <p:sldLayoutId id="2147483815" r:id="rId3"/>
    <p:sldLayoutId id="2147483816" r:id="rId4"/>
    <p:sldLayoutId id="2147483817" r:id="rId5"/>
    <p:sldLayoutId id="214748381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30/3/2018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9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9155" y="100473"/>
            <a:ext cx="10153650" cy="50323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 / LDA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392" y="603710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Mail Delivery Agent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Delivery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Local Delivery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 software component that is responsible for the delivery of e-mail messages to a local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recipient's(clients)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destination mail server, local MDA accepts an incoming email from remote MTA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transport messages between systems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end user.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mail to other MTA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3235199"/>
            <a:ext cx="4464496" cy="32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5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994577"/>
            <a:ext cx="3882732" cy="52727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68" y="978404"/>
            <a:ext cx="71287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recipient’s MTA receives the email and passes it on to a </a:t>
            </a:r>
            <a:r>
              <a:rPr lang="en-US" sz="2400" b="1" dirty="0">
                <a:solidFill>
                  <a:srgbClr val="29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Delivery Agent (MDA)</a:t>
            </a:r>
            <a:r>
              <a:rPr lang="en-US" sz="2400" dirty="0">
                <a:solidFill>
                  <a:srgbClr val="29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 MDA manages the user’s mailbox and handles mails for delivery to the MUA using either the POP or IMAP protocol</a:t>
            </a:r>
            <a:r>
              <a:rPr lang="en-US" sz="2400" dirty="0" smtClean="0">
                <a:solidFill>
                  <a:srgbClr val="2930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rgbClr val="2930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 mail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drop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Dovecot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Cyrus </a:t>
            </a:r>
          </a:p>
          <a:p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368" y="247810"/>
            <a:ext cx="11083532" cy="859536"/>
          </a:xfrm>
        </p:spPr>
        <p:txBody>
          <a:bodyPr/>
          <a:lstStyle/>
          <a:p>
            <a:pPr algn="ctr"/>
            <a:r>
              <a:rPr lang="en-US" dirty="0" smtClean="0"/>
              <a:t>MDA/LDA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8842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SMTP?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server – every email client interfaces to send email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SMTP servers in transit - Check the headers on your email!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no:25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24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 MESSAGES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can we send multipart messages with attachments?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is only a delivery mechanism, nothing to do with contents</a:t>
            </a:r>
          </a:p>
          <a:p>
            <a:pPr marL="457200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assignment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text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30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opening the remote e-mail boxes.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is defined in RFC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1225.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Office Protocol version 3 (POP3) is a message access protocol that enables the client to fetch an e-mail from the remote mail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POP3 server stores messages for each user until the user connects to download and read them using a POP3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5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IN POP3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asks the server for the number of messages waiting to be retrieved.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size of each message to be retrieved.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retr: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retrieves individual messages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Ends the POP3 session.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ACCESS BY POP3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POP3 software is installed on the receiver's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server POP3 software is installed on the mail server.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well-known TCP port 110.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procedure is similar to SMTP and uses ASCII characters.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when user starts the mail reader.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reader calls up the ISP (or mail server) and establishes a TCP connection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transfer agent at port 110.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 STATES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9" y="1844824"/>
            <a:ext cx="9522289" cy="344706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260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popa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6" y="1173186"/>
            <a:ext cx="8785225" cy="5119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68" y="116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poptr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9496" y="692695"/>
            <a:ext cx="8715242" cy="60287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9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Menaga                                      -093959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" pitchFamily="18" charset="0"/>
              </a:rPr>
              <a:t>Navya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Rani*                              </a:t>
            </a:r>
            <a:r>
              <a:rPr lang="en-US" sz="2400" dirty="0" smtClean="0">
                <a:latin typeface="Times" pitchFamily="18" charset="0"/>
              </a:rPr>
              <a:t>-093953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" pitchFamily="18" charset="0"/>
              </a:rPr>
              <a:t>Paila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Sujana</a:t>
            </a:r>
            <a:r>
              <a:rPr lang="en-US" sz="2400" dirty="0">
                <a:latin typeface="Times" pitchFamily="18" charset="0"/>
              </a:rPr>
              <a:t>                               -</a:t>
            </a:r>
            <a:r>
              <a:rPr lang="en-US" sz="2400" dirty="0" smtClean="0">
                <a:latin typeface="Times" pitchFamily="18" charset="0"/>
              </a:rPr>
              <a:t>094001</a:t>
            </a:r>
            <a:endParaRPr lang="en-US" sz="2400" dirty="0" smtClean="0">
              <a:latin typeface="Times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" pitchFamily="18" charset="0"/>
              </a:rPr>
              <a:t>Ayub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Nadaf                                -</a:t>
            </a:r>
            <a:r>
              <a:rPr lang="en-US" sz="2400" dirty="0" smtClean="0">
                <a:latin typeface="Times" pitchFamily="18" charset="0"/>
              </a:rPr>
              <a:t>094047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" pitchFamily="18" charset="0"/>
              </a:rPr>
              <a:t>Prem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>
                <a:latin typeface="Times" pitchFamily="18" charset="0"/>
              </a:rPr>
              <a:t>S</a:t>
            </a:r>
            <a:r>
              <a:rPr lang="en-US" sz="2400" dirty="0" smtClean="0">
                <a:latin typeface="Times" pitchFamily="18" charset="0"/>
              </a:rPr>
              <a:t>ingh </a:t>
            </a:r>
            <a:r>
              <a:rPr lang="en-US" sz="2400" dirty="0" err="1" smtClean="0">
                <a:latin typeface="Times" pitchFamily="18" charset="0"/>
              </a:rPr>
              <a:t>Rawat</a:t>
            </a:r>
            <a:r>
              <a:rPr lang="en-US" sz="2400" dirty="0" smtClean="0">
                <a:latin typeface="Times" pitchFamily="18" charset="0"/>
              </a:rPr>
              <a:t>                     -093999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Mohammad Abdul </a:t>
            </a:r>
            <a:r>
              <a:rPr lang="en-US" sz="2400" dirty="0" err="1" smtClean="0">
                <a:latin typeface="Times" pitchFamily="18" charset="0"/>
              </a:rPr>
              <a:t>Jabbar</a:t>
            </a:r>
            <a:r>
              <a:rPr lang="en-US" sz="2400" dirty="0" smtClean="0">
                <a:latin typeface="Times" pitchFamily="18" charset="0"/>
              </a:rPr>
              <a:t>        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-093958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" pitchFamily="18" charset="0"/>
              </a:rPr>
              <a:t>Raj Subash B                           </a:t>
            </a:r>
            <a:r>
              <a:rPr lang="en-US" sz="2400" dirty="0" smtClean="0">
                <a:latin typeface="Times" pitchFamily="18" charset="0"/>
              </a:rPr>
              <a:t>  </a:t>
            </a:r>
            <a:r>
              <a:rPr lang="en-US" sz="2400" dirty="0" smtClean="0">
                <a:latin typeface="Times" pitchFamily="18" charset="0"/>
              </a:rPr>
              <a:t>-093964</a:t>
            </a:r>
          </a:p>
          <a:p>
            <a:pPr marL="0" indent="0">
              <a:buNone/>
            </a:pPr>
            <a:endParaRPr lang="en-US" sz="2400" dirty="0">
              <a:latin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0E3C-1BBE-4437-9DF1-36BFA7B88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POP3 client is done with its e-mail transactions, it issues the QUIT command.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the Update state to be automatically entered, where the server performs necessary clean-up operations, including deleting any messages marked for deletion in the Transaction state.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778" y="254918"/>
            <a:ext cx="11233150" cy="10858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IMAP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3352" y="1340768"/>
            <a:ext cx="12312650" cy="54006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Message access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1986, Stanford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access messages from more than one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 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 over SSL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assigned the port number 993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accessing electronic mail that are kept 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4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99656" y="332656"/>
            <a:ext cx="5400675" cy="8699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IMAP4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963" y="980728"/>
            <a:ext cx="11857037" cy="631066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Message Access Protocol (IMAP) is an Internet standard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used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e-mail clients to retrieve e-mail messages from a mail server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TCP/IP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Message Access Protocol is an Application Layer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an e-mail client to access e-mail on a remote mail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 supports both on-line and off-line modes of operation. E-mail clients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 generally leave messages on the server until the user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4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348" y="1411427"/>
            <a:ext cx="7200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IMAP Server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671651" y="1196752"/>
            <a:ext cx="7920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IMAP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1624" y="4294529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IMAP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4059" y="321297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IMAP client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15480" y="2787782"/>
            <a:ext cx="1728192" cy="144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65109" y="2818365"/>
            <a:ext cx="1080120" cy="144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63739" y="2672916"/>
            <a:ext cx="2880320" cy="108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854539" y="3068960"/>
            <a:ext cx="720080" cy="684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 </a:t>
            </a:r>
          </a:p>
          <a:p>
            <a:pPr algn="ctr"/>
            <a:r>
              <a:rPr lang="en-US" sz="1200" dirty="0" smtClean="0"/>
              <a:t>folders</a:t>
            </a:r>
            <a:endParaRPr lang="en-US" sz="1200" dirty="0"/>
          </a:p>
        </p:txBody>
      </p:sp>
      <p:sp>
        <p:nvSpPr>
          <p:cNvPr id="15" name="Can 14"/>
          <p:cNvSpPr/>
          <p:nvPr/>
        </p:nvSpPr>
        <p:spPr>
          <a:xfrm>
            <a:off x="4743659" y="2960948"/>
            <a:ext cx="720080" cy="684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Mail </a:t>
            </a:r>
            <a:endParaRPr lang="en-US" sz="1200" dirty="0"/>
          </a:p>
          <a:p>
            <a:pPr algn="ctr"/>
            <a:r>
              <a:rPr lang="en-US" sz="1200" dirty="0"/>
              <a:t>folders</a:t>
            </a:r>
          </a:p>
          <a:p>
            <a:pPr algn="ctr"/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8764891" y="4848073"/>
            <a:ext cx="720080" cy="684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Mail </a:t>
            </a:r>
          </a:p>
          <a:p>
            <a:pPr algn="ctr"/>
            <a:r>
              <a:rPr lang="en-US" sz="1200" dirty="0"/>
              <a:t>folders</a:t>
            </a:r>
          </a:p>
        </p:txBody>
      </p:sp>
      <p:sp>
        <p:nvSpPr>
          <p:cNvPr id="17" name="Can 16"/>
          <p:cNvSpPr/>
          <p:nvPr/>
        </p:nvSpPr>
        <p:spPr>
          <a:xfrm>
            <a:off x="3107668" y="5532149"/>
            <a:ext cx="720080" cy="684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Mail </a:t>
            </a:r>
            <a:endParaRPr lang="en-US" sz="1200" dirty="0"/>
          </a:p>
          <a:p>
            <a:pPr algn="ctr"/>
            <a:r>
              <a:rPr lang="en-US" sz="1200" dirty="0"/>
              <a:t>folders</a:t>
            </a:r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08246" y="1743881"/>
            <a:ext cx="199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can talk to multiple servers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336" y="4509120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decides where to store messages. Copy them locally or leave them on the server.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71651" y="4227942"/>
            <a:ext cx="3080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has full control over their mail folders. Can create, delete or move them around – even between different accounts on different servers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01879" y="471384"/>
            <a:ext cx="409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clients can talk to the same account on the same server – from anywhere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74619" y="3753036"/>
            <a:ext cx="992989" cy="756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55640" y="5374649"/>
            <a:ext cx="252028" cy="35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6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836613"/>
            <a:ext cx="11034713" cy="8699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CLIENT AND SERVER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07988" y="1556793"/>
            <a:ext cx="11784012" cy="5301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Client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data – server receives: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command begins with alphanumeric string (‘tag ’)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A001 which is created for every new command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command with corresponding arguments follows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Server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data – client receives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receives and works with command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same tag with a state (OK/NO/BAD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 begin with ‘*’ (untagged)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Untagged in formation can be sent at every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8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83432" y="332656"/>
            <a:ext cx="9624392" cy="8699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IMAP4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5360" y="1226244"/>
            <a:ext cx="11376025" cy="49418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keep a local archive, as well as rest assured knowing a copy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stored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mail server.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persistent Internet connection, only email headers 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you can see your mail faster. The full message is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request to read it.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of your message archive is limited only by your account’s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space, not your personal device(s).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9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required for interfacing messaging-based services to client applications such as Outlook.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several non-Microsoft e-mail server product vendors created "MAPI service providers" to allow their products to be accessed via Outlook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MAPI is designed to be independent of the protocol, it is usually used with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MAPI over HTTP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MAPI/RPC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protocols used by Microsoft Outlook communicate with Microsoft Exchange Server.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2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9" y="782435"/>
            <a:ext cx="9942412" cy="55926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919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1879" y="736600"/>
            <a:ext cx="1257300" cy="78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9850" y="2273300"/>
            <a:ext cx="19685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UA Header from:alice@iseag.com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9850" y="2943792"/>
            <a:ext cx="1968500" cy="279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MIME Header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9850" y="3238500"/>
            <a:ext cx="19685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Bob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971" y="1833799"/>
            <a:ext cx="1193800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950" y="4195163"/>
            <a:ext cx="1371600" cy="596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 iseage.net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2931887" y="4443412"/>
            <a:ext cx="1860550" cy="10541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37200" y="4013200"/>
            <a:ext cx="15875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MAT2 dougj.net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7734300" y="3556000"/>
            <a:ext cx="914400" cy="64770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4300" y="4622799"/>
            <a:ext cx="1346200" cy="331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MTA2 Header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4300" y="4953902"/>
            <a:ext cx="1346200" cy="361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MTA1 Header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34300" y="5289009"/>
            <a:ext cx="1346200" cy="673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 Header from:alice@iseag.com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4300" y="5962110"/>
            <a:ext cx="1346200" cy="464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MIME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4300" y="6426200"/>
            <a:ext cx="1346200" cy="346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Bob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38096" y="1954056"/>
            <a:ext cx="1422400" cy="782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85305" y="265181"/>
            <a:ext cx="1159098" cy="825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09734" y="825322"/>
            <a:ext cx="1506829" cy="746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From:alice@iseag.com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09733" y="1583499"/>
            <a:ext cx="1506829" cy="359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17487" y="2588654"/>
            <a:ext cx="1584102" cy="370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MTA2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17487" y="2959100"/>
            <a:ext cx="1584102" cy="402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MTA1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17487" y="3374265"/>
            <a:ext cx="1584102" cy="651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UA Header from:alice@iseag.co</a:t>
            </a:r>
            <a:r>
              <a:rPr lang="en-US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17487" y="4013200"/>
            <a:ext cx="1584102" cy="431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MIME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7487" y="4457700"/>
            <a:ext cx="1584102" cy="40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Bob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1" idx="0"/>
            <a:endCxn id="10" idx="2"/>
          </p:cNvCxnSpPr>
          <p:nvPr/>
        </p:nvCxnSpPr>
        <p:spPr>
          <a:xfrm flipV="1">
            <a:off x="1174750" y="2557699"/>
            <a:ext cx="38121" cy="163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50963" y="217714"/>
            <a:ext cx="862885" cy="5409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0" idx="0"/>
          </p:cNvCxnSpPr>
          <p:nvPr/>
        </p:nvCxnSpPr>
        <p:spPr>
          <a:xfrm flipV="1">
            <a:off x="1212871" y="792936"/>
            <a:ext cx="0" cy="1040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866900" y="4457700"/>
            <a:ext cx="109855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6000" y="4457700"/>
            <a:ext cx="71120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226300" y="4025900"/>
            <a:ext cx="508000" cy="43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049296" y="2717800"/>
            <a:ext cx="0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19741" y="1159099"/>
            <a:ext cx="824248" cy="77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6101" y="405637"/>
            <a:ext cx="1386357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TO: Bob@dougj.com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9080500" y="217714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header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7435" y="4997320"/>
            <a:ext cx="1602616" cy="41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MTA1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7435" y="5315309"/>
            <a:ext cx="1602616" cy="540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UA Header from:alice@iseag.co</a:t>
            </a:r>
            <a:r>
              <a:rPr lang="en-US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66272" y="5856290"/>
            <a:ext cx="1584102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MIME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7435" y="6210301"/>
            <a:ext cx="1584102" cy="42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91657" y="4203700"/>
            <a:ext cx="6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SMTP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618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3" y="418452"/>
            <a:ext cx="3189856" cy="279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6"/>
          <a:stretch/>
        </p:blipFill>
        <p:spPr>
          <a:xfrm>
            <a:off x="4367808" y="436406"/>
            <a:ext cx="2232248" cy="2794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458734"/>
            <a:ext cx="3240360" cy="2749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"/>
          <a:stretch/>
        </p:blipFill>
        <p:spPr>
          <a:xfrm>
            <a:off x="311523" y="3653965"/>
            <a:ext cx="3189856" cy="2799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717031"/>
            <a:ext cx="3528392" cy="2736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04" y="3700401"/>
            <a:ext cx="2951196" cy="2736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912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04" y="1084700"/>
            <a:ext cx="11370945" cy="51844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 (email or e-mail) is a method of exchanging messages ("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mail")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people using electronic devices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first entered limited use in the 1960s and by the mid-1970s had taken the form now recognized as email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operates across computer networks, which today is primarily the Internet.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e-mail was sent by Ray Tomlinson in 1971. 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3700156"/>
            <a:ext cx="2788914" cy="2395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097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E-MAIL &amp; POSTAL MAIL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76" y="1275009"/>
            <a:ext cx="5495299" cy="73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E-MAIL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074248"/>
            <a:ext cx="6097589" cy="49576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takes few seconds to deliver the message all around the world.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costs just the cost of a local phone call.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carbon copy of mail can be sent to the other people.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passed from one computer to other over the network.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independent of quality and data type.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Law, an e-mail is considered as legal.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903" y="1275009"/>
            <a:ext cx="5289997" cy="7340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POSTAL 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144" y="2121437"/>
            <a:ext cx="5357813" cy="475019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take longer time 4 to 5 days depending on the destination.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depends on the national and international tariff rates.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envelops are needed to send the same message to many people.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stops at different postal stations which comes on the way.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depends on the weight of mailing document and destination.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Postal mail documents are valid proofs and also legal.</a:t>
            </a:r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6401"/>
          <a:stretch/>
        </p:blipFill>
        <p:spPr>
          <a:xfrm>
            <a:off x="164764" y="554929"/>
            <a:ext cx="2143125" cy="14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22" y="589330"/>
            <a:ext cx="2143125" cy="15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E-MAIL ONLINE: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300766"/>
            <a:ext cx="10954555" cy="526745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way of sending and receiving e-mail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e-mail service or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webmail.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Hotmail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(now Outlook.com), Gmail, and Yahoo Mail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“To” field is that where you send the e-mail address of the person and “From” shows your e-mail address.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 should consist of few words describing the e-mails content and it represent what the e-mail is about without opening and reading the full e-mail.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 (Carbon Copy) - Put the email addresses here if you are sending a copy for their information (and you want everyone to explicitly see this).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(Blind Carbon Copy) - Put the email address here if you are sending them a Copy and you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want the other recipients to see that you sent it to this contact.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location you type your main message. It often contains your signature at the bottom; similar to a hand-written letter.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E-MAIL: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" y="1262130"/>
            <a:ext cx="11225011" cy="575685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message anytime anywhere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is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written, you can compose and review your message before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send and forward the same message to several people at same time around the world.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save the time, E-mail is very fast, usually take very less time to receive.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attach files, documents, images, &amp; other media to an email.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your email from anywhere with Internet connection kept 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save &amp; keep a record of your communication.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MUA(MAIL USER AGENT)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Mail User Agent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MUA) is an application which is used to compose, send, and receive emails. 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to MTA using SMTP (usually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e-mail delivered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Mozilla Thunderbird, Outlook Express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outgoing messages with proper header information and encode the outgoing messages for use by Mail Delivery Agents in routing the messages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read, save, and delete incoming electronic mail messages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MIME Applications to allow the user to experience non-textual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to incoming electronic mail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Viewing graphics files or video clips, or listening to audio data.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802416" cy="66477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MTA(MESSAGE TRANSFER AGENT)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2" y="908720"/>
            <a:ext cx="10954555" cy="5544616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MTA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application used within an Internet message handling system (MHS). It is responsible for transferring and routing an electronic mail message from the sender’s computer to the recipient’s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the MTA is forwarding the incoming message to the proper end-user or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MTA is also known as mail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MTA’s operational activities are always performed on the back end, but a user is unaware of these because he or she will interact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email client interface.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functions of MTA :</a:t>
            </a:r>
          </a:p>
          <a:p>
            <a:pPr marL="1143000" lvl="0" indent="-1143000"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messages that are transmitted from other user agents for further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0" indent="-1143000"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each and every activity and analyzing and storing the recipient list to perform future routing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0" indent="-1143000"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auto-responses about non delivery when a message does not reach its intended destination.</a:t>
            </a:r>
          </a:p>
          <a:p>
            <a:pPr lvl="0"/>
            <a:endParaRPr lang="en-US" sz="5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6B7F-BB2F-45A9-9FE1-EBB8D7F41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21837</TotalTime>
  <Words>1192</Words>
  <Application>Microsoft Office PowerPoint</Application>
  <PresentationFormat>Widescreen</PresentationFormat>
  <Paragraphs>241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Times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GROUP MEMBERS</vt:lpstr>
      <vt:lpstr>  </vt:lpstr>
      <vt:lpstr>E-MAIL</vt:lpstr>
      <vt:lpstr>E-MAIL &amp; POSTAL MAIL</vt:lpstr>
      <vt:lpstr>  E-MAIL ONLINE:</vt:lpstr>
      <vt:lpstr>WHY WE USE E-MAIL:</vt:lpstr>
      <vt:lpstr>            MUA(MAIL USER AGENT)</vt:lpstr>
      <vt:lpstr>                           MTA(MESSAGE TRANSFER AGENT) </vt:lpstr>
      <vt:lpstr>PowerPoint Presentation</vt:lpstr>
      <vt:lpstr>MDA/LDA</vt:lpstr>
      <vt:lpstr>SMTP</vt:lpstr>
      <vt:lpstr>MULTIPART MESSAGES</vt:lpstr>
      <vt:lpstr>POP3</vt:lpstr>
      <vt:lpstr>COMMANDS IN POP3</vt:lpstr>
      <vt:lpstr>MAIL ACCESS BY POP3</vt:lpstr>
      <vt:lpstr>POP3 STATES</vt:lpstr>
      <vt:lpstr>AUTHORIZATION STATE</vt:lpstr>
      <vt:lpstr>TRANSACTION STATE</vt:lpstr>
      <vt:lpstr>UPDATION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MAPI</vt:lpstr>
      <vt:lpstr>PowerPoint Presentation</vt:lpstr>
      <vt:lpstr>PowerPoint Presentation</vt:lpstr>
      <vt:lpstr>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178</cp:revision>
  <dcterms:created xsi:type="dcterms:W3CDTF">2017-10-18T07:07:16Z</dcterms:created>
  <dcterms:modified xsi:type="dcterms:W3CDTF">2018-03-30T08:10:41Z</dcterms:modified>
</cp:coreProperties>
</file>