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45"/>
  </p:notesMasterIdLst>
  <p:handoutMasterIdLst>
    <p:handoutMasterId r:id="rId46"/>
  </p:handoutMasterIdLst>
  <p:sldIdLst>
    <p:sldId id="256" r:id="rId5"/>
    <p:sldId id="314" r:id="rId6"/>
    <p:sldId id="265" r:id="rId7"/>
    <p:sldId id="267" r:id="rId8"/>
    <p:sldId id="257" r:id="rId9"/>
    <p:sldId id="268" r:id="rId10"/>
    <p:sldId id="269" r:id="rId11"/>
    <p:sldId id="264" r:id="rId12"/>
    <p:sldId id="266" r:id="rId13"/>
    <p:sldId id="285" r:id="rId14"/>
    <p:sldId id="312" r:id="rId15"/>
    <p:sldId id="313" r:id="rId16"/>
    <p:sldId id="286" r:id="rId17"/>
    <p:sldId id="288" r:id="rId18"/>
    <p:sldId id="270" r:id="rId19"/>
    <p:sldId id="284" r:id="rId20"/>
    <p:sldId id="274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289" r:id="rId4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314"/>
            <p14:sldId id="265"/>
            <p14:sldId id="267"/>
            <p14:sldId id="257"/>
            <p14:sldId id="268"/>
            <p14:sldId id="269"/>
            <p14:sldId id="264"/>
            <p14:sldId id="266"/>
            <p14:sldId id="285"/>
            <p14:sldId id="312"/>
            <p14:sldId id="313"/>
            <p14:sldId id="286"/>
            <p14:sldId id="288"/>
            <p14:sldId id="270"/>
            <p14:sldId id="284"/>
            <p14:sldId id="274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30-03-2018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30/03/2018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9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33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38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9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456267-FAB8-4042-A341-2DB8A44B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48782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  <p:sldLayoutId id="2147483813" r:id="rId10"/>
    <p:sldLayoutId id="2147483814" r:id="rId11"/>
    <p:sldLayoutId id="2147483815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shared.blob.core.windows.net/media/2017/04/v1.png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sdnshared.blob.core.windows.net/media/2017/04/v2.png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shared.blob.core.windows.net/media/2017/04/v3.png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shared.blob.core.windows.net/media/2017/04/v4.png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shared.blob.core.windows.net/media/2017/04/v5.png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sdnshared.blob.core.windows.net/media/2017/04/v6.png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sdnshared.blob.core.windows.net/media/2017/04/v7.png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sdnshared.blob.core.windows.net/media/2017/04/v8.png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sdnshared.blob.core.windows.net/media/2017/04/v9.png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sdnshared.blob.core.windows.net/media/2017/04/v10.png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sdnshared.blob.core.windows.net/media/2017/04/v12.png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sdnshared.blob.core.windows.net/media/2017/04/v13.png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sdnshared.blob.core.windows.net/media/2017/04/v14.png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sdnshared.blob.core.windows.net/media/2017/04/v15.png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msdnshared.blob.core.windows.net/media/2017/04/v16.p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msdnshared.blob.core.windows.net/media/2017/04/v17.png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sdnshared.blob.core.windows.net/media/2017/04/v18.png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msdnshared.blob.core.windows.net/media/2017/04/v19.png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msdnshared.blob.core.windows.net/media/2017/04/v20.png" TargetMode="Externa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msdnshared.blob.core.windows.net/media/2017/04/v21.png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sdnshared.blob.core.windows.net/media/2017/04/v23.png" TargetMode="Externa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msdnshared.blob.core.windows.net/media/2017/04/v24.png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988" y="2204864"/>
            <a:ext cx="4535884" cy="2924629"/>
          </a:xfrm>
        </p:spPr>
        <p:txBody>
          <a:bodyPr/>
          <a:lstStyle/>
          <a:p>
            <a:r>
              <a:rPr lang="en-US" dirty="0" smtClean="0"/>
              <a:t>DIRECTORY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9495" y="5445224"/>
            <a:ext cx="3618859" cy="675820"/>
          </a:xfrm>
        </p:spPr>
        <p:txBody>
          <a:bodyPr/>
          <a:lstStyle/>
          <a:p>
            <a:r>
              <a:rPr lang="en-US" dirty="0" smtClean="0"/>
              <a:t>LDAP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9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988" y="1700808"/>
            <a:ext cx="5399980" cy="576064"/>
          </a:xfrm>
        </p:spPr>
        <p:txBody>
          <a:bodyPr/>
          <a:lstStyle/>
          <a:p>
            <a:r>
              <a:rPr lang="en-US" dirty="0" smtClean="0"/>
              <a:t> DIRECTORY STRUCTURE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3352" y="2276872"/>
            <a:ext cx="6264696" cy="3960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The primary purpose of the directory services is to provide systematic set of records usually organized in a hierarchical structure.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4005064"/>
            <a:ext cx="5574779" cy="2376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40616" y="63751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7755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476672"/>
            <a:ext cx="9649072" cy="5328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5720" y="129146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Node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464" y="2997096"/>
            <a:ext cx="140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3912" y="5133037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/>
          <p:cNvSpPr>
            <a:spLocks noChangeArrowheads="1"/>
          </p:cNvSpPr>
          <p:nvPr/>
        </p:nvSpPr>
        <p:spPr bwMode="auto">
          <a:xfrm>
            <a:off x="4935438" y="403515"/>
            <a:ext cx="1560706" cy="791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EXAMPLE.COM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7818603" y="1698035"/>
            <a:ext cx="1440160" cy="95248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endParaRPr lang="en-US" alt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352550" y="1747730"/>
            <a:ext cx="1377622" cy="89327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060522" y="3409759"/>
            <a:ext cx="1285980" cy="89009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Micheal Yee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768006" y="3421427"/>
            <a:ext cx="1247874" cy="8784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Rick </a:t>
            </a:r>
            <a:r>
              <a:rPr lang="en-US" alt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altLang="en-US" sz="14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rancis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895963" y="3390010"/>
            <a:ext cx="1380895" cy="9344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DN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Kulkarni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962286" y="3390010"/>
            <a:ext cx="1206109" cy="92055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W cooley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9853823" y="3434338"/>
            <a:ext cx="1230978" cy="87623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 Jones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719102" y="1189399"/>
            <a:ext cx="0" cy="29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2631" y="1481726"/>
            <a:ext cx="2673160" cy="4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15791" y="1481726"/>
            <a:ext cx="2828481" cy="4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32830" y="1481726"/>
            <a:ext cx="0" cy="238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38683" y="1484672"/>
            <a:ext cx="0" cy="18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4391" y="2641004"/>
            <a:ext cx="9525" cy="361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03512" y="3008511"/>
            <a:ext cx="26756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360077" y="3002954"/>
            <a:ext cx="9567" cy="42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03512" y="3002954"/>
            <a:ext cx="0" cy="4000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68085" y="2630745"/>
            <a:ext cx="0" cy="371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78954" y="2993429"/>
            <a:ext cx="3947025" cy="1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558325" y="2993429"/>
            <a:ext cx="4614" cy="38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570516" y="2974379"/>
            <a:ext cx="9130" cy="42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493728" y="3008511"/>
            <a:ext cx="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15240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19250" algn="l"/>
              </a:tabLst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19250" algn="l"/>
              </a:tabLst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1925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2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988" y="1700808"/>
            <a:ext cx="5399980" cy="720080"/>
          </a:xfrm>
        </p:spPr>
        <p:txBody>
          <a:bodyPr/>
          <a:lstStyle/>
          <a:p>
            <a:r>
              <a:rPr lang="en-US" dirty="0" smtClean="0"/>
              <a:t>LDAP Directory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7988" y="3068960"/>
            <a:ext cx="5688012" cy="35283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An LDAP 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directory </a:t>
            </a: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has a tree 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structure.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 All entries (called objects) of the directory have a defined position within this 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hierarchy.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This hierarchy is called the directory information tree (DIT</a:t>
            </a:r>
            <a:r>
              <a:rPr lang="en-US" sz="1800" dirty="0" smtClean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6600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6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44043" y="116781"/>
            <a:ext cx="11016604" cy="715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Directory</a:t>
            </a:r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Information Tree (DIT)</a:t>
            </a:r>
            <a:endParaRPr lang="en-US" sz="30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849285"/>
            <a:ext cx="1159328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5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046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LDAP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53" y="819922"/>
            <a:ext cx="11685848" cy="586421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Add operation:</a:t>
            </a:r>
          </a:p>
          <a:p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  Used to create a new entry in a directory server.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800" b="1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Bind operation: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Used to authenticate a user and change the identify of the associated connection.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Modify operation:</a:t>
            </a:r>
          </a:p>
          <a:p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 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Used to alter the contents of an entry in a directory server.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800" b="1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Delete operation: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Used to retrieve entries that match a provided set of criteria.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Unbind operation: 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Used to close the connection to the directory server.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2583" y="6319010"/>
            <a:ext cx="534617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548680"/>
            <a:ext cx="1119174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Abandon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abandon operation may be used to request that the server stop working on an operation that the client had previously requested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Compare operation: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The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Compare operation allows a client to request the comparison of an entry attribute against 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 value.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Extended operation: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The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Extended operation allows a client to request an operation that may not be defined in the current RFCs but is available on the server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Search operation: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The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Search operation is used to request a server to return, subject to access controls and other restrictions,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entries matching a search filter. 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Modify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The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ModifyDN operation allows a client to change the Relative Distinguished Name (RDN) of an entry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to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move an entry in the LDAP directory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                             	        15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663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LDAP(contd..)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835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Configuring LDAP on windows 2012 server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2584" y="6309320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6" y="6382584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7368" y="289078"/>
            <a:ext cx="849655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Click on Start --&gt; Server Manager --&gt; Add Roles and Features. Click Next.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7AB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121900" b="0" i="0" u="none" strike="noStrike" cap="none" normalizeH="0" baseline="0" dirty="0" smtClean="0">
              <a:ln>
                <a:noFill/>
              </a:ln>
              <a:solidFill>
                <a:srgbClr val="337AB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v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75936"/>
            <a:ext cx="9361040" cy="56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9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6" y="6492875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9416" y="279324"/>
            <a:ext cx="694619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Choose Role-based or feature-based installation. Click Next.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1219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v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908720"/>
            <a:ext cx="9381250" cy="558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8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1824" y="3284984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Mohammed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Asik	-	093947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Raavi Vinay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Kumar	-	093992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Madhuri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Sanapala	-	093963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Rohit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Hurkadli		-	094048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Bindu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Shree		-	093941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Priyal Potnis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-	093979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Subham		-	093988</a:t>
            </a:r>
          </a:p>
          <a:p>
            <a:endParaRPr lang="en-US" u="sng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9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6" y="6286314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5400" y="116632"/>
            <a:ext cx="576927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 ldapstest server from the server pool. Click Next.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1013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v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762963"/>
            <a:ext cx="8928992" cy="570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6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4592" y="6298684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5400" y="166085"/>
            <a:ext cx="917167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Mark Active Directory Lightweight Directory Services from the list of roles and click Next.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1013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v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779198"/>
            <a:ext cx="9217024" cy="58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02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2584" y="6330267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3352" y="94077"/>
            <a:ext cx="598215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From the list of features, choose nothing – just click Next.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1009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v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3" y="836712"/>
            <a:ext cx="9694471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8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4592" y="6284485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9416" y="188640"/>
            <a:ext cx="137249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Click Next.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1216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 descr="v6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075898"/>
            <a:ext cx="9433048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5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4592" y="6375108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5360" y="166085"/>
            <a:ext cx="333623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Click Install to start installation.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 </a:t>
            </a:r>
            <a:endParaRPr kumimoji="0" lang="en-US" altLang="en-US" sz="101600" b="0" i="0" u="none" strike="noStrike" cap="none" normalizeH="0" baseline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70" name="Picture 2" descr="v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980653"/>
            <a:ext cx="9577064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52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4592" y="6420921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5400" y="94077"/>
            <a:ext cx="433464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Once installation is complete, click Close.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1013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194" name="Picture 2" descr="v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8" y="1046215"/>
            <a:ext cx="9145926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69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6323" y="6314744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37537"/>
            <a:ext cx="1143909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Now we have successfully set up AD LDS Role. Let us create a new AD LDS Instance “CONTOSO” using the wizard. </a:t>
            </a:r>
          </a:p>
          <a:p>
            <a:pPr lvl="0">
              <a:lnSpc>
                <a:spcPct val="150000"/>
              </a:lnSpc>
            </a:pPr>
            <a:r>
              <a:rPr lang="en-US" sz="1600" dirty="0" smtClean="0"/>
              <a:t> Click the “Run the Active Directory Lightweight Directory Services Setup Wizard” in the above screen. And then Click Close.</a:t>
            </a:r>
            <a:endParaRPr kumimoji="0" lang="en-US" altLang="en-US" sz="593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218" name="Picture 2" descr="v9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235660"/>
            <a:ext cx="7632848" cy="526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61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2584" y="6303438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5400" y="310101"/>
            <a:ext cx="698204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Choose Unique Instance since we are setting it up for the first time.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718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42" name="Picture 2" descr="v1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201028"/>
            <a:ext cx="8208912" cy="54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6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4592" y="6287747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1384" y="404664"/>
            <a:ext cx="591835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Type “CONTOSO” in Instance Name and click Next.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854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266" name="Picture 2" descr="v1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268759"/>
            <a:ext cx="6912768" cy="538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2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4592" y="6285632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9376" y="376592"/>
            <a:ext cx="101704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By Default, LDAP Port is 389 and LDAPS port is 636, let us choose the default values - click Next.</a:t>
            </a:r>
            <a:endParaRPr kumimoji="0" lang="en-US" altLang="en-US" sz="712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90" name="Picture 2" descr="v1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41" y="1124744"/>
            <a:ext cx="6877843" cy="53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0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9376" y="764704"/>
            <a:ext cx="11161240" cy="552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X.500 Directory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 Service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X.500 directory service is a global directory service.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+mn-lt"/>
              </a:rPr>
              <a:t>X.500 is a series of computer networking standards covering electronic directory services.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+mn-lt"/>
              </a:rPr>
              <a:t>The X.500 series was developed by CCITT, and first approved in 1988. </a:t>
            </a:r>
            <a:endParaRPr lang="en-US" dirty="0" smtClean="0">
              <a:solidFill>
                <a:srgbClr val="222222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Its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components cooperate to manage information about objects such as countries, organizations, people, machines, and so on in a worldwide scope.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It provides the capability to look up information by name and to browse and search for information.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083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2584" y="6356350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9376" y="166085"/>
            <a:ext cx="1064977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Create a new Application Directory Partition named “CN=MRS,DC=CONTOSO,DC=COM”. Click Next.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712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14" name="Picture 2" descr="v1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825630"/>
            <a:ext cx="7128792" cy="553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7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2584" y="6285107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9376" y="268871"/>
            <a:ext cx="659084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Using the default values for storage location of ADLDS files- Click Next.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593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38" name="Picture 2" descr="v1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052735"/>
            <a:ext cx="7200800" cy="559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35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2584" y="6356350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7368" y="310101"/>
            <a:ext cx="703122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Choosing Network Service Account for running the AD LDS Service.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707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62" name="Picture 2" descr="v16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146309"/>
            <a:ext cx="6912768" cy="521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2584" y="6309320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1294" y="764704"/>
            <a:ext cx="1653861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600" dirty="0"/>
              <a:t>You will receive a prompt warning about data replication. Since we are using a single LDAP Server, we can click Yes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 </a:t>
            </a:r>
            <a:endParaRPr kumimoji="0" lang="en-US" altLang="en-US" sz="361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386" name="Picture 2" descr="v1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073160"/>
            <a:ext cx="6408712" cy="31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64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2584" y="6342781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7368" y="376592"/>
            <a:ext cx="1000472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Choosing the currently logged on user as an administrator for the AD LDS Instance. Click Next</a:t>
            </a:r>
            <a:r>
              <a:rPr lang="en-US" dirty="0" smtClean="0"/>
              <a:t>.</a:t>
            </a:r>
            <a:endParaRPr kumimoji="0" lang="en-US" altLang="en-US" sz="712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410" name="Picture 2" descr="v1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5" y="980728"/>
            <a:ext cx="7560841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81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2584" y="6355404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404664"/>
            <a:ext cx="870943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Mark all the required LDIF files to import (Here we are marking all files). Click Next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714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34" name="Picture 2" descr="v19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414572"/>
            <a:ext cx="7560840" cy="5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5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2584" y="6237289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670141"/>
            <a:ext cx="827495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Verify that all the selections are right and then Click Next to confirm Installation.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712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458" name="Picture 2" descr="v2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340767"/>
            <a:ext cx="7488832" cy="526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26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4592" y="6312205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1384" y="659687"/>
            <a:ext cx="533325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Once the instance is setup successfully, click Finish.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238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482" name="Picture 2" descr="v2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184108"/>
            <a:ext cx="7776864" cy="54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5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6600" y="6376243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1384" y="289776"/>
            <a:ext cx="1048620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600"/>
              <a:t>Now let us try to connect to the AD LDS Instance CONTOSO using ADSI Edit.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Click on Start --&gt; Search “ADSI Edit” and open it.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Right Click on ADSI Edit Folder (on the left pane) and choose Connect To.. . Fill the following values and Click OK</a:t>
            </a:r>
            <a:endParaRPr kumimoji="0" lang="en-US" altLang="en-US" sz="58400" b="0" i="0" u="none" strike="noStrike" cap="none" normalizeH="0" baseline="0" dirty="0" smtClean="0">
              <a:ln>
                <a:noFill/>
              </a:ln>
              <a:solidFill>
                <a:srgbClr val="337AB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506" name="Picture 2" descr="v2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196752"/>
            <a:ext cx="6336704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74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2584" y="6309320"/>
            <a:ext cx="2743200" cy="365125"/>
          </a:xfrm>
        </p:spPr>
        <p:txBody>
          <a:bodyPr/>
          <a:lstStyle/>
          <a:p>
            <a:fld id="{7D456267-FAB8-4042-A341-2DB8A44BEA09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433574"/>
            <a:ext cx="979505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If the connection is successful, we will be able to browse the Directory CN=MRS,DC=CONTOSO,DC=COM 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3527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29000" b="0" i="0" u="none" strike="noStrike" cap="none" normalizeH="0" baseline="0" dirty="0" smtClean="0">
              <a:ln>
                <a:noFill/>
              </a:ln>
              <a:solidFill>
                <a:srgbClr val="23527C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530" name="Picture 2" descr="v2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06" y="1844824"/>
            <a:ext cx="1109217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376" y="476672"/>
            <a:ext cx="10945216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different types of protocols of X.500: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dirty="0"/>
              <a:t>DAP (Directory Access Protocol)</a:t>
            </a:r>
          </a:p>
          <a:p>
            <a:pPr>
              <a:lnSpc>
                <a:spcPct val="150000"/>
              </a:lnSpc>
            </a:pPr>
            <a:r>
              <a:rPr lang="en-US" dirty="0"/>
              <a:t>DSP (Directory System Protocol)</a:t>
            </a:r>
          </a:p>
          <a:p>
            <a:pPr>
              <a:lnSpc>
                <a:spcPct val="150000"/>
              </a:lnSpc>
            </a:pPr>
            <a:r>
              <a:rPr lang="en-US" dirty="0"/>
              <a:t>DISP (Directory Information Shadowing Protocol)</a:t>
            </a:r>
          </a:p>
          <a:p>
            <a:pPr>
              <a:lnSpc>
                <a:spcPct val="150000"/>
              </a:lnSpc>
            </a:pPr>
            <a:r>
              <a:rPr lang="en-US" dirty="0"/>
              <a:t>DOP (Directory Operational Bindings Management </a:t>
            </a:r>
            <a:r>
              <a:rPr lang="en-US" dirty="0" smtClean="0"/>
              <a:t>Protocol)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protocols </a:t>
            </a:r>
            <a:r>
              <a:rPr lang="en-US" dirty="0" smtClean="0"/>
              <a:t>used in </a:t>
            </a:r>
            <a:r>
              <a:rPr lang="en-US" dirty="0"/>
              <a:t>the OSI networking </a:t>
            </a:r>
            <a:r>
              <a:rPr lang="en-US" dirty="0" smtClean="0"/>
              <a:t>stack.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number of alternatives to DAP were developed to allow Internet clients to access the X.500 Directory using the </a:t>
            </a:r>
            <a:r>
              <a:rPr lang="en-US" dirty="0" smtClean="0"/>
              <a:t>TCP/IP networking </a:t>
            </a:r>
            <a:r>
              <a:rPr lang="en-US" dirty="0"/>
              <a:t>stack.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most well-known alternative to DAP is Lightweight Directory Access Protocol (LDAP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7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80576" y="6309320"/>
            <a:ext cx="2743200" cy="365125"/>
          </a:xfrm>
          <a:prstGeom prst="rect">
            <a:avLst/>
          </a:prstGeom>
        </p:spPr>
        <p:txBody>
          <a:bodyPr/>
          <a:lstStyle/>
          <a:p>
            <a:fld id="{7D456267-FAB8-4042-A341-2DB8A44BEA09}" type="slidenum">
              <a:rPr lang="en-US" smtClean="0">
                <a:solidFill>
                  <a:schemeClr val="bg2"/>
                </a:solidFill>
              </a:rPr>
              <a:t>40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7928" y="4077072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85000"/>
                  </a:schemeClr>
                </a:solidFill>
              </a:rPr>
              <a:t>Thank You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5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7975" y="389126"/>
            <a:ext cx="10892209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55555"/>
                </a:solidFill>
                <a:latin typeface="+mj-lt"/>
              </a:rPr>
              <a:t>		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LDAP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 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Lightweight Directory Access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Protocol)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7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555555"/>
                </a:solidFill>
              </a:rPr>
              <a:t>Lightweight </a:t>
            </a:r>
            <a:r>
              <a:rPr lang="en-US" sz="1600" dirty="0">
                <a:solidFill>
                  <a:srgbClr val="555555"/>
                </a:solidFill>
              </a:rPr>
              <a:t>Directory Access </a:t>
            </a:r>
            <a:r>
              <a:rPr lang="en-US" sz="1600" dirty="0" smtClean="0">
                <a:solidFill>
                  <a:srgbClr val="555555"/>
                </a:solidFill>
              </a:rPr>
              <a:t>Protocol uses </a:t>
            </a:r>
            <a:r>
              <a:rPr lang="en-US" sz="1600" dirty="0">
                <a:solidFill>
                  <a:srgbClr val="555555"/>
                </a:solidFill>
              </a:rPr>
              <a:t>client-server </a:t>
            </a:r>
            <a:r>
              <a:rPr lang="en-US" sz="1600" dirty="0" smtClean="0">
                <a:solidFill>
                  <a:srgbClr val="555555"/>
                </a:solidFill>
              </a:rPr>
              <a:t>architecture</a:t>
            </a:r>
            <a:r>
              <a:rPr lang="en-US" sz="1600" dirty="0">
                <a:solidFill>
                  <a:srgbClr val="555555"/>
                </a:solidFill>
              </a:rPr>
              <a:t>. 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555555"/>
                </a:solidFill>
              </a:rPr>
              <a:t>It is </a:t>
            </a:r>
            <a:r>
              <a:rPr lang="en-US" sz="1600" dirty="0">
                <a:solidFill>
                  <a:srgbClr val="555555"/>
                </a:solidFill>
              </a:rPr>
              <a:t>used to manage and </a:t>
            </a:r>
            <a:r>
              <a:rPr lang="en-US" sz="1600" dirty="0" smtClean="0">
                <a:solidFill>
                  <a:srgbClr val="555555"/>
                </a:solidFill>
              </a:rPr>
              <a:t>access distributed directory </a:t>
            </a:r>
            <a:r>
              <a:rPr lang="en-US" sz="1600" dirty="0">
                <a:solidFill>
                  <a:srgbClr val="555555"/>
                </a:solidFill>
              </a:rPr>
              <a:t>over IP network. </a:t>
            </a:r>
            <a:endParaRPr lang="en-US" sz="1600" dirty="0" smtClean="0">
              <a:solidFill>
                <a:srgbClr val="55555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555555"/>
                </a:solidFill>
              </a:rPr>
              <a:t>It is similar to telephone directory containing </a:t>
            </a:r>
            <a:r>
              <a:rPr lang="en-US" sz="1600" dirty="0" smtClean="0">
                <a:solidFill>
                  <a:srgbClr val="555555"/>
                </a:solidFill>
              </a:rPr>
              <a:t>contact numbers </a:t>
            </a:r>
            <a:r>
              <a:rPr lang="en-US" sz="1600" dirty="0">
                <a:solidFill>
                  <a:srgbClr val="555555"/>
                </a:solidFill>
              </a:rPr>
              <a:t>and addresses of the subscribers</a:t>
            </a:r>
            <a:r>
              <a:rPr lang="en-US" sz="1600" dirty="0" smtClean="0">
                <a:solidFill>
                  <a:srgbClr val="555555"/>
                </a:solidFill>
              </a:rPr>
              <a:t>.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555555"/>
                </a:solidFill>
              </a:rPr>
              <a:t>It provides </a:t>
            </a:r>
            <a:r>
              <a:rPr lang="en-US" sz="1600" dirty="0">
                <a:solidFill>
                  <a:srgbClr val="555555"/>
                </a:solidFill>
              </a:rPr>
              <a:t>directory service with systematic set of </a:t>
            </a:r>
            <a:r>
              <a:rPr lang="en-US" sz="1600" dirty="0" smtClean="0">
                <a:solidFill>
                  <a:srgbClr val="555555"/>
                </a:solidFill>
              </a:rPr>
              <a:t>records </a:t>
            </a:r>
            <a:r>
              <a:rPr lang="en-US" sz="1600" dirty="0">
                <a:solidFill>
                  <a:srgbClr val="555555"/>
                </a:solidFill>
              </a:rPr>
              <a:t>organized in hierarchical structure. </a:t>
            </a:r>
            <a:endParaRPr lang="en-US" sz="1600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endParaRPr lang="en-US" sz="1600" dirty="0" smtClean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endParaRPr lang="en-US" sz="1600" dirty="0">
              <a:solidFill>
                <a:srgbClr val="555555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3212976"/>
            <a:ext cx="6101216" cy="2376264"/>
          </a:xfrm>
          <a:prstGeom prst="rect">
            <a:avLst/>
          </a:prstGeom>
        </p:spPr>
      </p:pic>
      <p:sp>
        <p:nvSpPr>
          <p:cNvPr id="7" name="AutoShape 4" descr="LDAP Working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0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64" y="1628800"/>
            <a:ext cx="105131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be directly controlled by individuals,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applications or "agents".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useful when integrating multiple directory services.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commence LDAP session, client needs to connect with server (called as "Directory System Agent").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 is established, client and server can exchange the information or data.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Various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 can be performed on LDAP such as Add, Bind, Delete, Modify, Unbind etc.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default TCP port for LDAP is 389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384" y="332656"/>
            <a:ext cx="10729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LDAP 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(contd..)        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432" y="2132856"/>
            <a:ext cx="104411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</a:rPr>
              <a:t>The main benefit of using LDAP is that information for an entire organization can be consolidated into a central repository. </a:t>
            </a:r>
            <a:endParaRPr lang="en-US" dirty="0" smtClean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smtClean="0">
                <a:solidFill>
                  <a:srgbClr val="333333"/>
                </a:solidFill>
              </a:rPr>
              <a:t>For </a:t>
            </a:r>
            <a:r>
              <a:rPr lang="en-US" dirty="0">
                <a:solidFill>
                  <a:srgbClr val="333333"/>
                </a:solidFill>
              </a:rPr>
              <a:t>example, rather than managing user lists for each group within an organization, LDAP can be used as a central directory accessible from anywhere on the network. And because LDAP supports Secure Sockets Layer (SSL) and Transport Layer Security (TLS), sensitive data can be protected from prying eyes.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9656" y="1124744"/>
            <a:ext cx="1015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Basic functionality of LDAP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41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9456" y="620688"/>
            <a:ext cx="90010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Advantages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of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LDAP</a:t>
            </a:r>
          </a:p>
          <a:p>
            <a:pPr fontAlgn="base"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naming model ensures unique entries.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use of multiple independent directories.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extensible to meet future/local requirements.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runs over TCP/IP and SSL directly.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wider support across the industries.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 is based on existing deployed technologies.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used by many services like TCP and DNS.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open source protocol with very flexible architecture.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automated and hence updating of the same is much easier unlike DNS. 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749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432" y="836712"/>
            <a:ext cx="1080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Disadvantages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of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LDAP</a:t>
            </a:r>
          </a:p>
          <a:p>
            <a:pPr fontAlgn="base">
              <a:lnSpc>
                <a:spcPct val="150000"/>
              </a:lnSpc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directory servers to be LDAP compliant for service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deployed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difficult but rarely employed unlike DNS which is more easy to use and widely employed. 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LDAP server cannot be its own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Setting up and managing an LDAP naming service is more complex and requires careful planning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55555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079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22240</TotalTime>
  <Words>610</Words>
  <Application>Microsoft Office PowerPoint</Application>
  <PresentationFormat>Widescreen</PresentationFormat>
  <Paragraphs>190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Arial Black</vt:lpstr>
      <vt:lpstr>Calibri</vt:lpstr>
      <vt:lpstr>Segoe UI</vt:lpstr>
      <vt:lpstr>Times New Roman</vt:lpstr>
      <vt:lpstr>Trebuchet MS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 OF LDAP</vt:lpstr>
      <vt:lpstr>PowerPoint Presentation</vt:lpstr>
      <vt:lpstr>Configuring LDAP on windows 2012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Mohammed Asik, K</cp:lastModifiedBy>
  <cp:revision>205</cp:revision>
  <dcterms:created xsi:type="dcterms:W3CDTF">2017-10-18T07:07:16Z</dcterms:created>
  <dcterms:modified xsi:type="dcterms:W3CDTF">2018-03-30T08:20:48Z</dcterms:modified>
</cp:coreProperties>
</file>