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87" r:id="rId11"/>
    <p:sldId id="288" r:id="rId12"/>
    <p:sldId id="289" r:id="rId13"/>
    <p:sldId id="290" r:id="rId14"/>
    <p:sldId id="291" r:id="rId15"/>
    <p:sldId id="292" r:id="rId16"/>
    <p:sldId id="297" r:id="rId17"/>
    <p:sldId id="272" r:id="rId18"/>
    <p:sldId id="296" r:id="rId19"/>
    <p:sldId id="298" r:id="rId20"/>
    <p:sldId id="293" r:id="rId21"/>
    <p:sldId id="294" r:id="rId22"/>
    <p:sldId id="295"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BC340-2E5B-4B4D-8D35-341E1919E030}"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340A5-CC8C-4030-8762-E55942EEFC48}" type="slidenum">
              <a:rPr lang="en-US" smtClean="0"/>
              <a:t>‹#›</a:t>
            </a:fld>
            <a:endParaRPr lang="en-US"/>
          </a:p>
        </p:txBody>
      </p:sp>
    </p:spTree>
    <p:extLst>
      <p:ext uri="{BB962C8B-B14F-4D97-AF65-F5344CB8AC3E}">
        <p14:creationId xmlns:p14="http://schemas.microsoft.com/office/powerpoint/2010/main" val="634819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340A5-CC8C-4030-8762-E55942EEFC48}" type="slidenum">
              <a:rPr lang="en-US" smtClean="0"/>
              <a:t>1</a:t>
            </a:fld>
            <a:endParaRPr lang="en-US"/>
          </a:p>
        </p:txBody>
      </p:sp>
    </p:spTree>
    <p:extLst>
      <p:ext uri="{BB962C8B-B14F-4D97-AF65-F5344CB8AC3E}">
        <p14:creationId xmlns:p14="http://schemas.microsoft.com/office/powerpoint/2010/main" val="1061919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E340A5-CC8C-4030-8762-E55942EEFC48}" type="slidenum">
              <a:rPr lang="en-US" smtClean="0"/>
              <a:t>20</a:t>
            </a:fld>
            <a:endParaRPr lang="en-US"/>
          </a:p>
        </p:txBody>
      </p:sp>
    </p:spTree>
    <p:extLst>
      <p:ext uri="{BB962C8B-B14F-4D97-AF65-F5344CB8AC3E}">
        <p14:creationId xmlns:p14="http://schemas.microsoft.com/office/powerpoint/2010/main" val="13674201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E212FBC-958E-436F-824B-B4E2B884EBE8}"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2686768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5A91AE-04CB-4816-8E99-CCC137EEDFC1}"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86992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3AAE95-AB98-4961-BFB2-57F8440338B9}"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1544470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35BED-00EA-48A6-8B16-9F3455607ABA}"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1868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C0BF2B-0B5E-4522-AC3D-5C53FE12C6AF}"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3723736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5AAAB40-EB1F-414B-9919-CE1B69585D45}" type="datetime1">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3577625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9C58F692-6C9E-4D06-B378-124ED212E2D5}" type="datetime1">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3027210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25FDD63-D154-434B-808A-35392A9B53AD}"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1535500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404938-52D3-44A7-935E-28C4651BD8E3}"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646635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EFF239-F95D-441E-BAE8-41404F3F1683}"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15556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CC83A6-64B8-4E27-B54F-6976F76A86A2}"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160410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649E194-D1F4-4629-92D5-08F00F7BDFEF}"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2138596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F82078-01A2-4967-9D02-830F72BA291E}" type="datetime1">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238259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A49105-C57C-43A7-AD3C-5AF56A343BCE}" type="datetime1">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389958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47A6E7A-C4DF-4661-B845-28EC045047A2}" type="datetime1">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116210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2B0D9-A7E9-4A55-AD41-683E35757AA8}"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178829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2A4C9B-3365-42A6-8A57-4F5C1BF50186}"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9188D-2330-4ED5-9E90-D8C6D5E55F5E}" type="slidenum">
              <a:rPr lang="en-US" smtClean="0"/>
              <a:t>‹#›</a:t>
            </a:fld>
            <a:endParaRPr lang="en-US"/>
          </a:p>
        </p:txBody>
      </p:sp>
    </p:spTree>
    <p:extLst>
      <p:ext uri="{BB962C8B-B14F-4D97-AF65-F5344CB8AC3E}">
        <p14:creationId xmlns:p14="http://schemas.microsoft.com/office/powerpoint/2010/main" val="58998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AD3C466-24B3-4091-9B2E-6A62DE7270C4}" type="datetime1">
              <a:rPr lang="en-US" smtClean="0"/>
              <a:t>3/22/2018</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BB9188D-2330-4ED5-9E90-D8C6D5E55F5E}" type="slidenum">
              <a:rPr lang="en-US" smtClean="0"/>
              <a:t>‹#›</a:t>
            </a:fld>
            <a:endParaRPr lang="en-US"/>
          </a:p>
        </p:txBody>
      </p:sp>
    </p:spTree>
    <p:extLst>
      <p:ext uri="{BB962C8B-B14F-4D97-AF65-F5344CB8AC3E}">
        <p14:creationId xmlns:p14="http://schemas.microsoft.com/office/powerpoint/2010/main" val="3591398173"/>
      </p:ext>
    </p:extLst>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 id="2147484064" r:id="rId16"/>
    <p:sldLayoutId id="2147484065"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293" y="1134658"/>
            <a:ext cx="7926945" cy="4159876"/>
          </a:xfrm>
        </p:spPr>
        <p:txBody>
          <a:bodyPr>
            <a:noAutofit/>
          </a:bodyPr>
          <a:lstStyle/>
          <a:p>
            <a:pPr algn="l"/>
            <a:r>
              <a:rPr lang="en-US" sz="4000" b="1" cap="none" dirty="0" smtClean="0">
                <a:latin typeface="Calibri" panose="020F0502020204030204" pitchFamily="34" charset="0"/>
                <a:cs typeface="Calibri" panose="020F0502020204030204" pitchFamily="34" charset="0"/>
              </a:rPr>
              <a:t>                       </a:t>
            </a:r>
            <a:r>
              <a:rPr lang="en-US" sz="4000" b="1" u="sng" cap="none" dirty="0" smtClean="0">
                <a:latin typeface="Calibri" panose="020F0502020204030204" pitchFamily="34" charset="0"/>
                <a:cs typeface="Calibri" panose="020F0502020204030204" pitchFamily="34" charset="0"/>
              </a:rPr>
              <a:t>GROUP 3</a:t>
            </a:r>
            <a:br>
              <a:rPr lang="en-US" sz="4000" b="1" u="sng" cap="none" dirty="0" smtClean="0">
                <a:latin typeface="Calibri" panose="020F0502020204030204" pitchFamily="34" charset="0"/>
                <a:cs typeface="Calibri" panose="020F0502020204030204" pitchFamily="34" charset="0"/>
              </a:rPr>
            </a:br>
            <a:r>
              <a:rPr lang="en-US" sz="4000" b="1" u="sng" cap="none" dirty="0" smtClean="0">
                <a:latin typeface="Calibri" panose="020F0502020204030204" pitchFamily="34" charset="0"/>
                <a:cs typeface="Calibri" panose="020F0502020204030204" pitchFamily="34" charset="0"/>
              </a:rPr>
              <a:t/>
            </a:r>
            <a:br>
              <a:rPr lang="en-US" sz="4000" b="1" u="sng" cap="none" dirty="0" smtClean="0">
                <a:latin typeface="Calibri" panose="020F0502020204030204" pitchFamily="34" charset="0"/>
                <a:cs typeface="Calibri" panose="020F0502020204030204" pitchFamily="34" charset="0"/>
              </a:rPr>
            </a:br>
            <a:r>
              <a:rPr lang="en-US" sz="4000" b="1" cap="none" dirty="0" err="1" smtClean="0">
                <a:latin typeface="Calibri" panose="020F0502020204030204" pitchFamily="34" charset="0"/>
                <a:cs typeface="Calibri" panose="020F0502020204030204" pitchFamily="34" charset="0"/>
              </a:rPr>
              <a:t>Aaqib</a:t>
            </a:r>
            <a:r>
              <a:rPr lang="en-US" sz="4000" b="1" cap="none" dirty="0" smtClean="0">
                <a:latin typeface="Calibri" panose="020F0502020204030204" pitchFamily="34" charset="0"/>
                <a:cs typeface="Calibri" panose="020F0502020204030204" pitchFamily="34" charset="0"/>
              </a:rPr>
              <a:t> Ur </a:t>
            </a:r>
            <a:r>
              <a:rPr lang="en-US" sz="4000" b="1" cap="none" dirty="0" err="1" smtClean="0">
                <a:latin typeface="Calibri" panose="020F0502020204030204" pitchFamily="34" charset="0"/>
                <a:cs typeface="Calibri" panose="020F0502020204030204" pitchFamily="34" charset="0"/>
              </a:rPr>
              <a:t>Rehman</a:t>
            </a:r>
            <a:r>
              <a:rPr lang="en-US" sz="4000" b="1" cap="none" dirty="0" smtClean="0">
                <a:latin typeface="Calibri" panose="020F0502020204030204" pitchFamily="34" charset="0"/>
                <a:cs typeface="Calibri" panose="020F0502020204030204" pitchFamily="34" charset="0"/>
              </a:rPr>
              <a:t>       </a:t>
            </a:r>
            <a:br>
              <a:rPr lang="en-US" sz="4000" b="1" cap="none" dirty="0" smtClean="0">
                <a:latin typeface="Calibri" panose="020F0502020204030204" pitchFamily="34" charset="0"/>
                <a:cs typeface="Calibri" panose="020F0502020204030204" pitchFamily="34" charset="0"/>
              </a:rPr>
            </a:br>
            <a:r>
              <a:rPr lang="en-US" sz="4000" b="1" cap="none" dirty="0" smtClean="0">
                <a:latin typeface="Calibri" panose="020F0502020204030204" pitchFamily="34" charset="0"/>
                <a:cs typeface="Calibri" panose="020F0502020204030204" pitchFamily="34" charset="0"/>
              </a:rPr>
              <a:t>Ajay Kumar Yadav       </a:t>
            </a:r>
            <a:br>
              <a:rPr lang="en-US" sz="4000" b="1" cap="none" dirty="0" smtClean="0">
                <a:latin typeface="Calibri" panose="020F0502020204030204" pitchFamily="34" charset="0"/>
                <a:cs typeface="Calibri" panose="020F0502020204030204" pitchFamily="34" charset="0"/>
              </a:rPr>
            </a:br>
            <a:r>
              <a:rPr lang="en-US" sz="4000" b="1" cap="none" dirty="0" err="1" smtClean="0">
                <a:latin typeface="Calibri" panose="020F0502020204030204" pitchFamily="34" charset="0"/>
                <a:cs typeface="Calibri" panose="020F0502020204030204" pitchFamily="34" charset="0"/>
              </a:rPr>
              <a:t>Bhavana</a:t>
            </a:r>
            <a:r>
              <a:rPr lang="en-US" sz="4000" b="1" cap="none" dirty="0" smtClean="0">
                <a:latin typeface="Calibri" panose="020F0502020204030204" pitchFamily="34" charset="0"/>
                <a:cs typeface="Calibri" panose="020F0502020204030204" pitchFamily="34" charset="0"/>
              </a:rPr>
              <a:t> C                     </a:t>
            </a:r>
            <a:br>
              <a:rPr lang="en-US" sz="4000" b="1" cap="none" dirty="0" smtClean="0">
                <a:latin typeface="Calibri" panose="020F0502020204030204" pitchFamily="34" charset="0"/>
                <a:cs typeface="Calibri" panose="020F0502020204030204" pitchFamily="34" charset="0"/>
              </a:rPr>
            </a:br>
            <a:r>
              <a:rPr lang="en-US" sz="4000" b="1" cap="none" dirty="0" err="1" smtClean="0">
                <a:latin typeface="Calibri" panose="020F0502020204030204" pitchFamily="34" charset="0"/>
                <a:cs typeface="Calibri" panose="020F0502020204030204" pitchFamily="34" charset="0"/>
              </a:rPr>
              <a:t>Dileep</a:t>
            </a:r>
            <a:r>
              <a:rPr lang="en-US" sz="4000" b="1" cap="none" dirty="0" smtClean="0">
                <a:latin typeface="Calibri" panose="020F0502020204030204" pitchFamily="34" charset="0"/>
                <a:cs typeface="Calibri" panose="020F0502020204030204" pitchFamily="34" charset="0"/>
              </a:rPr>
              <a:t> </a:t>
            </a:r>
            <a:r>
              <a:rPr lang="en-US" sz="4000" b="1" cap="none" dirty="0" err="1" smtClean="0">
                <a:latin typeface="Calibri" panose="020F0502020204030204" pitchFamily="34" charset="0"/>
                <a:cs typeface="Calibri" panose="020F0502020204030204" pitchFamily="34" charset="0"/>
              </a:rPr>
              <a:t>Bandi</a:t>
            </a:r>
            <a:r>
              <a:rPr lang="en-US" sz="4000" b="1" cap="none" dirty="0" smtClean="0">
                <a:latin typeface="Calibri" panose="020F0502020204030204" pitchFamily="34" charset="0"/>
                <a:cs typeface="Calibri" panose="020F0502020204030204" pitchFamily="34" charset="0"/>
              </a:rPr>
              <a:t/>
            </a:r>
            <a:br>
              <a:rPr lang="en-US" sz="4000" b="1" cap="none" dirty="0" smtClean="0">
                <a:latin typeface="Calibri" panose="020F0502020204030204" pitchFamily="34" charset="0"/>
                <a:cs typeface="Calibri" panose="020F0502020204030204" pitchFamily="34" charset="0"/>
              </a:rPr>
            </a:br>
            <a:r>
              <a:rPr lang="en-US" sz="4000" b="1" cap="none" dirty="0" err="1" smtClean="0">
                <a:latin typeface="Calibri" panose="020F0502020204030204" pitchFamily="34" charset="0"/>
                <a:cs typeface="Calibri" panose="020F0502020204030204" pitchFamily="34" charset="0"/>
              </a:rPr>
              <a:t>Laveena</a:t>
            </a:r>
            <a:r>
              <a:rPr lang="en-US" sz="4000" b="1" cap="none" dirty="0" smtClean="0">
                <a:latin typeface="Calibri" panose="020F0502020204030204" pitchFamily="34" charset="0"/>
                <a:cs typeface="Calibri" panose="020F0502020204030204" pitchFamily="34" charset="0"/>
              </a:rPr>
              <a:t> R                      </a:t>
            </a:r>
            <a:endParaRPr lang="en-US" sz="4000" b="1" cap="none" dirty="0">
              <a:latin typeface="Calibri" panose="020F0502020204030204" pitchFamily="34" charset="0"/>
              <a:cs typeface="Calibri" panose="020F0502020204030204" pitchFamily="34" charset="0"/>
            </a:endParaRPr>
          </a:p>
        </p:txBody>
      </p:sp>
      <p:sp>
        <p:nvSpPr>
          <p:cNvPr id="3" name="Slide Number Placeholder 2"/>
          <p:cNvSpPr>
            <a:spLocks noGrp="1"/>
          </p:cNvSpPr>
          <p:nvPr>
            <p:ph type="sldNum" sz="quarter" idx="12"/>
          </p:nvPr>
        </p:nvSpPr>
        <p:spPr>
          <a:xfrm>
            <a:off x="10756007" y="6153732"/>
            <a:ext cx="960101" cy="365125"/>
          </a:xfrm>
        </p:spPr>
        <p:txBody>
          <a:bodyPr/>
          <a:lstStyle/>
          <a:p>
            <a:r>
              <a:rPr lang="en-US" sz="1400" dirty="0" smtClean="0"/>
              <a:t>Page No </a:t>
            </a:r>
            <a:fld id="{2BB9188D-2330-4ED5-9E90-D8C6D5E55F5E}" type="slidenum">
              <a:rPr lang="en-US" sz="1400" smtClean="0"/>
              <a:t>1</a:t>
            </a:fld>
            <a:endParaRPr lang="en-US" sz="1400" dirty="0"/>
          </a:p>
        </p:txBody>
      </p:sp>
      <p:sp>
        <p:nvSpPr>
          <p:cNvPr id="4" name="TextBox 3"/>
          <p:cNvSpPr txBox="1"/>
          <p:nvPr/>
        </p:nvSpPr>
        <p:spPr>
          <a:xfrm>
            <a:off x="5254580" y="2432212"/>
            <a:ext cx="2246128" cy="2862322"/>
          </a:xfrm>
          <a:prstGeom prst="rect">
            <a:avLst/>
          </a:prstGeom>
          <a:noFill/>
        </p:spPr>
        <p:txBody>
          <a:bodyPr wrap="none" rtlCol="0">
            <a:spAutoFit/>
          </a:bodyPr>
          <a:lstStyle/>
          <a:p>
            <a:r>
              <a:rPr lang="en-US" sz="3600" b="1" dirty="0" smtClean="0">
                <a:latin typeface="Calibri" panose="020F0502020204030204" pitchFamily="34" charset="0"/>
                <a:cs typeface="Calibri" panose="020F0502020204030204" pitchFamily="34" charset="0"/>
              </a:rPr>
              <a:t>094049_IN</a:t>
            </a:r>
          </a:p>
          <a:p>
            <a:r>
              <a:rPr lang="en-US" sz="3600" b="1" dirty="0" smtClean="0">
                <a:latin typeface="Calibri" panose="020F0502020204030204" pitchFamily="34" charset="0"/>
                <a:cs typeface="Calibri" panose="020F0502020204030204" pitchFamily="34" charset="0"/>
              </a:rPr>
              <a:t>093943_IN</a:t>
            </a:r>
          </a:p>
          <a:p>
            <a:r>
              <a:rPr lang="en-US" sz="3600" b="1" dirty="0" smtClean="0">
                <a:latin typeface="Calibri" panose="020F0502020204030204" pitchFamily="34" charset="0"/>
                <a:cs typeface="Calibri" panose="020F0502020204030204" pitchFamily="34" charset="0"/>
              </a:rPr>
              <a:t>093938_IN</a:t>
            </a:r>
          </a:p>
          <a:p>
            <a:r>
              <a:rPr lang="en-US" sz="3600" b="1" dirty="0" smtClean="0">
                <a:latin typeface="Calibri" panose="020F0502020204030204" pitchFamily="34" charset="0"/>
                <a:cs typeface="Calibri" panose="020F0502020204030204" pitchFamily="34" charset="0"/>
              </a:rPr>
              <a:t>093940_IN</a:t>
            </a:r>
            <a:br>
              <a:rPr lang="en-US" sz="3600" b="1" dirty="0" smtClean="0">
                <a:latin typeface="Calibri" panose="020F0502020204030204" pitchFamily="34" charset="0"/>
                <a:cs typeface="Calibri" panose="020F0502020204030204" pitchFamily="34" charset="0"/>
              </a:rPr>
            </a:br>
            <a:r>
              <a:rPr lang="en-US" sz="3600" b="1" dirty="0" smtClean="0">
                <a:latin typeface="Calibri" panose="020F0502020204030204" pitchFamily="34" charset="0"/>
                <a:cs typeface="Calibri" panose="020F0502020204030204" pitchFamily="34" charset="0"/>
              </a:rPr>
              <a:t>093951_IN</a:t>
            </a:r>
            <a:endParaRPr lang="en-US" sz="3600" dirty="0"/>
          </a:p>
        </p:txBody>
      </p:sp>
    </p:spTree>
    <p:extLst>
      <p:ext uri="{BB962C8B-B14F-4D97-AF65-F5344CB8AC3E}">
        <p14:creationId xmlns:p14="http://schemas.microsoft.com/office/powerpoint/2010/main" val="29773307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u="sng" dirty="0" smtClean="0">
                <a:latin typeface="Calibri" panose="020F0502020204030204" pitchFamily="34" charset="0"/>
                <a:cs typeface="Calibri" panose="020F0502020204030204" pitchFamily="34" charset="0"/>
              </a:rPr>
              <a:t>Boot Loader</a:t>
            </a:r>
            <a:endParaRPr lang="en-US" sz="4000" b="1" u="sng" dirty="0">
              <a:latin typeface="Calibri" panose="020F0502020204030204" pitchFamily="34" charset="0"/>
              <a:cs typeface="Calibri" panose="020F0502020204030204" pitchFamily="34" charset="0"/>
            </a:endParaRPr>
          </a:p>
        </p:txBody>
      </p:sp>
      <p:sp>
        <p:nvSpPr>
          <p:cNvPr id="3" name="Content Placeholder 2"/>
          <p:cNvSpPr>
            <a:spLocks noGrp="1"/>
          </p:cNvSpPr>
          <p:nvPr>
            <p:ph idx="4294967295"/>
          </p:nvPr>
        </p:nvSpPr>
        <p:spPr>
          <a:xfrm>
            <a:off x="838200" y="1253331"/>
            <a:ext cx="10515600" cy="4351338"/>
          </a:xfrm>
          <a:prstGeom prst="rect">
            <a:avLst/>
          </a:prstGeom>
        </p:spPr>
        <p:txBody>
          <a:bodyPr>
            <a:normAutofit fontScale="92500" lnSpcReduction="10000"/>
          </a:bodyPr>
          <a:lstStyle/>
          <a:p>
            <a:r>
              <a:rPr lang="en-US" sz="2400" cap="none" dirty="0" smtClean="0">
                <a:latin typeface="Calibri" panose="020F0502020204030204" pitchFamily="34" charset="0"/>
                <a:cs typeface="Calibri" panose="020F0502020204030204" pitchFamily="34" charset="0"/>
              </a:rPr>
              <a:t>A boot loader is a small program stored in the MBR or GUID partition table that helps to load an operating system into memory. </a:t>
            </a:r>
          </a:p>
          <a:p>
            <a:r>
              <a:rPr lang="en-US" sz="2400" cap="none" dirty="0" smtClean="0">
                <a:latin typeface="Calibri" panose="020F0502020204030204" pitchFamily="34" charset="0"/>
                <a:cs typeface="Calibri" panose="020F0502020204030204" pitchFamily="34" charset="0"/>
              </a:rPr>
              <a:t>Without a boot loader, your operating system can not be loaded into memory.</a:t>
            </a:r>
          </a:p>
          <a:p>
            <a:endParaRPr lang="en-US" sz="2400" cap="none" dirty="0" smtClean="0">
              <a:latin typeface="Calibri" panose="020F0502020204030204" pitchFamily="34" charset="0"/>
              <a:cs typeface="Calibri" panose="020F0502020204030204" pitchFamily="34" charset="0"/>
            </a:endParaRPr>
          </a:p>
          <a:p>
            <a:r>
              <a:rPr lang="en-US" sz="2400" cap="none" dirty="0" smtClean="0">
                <a:latin typeface="Calibri" panose="020F0502020204030204" pitchFamily="34" charset="0"/>
                <a:cs typeface="Calibri" panose="020F0502020204030204" pitchFamily="34" charset="0"/>
              </a:rPr>
              <a:t>There are several boot loaders we can install together with linux on our systems</a:t>
            </a:r>
          </a:p>
          <a:p>
            <a:pPr marL="457200" indent="-457200">
              <a:buFont typeface="+mj-lt"/>
              <a:buAutoNum type="arabicPeriod"/>
            </a:pPr>
            <a:r>
              <a:rPr lang="en-US" sz="2400" cap="none" dirty="0" smtClean="0">
                <a:latin typeface="Calibri" panose="020F0502020204030204" pitchFamily="34" charset="0"/>
                <a:cs typeface="Calibri" panose="020F0502020204030204" pitchFamily="34" charset="0"/>
              </a:rPr>
              <a:t>Grub</a:t>
            </a:r>
          </a:p>
          <a:p>
            <a:pPr marL="457200" indent="-457200">
              <a:buFont typeface="+mj-lt"/>
              <a:buAutoNum type="arabicPeriod"/>
            </a:pPr>
            <a:r>
              <a:rPr lang="en-US" sz="2400" cap="none" dirty="0" smtClean="0">
                <a:latin typeface="Calibri" panose="020F0502020204030204" pitchFamily="34" charset="0"/>
                <a:cs typeface="Calibri" panose="020F0502020204030204" pitchFamily="34" charset="0"/>
              </a:rPr>
              <a:t>Lilo</a:t>
            </a:r>
          </a:p>
          <a:p>
            <a:pPr marL="457200" indent="-457200">
              <a:buFont typeface="+mj-lt"/>
              <a:buAutoNum type="arabicPeriod"/>
            </a:pPr>
            <a:r>
              <a:rPr lang="en-US" sz="2400" cap="none" dirty="0" smtClean="0">
                <a:latin typeface="Calibri" panose="020F0502020204030204" pitchFamily="34" charset="0"/>
                <a:cs typeface="Calibri" panose="020F0502020204030204" pitchFamily="34" charset="0"/>
              </a:rPr>
              <a:t>Burg</a:t>
            </a:r>
          </a:p>
          <a:p>
            <a:pPr marL="457200" indent="-457200">
              <a:buFont typeface="+mj-lt"/>
              <a:buAutoNum type="arabicPeriod"/>
            </a:pPr>
            <a:r>
              <a:rPr lang="en-US" sz="2400" cap="none" dirty="0" smtClean="0">
                <a:latin typeface="Calibri" panose="020F0502020204030204" pitchFamily="34" charset="0"/>
                <a:cs typeface="Calibri" panose="020F0502020204030204" pitchFamily="34" charset="0"/>
              </a:rPr>
              <a:t>Syslinux</a:t>
            </a:r>
          </a:p>
          <a:p>
            <a:pPr marL="457200" indent="-457200">
              <a:buFont typeface="+mj-lt"/>
              <a:buAutoNum type="arabicPeriod"/>
            </a:pPr>
            <a:endParaRPr lang="en-US" sz="2400"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9994007" y="5883275"/>
            <a:ext cx="1283594" cy="365125"/>
          </a:xfrm>
        </p:spPr>
        <p:txBody>
          <a:bodyPr/>
          <a:lstStyle/>
          <a:p>
            <a:endParaRPr lang="en-US" sz="1400" dirty="0"/>
          </a:p>
          <a:p>
            <a:r>
              <a:rPr lang="en-US" sz="1400" dirty="0"/>
              <a:t>Page </a:t>
            </a:r>
            <a:r>
              <a:rPr lang="en-US" sz="1400" dirty="0" smtClean="0"/>
              <a:t>No 10</a:t>
            </a:r>
            <a:endParaRPr lang="en-US" sz="1400" dirty="0"/>
          </a:p>
        </p:txBody>
      </p:sp>
    </p:spTree>
    <p:extLst>
      <p:ext uri="{BB962C8B-B14F-4D97-AF65-F5344CB8AC3E}">
        <p14:creationId xmlns:p14="http://schemas.microsoft.com/office/powerpoint/2010/main" val="4197400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699"/>
            <a:ext cx="10515600" cy="1081825"/>
          </a:xfrm>
        </p:spPr>
        <p:txBody>
          <a:bodyPr/>
          <a:lstStyle/>
          <a:p>
            <a:r>
              <a:rPr lang="en-US" sz="4000" b="1" u="sng" dirty="0" smtClean="0">
                <a:latin typeface="Calibri" panose="020F0502020204030204" pitchFamily="34" charset="0"/>
                <a:cs typeface="Calibri" panose="020F0502020204030204" pitchFamily="34" charset="0"/>
              </a:rPr>
              <a:t>Linux loader</a:t>
            </a:r>
            <a:r>
              <a:rPr lang="en-US" sz="4000" b="1" dirty="0" smtClean="0">
                <a:latin typeface="Calibri" panose="020F0502020204030204" pitchFamily="34" charset="0"/>
                <a:cs typeface="Calibri" panose="020F0502020204030204" pitchFamily="34" charset="0"/>
              </a:rPr>
              <a:t> (LILO)</a:t>
            </a:r>
            <a:endParaRPr lang="en-US" sz="4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4294967295"/>
          </p:nvPr>
        </p:nvSpPr>
        <p:spPr>
          <a:xfrm>
            <a:off x="838200" y="1518746"/>
            <a:ext cx="10515600" cy="4351338"/>
          </a:xfrm>
          <a:prstGeom prst="rect">
            <a:avLst/>
          </a:prstGeom>
        </p:spPr>
        <p:txBody>
          <a:bodyPr>
            <a:normAutofit fontScale="92500" lnSpcReduction="20000"/>
          </a:bodyPr>
          <a:lstStyle/>
          <a:p>
            <a:pPr algn="just"/>
            <a:r>
              <a:rPr lang="en-US" sz="2400" cap="none" dirty="0" smtClean="0"/>
              <a:t>Default boot loader for most linux distributions.</a:t>
            </a:r>
          </a:p>
          <a:p>
            <a:pPr algn="just"/>
            <a:endParaRPr lang="en-US" sz="2400" cap="none" dirty="0" smtClean="0"/>
          </a:p>
          <a:p>
            <a:pPr algn="just"/>
            <a:r>
              <a:rPr lang="en-US" sz="2400" cap="none" dirty="0" smtClean="0"/>
              <a:t>Lilo supports only up to 16 different boot selections.</a:t>
            </a:r>
          </a:p>
          <a:p>
            <a:pPr algn="just"/>
            <a:endParaRPr lang="en-US" sz="2400" cap="none" dirty="0" smtClean="0"/>
          </a:p>
          <a:p>
            <a:pPr algn="just"/>
            <a:r>
              <a:rPr lang="en-US" sz="2400" cap="none" dirty="0" smtClean="0"/>
              <a:t>Lilo cannot boot from network.</a:t>
            </a:r>
          </a:p>
          <a:p>
            <a:pPr algn="just"/>
            <a:endParaRPr lang="en-US" sz="2400" cap="none" dirty="0" smtClean="0"/>
          </a:p>
          <a:p>
            <a:pPr algn="just"/>
            <a:r>
              <a:rPr lang="en-US" sz="2400" cap="none" dirty="0" smtClean="0"/>
              <a:t>Lilo must be written again every time you change the configuration file.</a:t>
            </a:r>
          </a:p>
          <a:p>
            <a:pPr algn="just"/>
            <a:endParaRPr lang="en-US" sz="2400" cap="none" dirty="0" smtClean="0"/>
          </a:p>
          <a:p>
            <a:pPr algn="just"/>
            <a:r>
              <a:rPr lang="en-US" sz="2400" cap="none" dirty="0" smtClean="0"/>
              <a:t>Lilo does not have an interactive command interface.</a:t>
            </a:r>
          </a:p>
          <a:p>
            <a:pPr algn="just"/>
            <a:endParaRPr lang="en-US" sz="2400" cap="none" dirty="0" smtClean="0"/>
          </a:p>
        </p:txBody>
      </p:sp>
      <p:sp>
        <p:nvSpPr>
          <p:cNvPr id="4" name="Slide Number Placeholder 3"/>
          <p:cNvSpPr>
            <a:spLocks noGrp="1"/>
          </p:cNvSpPr>
          <p:nvPr>
            <p:ph type="sldNum" sz="quarter" idx="12"/>
          </p:nvPr>
        </p:nvSpPr>
        <p:spPr>
          <a:xfrm>
            <a:off x="9994007" y="5883275"/>
            <a:ext cx="1283594" cy="365125"/>
          </a:xfrm>
        </p:spPr>
        <p:txBody>
          <a:bodyPr/>
          <a:lstStyle/>
          <a:p>
            <a:endParaRPr lang="en-US" sz="1400" dirty="0"/>
          </a:p>
          <a:p>
            <a:r>
              <a:rPr lang="en-US" sz="1400" dirty="0"/>
              <a:t>Page No </a:t>
            </a:r>
            <a:r>
              <a:rPr lang="en-US" sz="1400" dirty="0" smtClean="0"/>
              <a:t>11</a:t>
            </a:r>
            <a:endParaRPr lang="en-US" sz="1400" dirty="0"/>
          </a:p>
        </p:txBody>
      </p:sp>
    </p:spTree>
    <p:extLst>
      <p:ext uri="{BB962C8B-B14F-4D97-AF65-F5344CB8AC3E}">
        <p14:creationId xmlns:p14="http://schemas.microsoft.com/office/powerpoint/2010/main" val="2863732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sz="4000" b="1" u="sng" dirty="0" smtClean="0">
                <a:latin typeface="Calibri" panose="020F0502020204030204" pitchFamily="34" charset="0"/>
                <a:cs typeface="Calibri" panose="020F0502020204030204" pitchFamily="34" charset="0"/>
              </a:rPr>
              <a:t>LILO file</a:t>
            </a:r>
            <a:endParaRPr lang="en-US" sz="4000" b="1" u="sng" dirty="0">
              <a:latin typeface="Calibri" panose="020F0502020204030204" pitchFamily="34" charset="0"/>
              <a:cs typeface="Calibri" panose="020F0502020204030204" pitchFamily="34" charset="0"/>
            </a:endParaRPr>
          </a:p>
        </p:txBody>
      </p:sp>
      <p:sp>
        <p:nvSpPr>
          <p:cNvPr id="4" name="TextBox 3"/>
          <p:cNvSpPr txBox="1"/>
          <p:nvPr/>
        </p:nvSpPr>
        <p:spPr>
          <a:xfrm>
            <a:off x="838201" y="1090861"/>
            <a:ext cx="6090633" cy="1200329"/>
          </a:xfrm>
          <a:prstGeom prst="rect">
            <a:avLst/>
          </a:prstGeom>
          <a:noFill/>
        </p:spPr>
        <p:txBody>
          <a:bodyPr wrap="square" rtlCol="0">
            <a:spAutoFit/>
          </a:bodyPr>
          <a:lstStyle/>
          <a:p>
            <a:r>
              <a:rPr lang="en-US" sz="2400" dirty="0"/>
              <a:t>Location: /</a:t>
            </a:r>
            <a:r>
              <a:rPr lang="en-US" sz="2400" dirty="0" smtClean="0"/>
              <a:t>etc/lilo.conf</a:t>
            </a:r>
            <a:endParaRPr lang="en-US" sz="2400" dirty="0"/>
          </a:p>
          <a:p>
            <a:r>
              <a:rPr lang="en-US" sz="2400" b="1" dirty="0"/>
              <a:t>How does the </a:t>
            </a:r>
            <a:r>
              <a:rPr lang="en-US" sz="2400" b="1" dirty="0" smtClean="0"/>
              <a:t>lilo </a:t>
            </a:r>
            <a:r>
              <a:rPr lang="en-US" sz="2400" b="1" dirty="0"/>
              <a:t>config file look like?</a:t>
            </a:r>
          </a:p>
          <a:p>
            <a:endParaRPr lang="en-US" sz="240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51" b="2499"/>
          <a:stretch/>
        </p:blipFill>
        <p:spPr>
          <a:xfrm>
            <a:off x="838200" y="2050871"/>
            <a:ext cx="7674735" cy="4452960"/>
          </a:xfrm>
          <a:prstGeom prst="rect">
            <a:avLst/>
          </a:prstGeom>
        </p:spPr>
      </p:pic>
      <p:sp>
        <p:nvSpPr>
          <p:cNvPr id="6" name="Slide Number Placeholder 3"/>
          <p:cNvSpPr>
            <a:spLocks noGrp="1"/>
          </p:cNvSpPr>
          <p:nvPr>
            <p:ph type="sldNum" sz="quarter" idx="12"/>
          </p:nvPr>
        </p:nvSpPr>
        <p:spPr>
          <a:xfrm>
            <a:off x="9994007" y="5883275"/>
            <a:ext cx="1283594" cy="365125"/>
          </a:xfrm>
        </p:spPr>
        <p:txBody>
          <a:bodyPr/>
          <a:lstStyle/>
          <a:p>
            <a:endParaRPr lang="en-US" sz="1400" dirty="0"/>
          </a:p>
          <a:p>
            <a:r>
              <a:rPr lang="en-US" sz="1400" dirty="0"/>
              <a:t>Page No </a:t>
            </a:r>
            <a:r>
              <a:rPr lang="en-US" sz="1400" dirty="0" smtClean="0"/>
              <a:t>12</a:t>
            </a:r>
            <a:endParaRPr lang="en-US" sz="1400" dirty="0"/>
          </a:p>
        </p:txBody>
      </p:sp>
    </p:spTree>
    <p:extLst>
      <p:ext uri="{BB962C8B-B14F-4D97-AF65-F5344CB8AC3E}">
        <p14:creationId xmlns:p14="http://schemas.microsoft.com/office/powerpoint/2010/main" val="3600956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r>
              <a:rPr lang="en-US" sz="4000" b="1" dirty="0" smtClean="0">
                <a:latin typeface="Calibri" panose="020F0502020204030204" pitchFamily="34" charset="0"/>
                <a:cs typeface="Calibri" panose="020F0502020204030204" pitchFamily="34" charset="0"/>
              </a:rPr>
              <a:t>	    </a:t>
            </a:r>
            <a:r>
              <a:rPr lang="en-US" sz="4000" b="1" u="sng" dirty="0" smtClean="0">
                <a:latin typeface="Calibri" panose="020F0502020204030204" pitchFamily="34" charset="0"/>
                <a:cs typeface="Calibri" panose="020F0502020204030204" pitchFamily="34" charset="0"/>
              </a:rPr>
              <a:t>Grand </a:t>
            </a:r>
            <a:r>
              <a:rPr lang="en-US" sz="4000" b="1" u="sng" dirty="0">
                <a:latin typeface="Calibri" panose="020F0502020204030204" pitchFamily="34" charset="0"/>
                <a:cs typeface="Calibri" panose="020F0502020204030204" pitchFamily="34" charset="0"/>
              </a:rPr>
              <a:t>Unified Boot </a:t>
            </a:r>
            <a:r>
              <a:rPr lang="en-US" sz="4000" b="1" u="sng" dirty="0" smtClean="0">
                <a:latin typeface="Calibri" panose="020F0502020204030204" pitchFamily="34" charset="0"/>
                <a:cs typeface="Calibri" panose="020F0502020204030204" pitchFamily="34" charset="0"/>
              </a:rPr>
              <a:t>loader</a:t>
            </a:r>
            <a:r>
              <a:rPr lang="en-US" sz="4000" b="1" dirty="0" smtClean="0">
                <a:latin typeface="Calibri" panose="020F0502020204030204" pitchFamily="34" charset="0"/>
                <a:cs typeface="Calibri" panose="020F0502020204030204" pitchFamily="34" charset="0"/>
              </a:rPr>
              <a:t> (GRUB)</a:t>
            </a:r>
            <a:endParaRPr lang="en-US" sz="4000" b="1" dirty="0">
              <a:latin typeface="Calibri" panose="020F0502020204030204" pitchFamily="34" charset="0"/>
              <a:cs typeface="Calibri" panose="020F0502020204030204" pitchFamily="34" charset="0"/>
            </a:endParaRPr>
          </a:p>
        </p:txBody>
      </p:sp>
      <p:sp>
        <p:nvSpPr>
          <p:cNvPr id="3" name="Content Placeholder 2"/>
          <p:cNvSpPr>
            <a:spLocks noGrp="1"/>
          </p:cNvSpPr>
          <p:nvPr>
            <p:ph idx="4294967295"/>
          </p:nvPr>
        </p:nvSpPr>
        <p:spPr>
          <a:xfrm>
            <a:off x="838200" y="1201814"/>
            <a:ext cx="10515600" cy="5263379"/>
          </a:xfrm>
          <a:prstGeom prst="rect">
            <a:avLst/>
          </a:prstGeom>
        </p:spPr>
        <p:txBody>
          <a:bodyPr>
            <a:noAutofit/>
          </a:bodyPr>
          <a:lstStyle/>
          <a:p>
            <a:pPr algn="just"/>
            <a:r>
              <a:rPr lang="en-US" cap="none" dirty="0" smtClean="0">
                <a:latin typeface="Calibri" panose="020F0502020204030204" pitchFamily="34" charset="0"/>
                <a:cs typeface="Calibri" panose="020F0502020204030204" pitchFamily="34" charset="0"/>
              </a:rPr>
              <a:t>GRUB was developed from a package called the grand unified bootloader </a:t>
            </a:r>
          </a:p>
          <a:p>
            <a:pPr algn="just"/>
            <a:endParaRPr lang="en-US" cap="none" dirty="0" smtClean="0">
              <a:latin typeface="Calibri" panose="020F0502020204030204" pitchFamily="34" charset="0"/>
              <a:cs typeface="Calibri" panose="020F0502020204030204" pitchFamily="34" charset="0"/>
            </a:endParaRPr>
          </a:p>
          <a:p>
            <a:pPr algn="just" fontAlgn="base"/>
            <a:r>
              <a:rPr lang="en-US" cap="none" dirty="0" smtClean="0">
                <a:latin typeface="Calibri" panose="020F0502020204030204" pitchFamily="34" charset="0"/>
                <a:cs typeface="Calibri" panose="020F0502020204030204" pitchFamily="34" charset="0"/>
              </a:rPr>
              <a:t>Supports </a:t>
            </a:r>
            <a:r>
              <a:rPr lang="en-US" cap="none" dirty="0" err="1" smtClean="0">
                <a:latin typeface="Calibri" panose="020F0502020204030204" pitchFamily="34" charset="0"/>
                <a:cs typeface="Calibri" panose="020F0502020204030204" pitchFamily="34" charset="0"/>
              </a:rPr>
              <a:t>multiboot</a:t>
            </a:r>
            <a:endParaRPr lang="en-US" cap="none" dirty="0" smtClean="0">
              <a:latin typeface="Calibri" panose="020F0502020204030204" pitchFamily="34" charset="0"/>
              <a:cs typeface="Calibri" panose="020F0502020204030204" pitchFamily="34" charset="0"/>
            </a:endParaRPr>
          </a:p>
          <a:p>
            <a:pPr algn="just" fontAlgn="base"/>
            <a:endParaRPr lang="en-US" cap="none" dirty="0" smtClean="0">
              <a:latin typeface="Calibri" panose="020F0502020204030204" pitchFamily="34" charset="0"/>
              <a:cs typeface="Calibri" panose="020F0502020204030204" pitchFamily="34" charset="0"/>
            </a:endParaRPr>
          </a:p>
          <a:p>
            <a:pPr algn="just" fontAlgn="base"/>
            <a:r>
              <a:rPr lang="en-US" cap="none" dirty="0" smtClean="0">
                <a:latin typeface="Calibri" panose="020F0502020204030204" pitchFamily="34" charset="0"/>
                <a:cs typeface="Calibri" panose="020F0502020204030204" pitchFamily="34" charset="0"/>
              </a:rPr>
              <a:t>Supports multiple hardware architectures and operating systems.</a:t>
            </a:r>
          </a:p>
          <a:p>
            <a:pPr algn="just" fontAlgn="base"/>
            <a:endParaRPr lang="en-US" cap="none" dirty="0" smtClean="0">
              <a:latin typeface="Calibri" panose="020F0502020204030204" pitchFamily="34" charset="0"/>
              <a:cs typeface="Calibri" panose="020F0502020204030204" pitchFamily="34" charset="0"/>
            </a:endParaRPr>
          </a:p>
          <a:p>
            <a:pPr algn="just" fontAlgn="base"/>
            <a:r>
              <a:rPr lang="en-US" cap="none" dirty="0" smtClean="0">
                <a:latin typeface="Calibri" panose="020F0502020204030204" pitchFamily="34" charset="0"/>
                <a:cs typeface="Calibri" panose="020F0502020204030204" pitchFamily="34" charset="0"/>
              </a:rPr>
              <a:t>Offers a bash-like interactive command line interface.</a:t>
            </a:r>
          </a:p>
          <a:p>
            <a:pPr algn="just" fontAlgn="base"/>
            <a:endParaRPr lang="en-US" cap="none" dirty="0" smtClean="0">
              <a:latin typeface="Calibri" panose="020F0502020204030204" pitchFamily="34" charset="0"/>
              <a:cs typeface="Calibri" panose="020F0502020204030204" pitchFamily="34" charset="0"/>
            </a:endParaRPr>
          </a:p>
          <a:p>
            <a:pPr algn="just" fontAlgn="base"/>
            <a:r>
              <a:rPr lang="en-US" cap="none" dirty="0" smtClean="0">
                <a:latin typeface="Calibri" panose="020F0502020204030204" pitchFamily="34" charset="0"/>
                <a:cs typeface="Calibri" panose="020F0502020204030204" pitchFamily="34" charset="0"/>
              </a:rPr>
              <a:t>Supports setting of passwords with encryption for security.</a:t>
            </a:r>
          </a:p>
          <a:p>
            <a:pPr algn="just" fontAlgn="base"/>
            <a:endParaRPr lang="en-US" cap="none" dirty="0" smtClean="0">
              <a:latin typeface="Calibri" panose="020F0502020204030204" pitchFamily="34" charset="0"/>
              <a:cs typeface="Calibri" panose="020F0502020204030204" pitchFamily="34" charset="0"/>
            </a:endParaRPr>
          </a:p>
          <a:p>
            <a:pPr algn="just" fontAlgn="base"/>
            <a:r>
              <a:rPr lang="en-US" cap="none" dirty="0" smtClean="0">
                <a:latin typeface="Calibri" panose="020F0502020204030204" pitchFamily="34" charset="0"/>
                <a:cs typeface="Calibri" panose="020F0502020204030204" pitchFamily="34" charset="0"/>
              </a:rPr>
              <a:t>Supports booting from a network.</a:t>
            </a:r>
            <a:endParaRPr lang="en-US"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9994007" y="5883275"/>
            <a:ext cx="1283594" cy="365125"/>
          </a:xfrm>
        </p:spPr>
        <p:txBody>
          <a:bodyPr/>
          <a:lstStyle/>
          <a:p>
            <a:endParaRPr lang="en-US" sz="1400" dirty="0"/>
          </a:p>
          <a:p>
            <a:r>
              <a:rPr lang="en-US" sz="1400" dirty="0"/>
              <a:t>Page No </a:t>
            </a:r>
            <a:r>
              <a:rPr lang="en-US" sz="1400" dirty="0" smtClean="0"/>
              <a:t>13</a:t>
            </a:r>
            <a:endParaRPr lang="en-US" sz="1400" dirty="0"/>
          </a:p>
        </p:txBody>
      </p:sp>
    </p:spTree>
    <p:extLst>
      <p:ext uri="{BB962C8B-B14F-4D97-AF65-F5344CB8AC3E}">
        <p14:creationId xmlns:p14="http://schemas.microsoft.com/office/powerpoint/2010/main" val="13051435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838200" y="0"/>
            <a:ext cx="10515600" cy="1325563"/>
          </a:xfrm>
        </p:spPr>
        <p:txBody>
          <a:bodyPr>
            <a:normAutofit/>
          </a:bodyPr>
          <a:lstStyle/>
          <a:p>
            <a:r>
              <a:rPr lang="en-US" sz="4000" dirty="0" smtClean="0">
                <a:latin typeface="Calibri" panose="020F0502020204030204" pitchFamily="34" charset="0"/>
                <a:cs typeface="Calibri" panose="020F0502020204030204" pitchFamily="34" charset="0"/>
              </a:rPr>
              <a:t>              </a:t>
            </a:r>
            <a:r>
              <a:rPr lang="en-US" sz="4000" b="1" u="sng" dirty="0" smtClean="0">
                <a:latin typeface="Calibri" panose="020F0502020204030204" pitchFamily="34" charset="0"/>
                <a:cs typeface="Calibri" panose="020F0502020204030204" pitchFamily="34" charset="0"/>
              </a:rPr>
              <a:t>Initial boot loader phase</a:t>
            </a:r>
            <a:r>
              <a:rPr lang="en-US" sz="4000" b="1" dirty="0" smtClean="0">
                <a:latin typeface="Calibri" panose="020F0502020204030204" pitchFamily="34" charset="0"/>
                <a:cs typeface="Calibri" panose="020F0502020204030204" pitchFamily="34" charset="0"/>
              </a:rPr>
              <a:t> (Grub )</a:t>
            </a:r>
            <a:endParaRPr lang="en-US" sz="4000" b="1" dirty="0">
              <a:latin typeface="Calibri" panose="020F0502020204030204" pitchFamily="34" charset="0"/>
              <a:cs typeface="Calibri" panose="020F0502020204030204" pitchFamily="34" charset="0"/>
            </a:endParaRPr>
          </a:p>
        </p:txBody>
      </p:sp>
      <p:sp>
        <p:nvSpPr>
          <p:cNvPr id="9" name="Content Placeholder 2"/>
          <p:cNvSpPr>
            <a:spLocks noGrp="1"/>
          </p:cNvSpPr>
          <p:nvPr>
            <p:ph idx="4294967295"/>
          </p:nvPr>
        </p:nvSpPr>
        <p:spPr>
          <a:xfrm>
            <a:off x="838200" y="1682325"/>
            <a:ext cx="10515600" cy="4806995"/>
          </a:xfrm>
          <a:prstGeom prst="rect">
            <a:avLst/>
          </a:prstGeom>
        </p:spPr>
        <p:txBody>
          <a:bodyPr>
            <a:normAutofit/>
          </a:bodyPr>
          <a:lstStyle/>
          <a:p>
            <a:r>
              <a:rPr lang="en-US" cap="none" dirty="0" smtClean="0">
                <a:latin typeface="Calibri" panose="020F0502020204030204" pitchFamily="34" charset="0"/>
                <a:cs typeface="Calibri" panose="020F0502020204030204" pitchFamily="34" charset="0"/>
              </a:rPr>
              <a:t>GRUB stage 1 (MBR and mainly points to stage 2)</a:t>
            </a:r>
          </a:p>
          <a:p>
            <a:endParaRPr lang="en-US" cap="none" dirty="0" smtClean="0">
              <a:latin typeface="Calibri" panose="020F0502020204030204" pitchFamily="34" charset="0"/>
              <a:cs typeface="Calibri" panose="020F0502020204030204" pitchFamily="34" charset="0"/>
            </a:endParaRPr>
          </a:p>
          <a:p>
            <a:r>
              <a:rPr lang="en-US" cap="none" dirty="0" smtClean="0">
                <a:latin typeface="Calibri" panose="020F0502020204030204" pitchFamily="34" charset="0"/>
                <a:cs typeface="Calibri" panose="020F0502020204030204" pitchFamily="34" charset="0"/>
              </a:rPr>
              <a:t>Grub stage 1.5 (contains file system driver's)</a:t>
            </a:r>
          </a:p>
          <a:p>
            <a:endParaRPr lang="en-US" cap="none" dirty="0" smtClean="0">
              <a:latin typeface="Calibri" panose="020F0502020204030204" pitchFamily="34" charset="0"/>
              <a:cs typeface="Calibri" panose="020F0502020204030204" pitchFamily="34" charset="0"/>
            </a:endParaRPr>
          </a:p>
          <a:p>
            <a:r>
              <a:rPr lang="en-US" cap="none" dirty="0" smtClean="0">
                <a:latin typeface="Calibri" panose="020F0502020204030204" pitchFamily="34" charset="0"/>
                <a:cs typeface="Calibri" panose="020F0502020204030204" pitchFamily="34" charset="0"/>
              </a:rPr>
              <a:t>Grub stage 2 (configuration file or manual configuration)</a:t>
            </a:r>
            <a:br>
              <a:rPr lang="en-US" cap="none" dirty="0" smtClean="0">
                <a:latin typeface="Calibri" panose="020F0502020204030204" pitchFamily="34" charset="0"/>
                <a:cs typeface="Calibri" panose="020F0502020204030204" pitchFamily="34" charset="0"/>
              </a:rPr>
            </a:br>
            <a:r>
              <a:rPr lang="en-US" cap="none" dirty="0" smtClean="0">
                <a:latin typeface="Calibri" panose="020F0502020204030204" pitchFamily="34" charset="0"/>
                <a:cs typeface="Calibri" panose="020F0502020204030204" pitchFamily="34" charset="0"/>
              </a:rPr>
              <a:t/>
            </a:r>
            <a:br>
              <a:rPr lang="en-US" cap="none" dirty="0" smtClean="0">
                <a:latin typeface="Calibri" panose="020F0502020204030204" pitchFamily="34" charset="0"/>
                <a:cs typeface="Calibri" panose="020F0502020204030204" pitchFamily="34" charset="0"/>
              </a:rPr>
            </a:br>
            <a:endParaRPr lang="en-US"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9994007" y="5883275"/>
            <a:ext cx="1283594" cy="365125"/>
          </a:xfrm>
        </p:spPr>
        <p:txBody>
          <a:bodyPr/>
          <a:lstStyle/>
          <a:p>
            <a:endParaRPr lang="en-US" sz="1400" dirty="0"/>
          </a:p>
          <a:p>
            <a:r>
              <a:rPr lang="en-US" sz="1400" dirty="0"/>
              <a:t>Page No </a:t>
            </a:r>
            <a:r>
              <a:rPr lang="en-US" sz="1400" dirty="0" smtClean="0"/>
              <a:t>14</a:t>
            </a:r>
            <a:endParaRPr lang="en-US" sz="1400" dirty="0"/>
          </a:p>
        </p:txBody>
      </p:sp>
    </p:spTree>
    <p:extLst>
      <p:ext uri="{BB962C8B-B14F-4D97-AF65-F5344CB8AC3E}">
        <p14:creationId xmlns:p14="http://schemas.microsoft.com/office/powerpoint/2010/main" val="81266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38201" y="218940"/>
            <a:ext cx="10515600" cy="953037"/>
          </a:xfrm>
          <a:prstGeom prst="rect">
            <a:avLst/>
          </a:prstGeom>
        </p:spPr>
        <p:txBody>
          <a:bodyPr/>
          <a:lstStyle/>
          <a:p>
            <a:pPr marL="0" indent="0">
              <a:buNone/>
            </a:pPr>
            <a:r>
              <a:rPr lang="en-US" dirty="0" smtClean="0"/>
              <a:t>                                                      </a:t>
            </a:r>
            <a:r>
              <a:rPr lang="en-US" sz="4000" b="1" u="sng" dirty="0" smtClean="0"/>
              <a:t>Grub File</a:t>
            </a:r>
          </a:p>
          <a:p>
            <a:pPr marL="0" indent="0">
              <a:buNone/>
            </a:pPr>
            <a:endParaRPr lang="en-US" sz="2400" dirty="0" smtClean="0"/>
          </a:p>
          <a:p>
            <a:pPr marL="0" indent="0">
              <a:buNone/>
            </a:pPr>
            <a:endParaRPr lang="en-US" sz="2400" dirty="0" smtClean="0"/>
          </a:p>
          <a:p>
            <a:pPr marL="0" indent="0">
              <a:buNone/>
            </a:pPr>
            <a:endParaRPr lang="en-US" sz="2400" dirty="0"/>
          </a:p>
          <a:p>
            <a:pPr marL="0" indent="0">
              <a:buNone/>
            </a:pPr>
            <a:endParaRPr lang="en-US" sz="2400" dirty="0" smtClean="0"/>
          </a:p>
          <a:p>
            <a:pPr marL="0" indent="0">
              <a:buNone/>
            </a:pPr>
            <a:endParaRPr lang="en-US" sz="2400" dirty="0"/>
          </a:p>
          <a:p>
            <a:pPr marL="0" indent="0">
              <a:buNone/>
            </a:pPr>
            <a:endParaRPr lang="en-US" sz="2400" dirty="0"/>
          </a:p>
          <a:p>
            <a:pPr marL="0" indent="0">
              <a:buNone/>
            </a:pPr>
            <a:endParaRPr lang="en-US" sz="4000" dirty="0"/>
          </a:p>
          <a:p>
            <a:pPr marL="0" indent="0">
              <a:buNone/>
            </a:pP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29" t="3674" r="2644" b="3090"/>
          <a:stretch/>
        </p:blipFill>
        <p:spPr>
          <a:xfrm>
            <a:off x="838201" y="1933075"/>
            <a:ext cx="8692166" cy="4662152"/>
          </a:xfrm>
          <a:prstGeom prst="rect">
            <a:avLst/>
          </a:prstGeom>
        </p:spPr>
      </p:pic>
      <p:sp>
        <p:nvSpPr>
          <p:cNvPr id="4" name="TextBox 3"/>
          <p:cNvSpPr txBox="1"/>
          <p:nvPr/>
        </p:nvSpPr>
        <p:spPr>
          <a:xfrm>
            <a:off x="838201" y="1090861"/>
            <a:ext cx="6090633" cy="1200329"/>
          </a:xfrm>
          <a:prstGeom prst="rect">
            <a:avLst/>
          </a:prstGeom>
          <a:noFill/>
        </p:spPr>
        <p:txBody>
          <a:bodyPr wrap="square" rtlCol="0">
            <a:spAutoFit/>
          </a:bodyPr>
          <a:lstStyle/>
          <a:p>
            <a:r>
              <a:rPr lang="en-US" sz="2400" dirty="0"/>
              <a:t>Location: /boot/grub/grub.conf</a:t>
            </a:r>
          </a:p>
          <a:p>
            <a:r>
              <a:rPr lang="en-US" sz="2400" b="1" dirty="0"/>
              <a:t>How does the grub config file look like?</a:t>
            </a:r>
          </a:p>
          <a:p>
            <a:endParaRPr lang="en-US" sz="2400" dirty="0"/>
          </a:p>
        </p:txBody>
      </p:sp>
      <p:sp>
        <p:nvSpPr>
          <p:cNvPr id="5" name="Slide Number Placeholder 3"/>
          <p:cNvSpPr>
            <a:spLocks noGrp="1"/>
          </p:cNvSpPr>
          <p:nvPr>
            <p:ph type="sldNum" sz="quarter" idx="12"/>
          </p:nvPr>
        </p:nvSpPr>
        <p:spPr>
          <a:xfrm>
            <a:off x="9994007" y="5883275"/>
            <a:ext cx="1283594" cy="365125"/>
          </a:xfrm>
        </p:spPr>
        <p:txBody>
          <a:bodyPr/>
          <a:lstStyle/>
          <a:p>
            <a:endParaRPr lang="en-US" sz="1400" dirty="0"/>
          </a:p>
          <a:p>
            <a:r>
              <a:rPr lang="en-US" sz="1400" dirty="0"/>
              <a:t>Page No </a:t>
            </a:r>
            <a:r>
              <a:rPr lang="en-US" sz="1400" dirty="0" smtClean="0"/>
              <a:t>15</a:t>
            </a:r>
            <a:endParaRPr lang="en-US" sz="1400" dirty="0"/>
          </a:p>
        </p:txBody>
      </p:sp>
    </p:spTree>
    <p:extLst>
      <p:ext uri="{BB962C8B-B14F-4D97-AF65-F5344CB8AC3E}">
        <p14:creationId xmlns:p14="http://schemas.microsoft.com/office/powerpoint/2010/main" val="2598290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991342"/>
          </a:xfrm>
        </p:spPr>
        <p:txBody>
          <a:bodyPr/>
          <a:lstStyle/>
          <a:p>
            <a:pPr algn="l"/>
            <a:r>
              <a:rPr lang="en-US" dirty="0" smtClean="0"/>
              <a:t>Linux runlevels:</a:t>
            </a:r>
            <a:endParaRPr lang="en-US" dirty="0"/>
          </a:p>
        </p:txBody>
      </p:sp>
      <p:sp>
        <p:nvSpPr>
          <p:cNvPr id="3" name="Content Placeholder 2"/>
          <p:cNvSpPr>
            <a:spLocks noGrp="1"/>
          </p:cNvSpPr>
          <p:nvPr>
            <p:ph sz="quarter" idx="13"/>
          </p:nvPr>
        </p:nvSpPr>
        <p:spPr>
          <a:xfrm>
            <a:off x="772106" y="1929210"/>
            <a:ext cx="10363826" cy="3424107"/>
          </a:xfrm>
        </p:spPr>
        <p:txBody>
          <a:bodyPr/>
          <a:lstStyle/>
          <a:p>
            <a:r>
              <a:rPr lang="en-US" dirty="0">
                <a:latin typeface="Calibri" panose="020F0502020204030204" pitchFamily="34" charset="0"/>
              </a:rPr>
              <a:t>Runlevels act as a method to define what processes are started and stopped, and what users are capable of doing by managing each level individually. </a:t>
            </a:r>
            <a:endParaRPr lang="en-US" dirty="0" smtClean="0">
              <a:latin typeface="Calibri" panose="020F0502020204030204" pitchFamily="34" charset="0"/>
            </a:endParaRPr>
          </a:p>
          <a:p>
            <a:endParaRPr lang="en-US" dirty="0" smtClean="0">
              <a:latin typeface="Calibri" panose="020F0502020204030204" pitchFamily="34" charset="0"/>
            </a:endParaRPr>
          </a:p>
          <a:p>
            <a:r>
              <a:rPr lang="en-US" dirty="0" smtClean="0">
                <a:latin typeface="Calibri" panose="020F0502020204030204" pitchFamily="34" charset="0"/>
              </a:rPr>
              <a:t>There </a:t>
            </a:r>
            <a:r>
              <a:rPr lang="en-US" dirty="0">
                <a:latin typeface="Calibri" panose="020F0502020204030204" pitchFamily="34" charset="0"/>
              </a:rPr>
              <a:t>were 10 runlevels available (0-9). </a:t>
            </a:r>
            <a:endParaRPr lang="en-US" dirty="0" smtClean="0">
              <a:latin typeface="Calibri" panose="020F0502020204030204" pitchFamily="34" charset="0"/>
            </a:endParaRPr>
          </a:p>
          <a:p>
            <a:endParaRPr lang="en-US" dirty="0" smtClean="0">
              <a:latin typeface="Calibri" panose="020F0502020204030204" pitchFamily="34" charset="0"/>
            </a:endParaRPr>
          </a:p>
          <a:p>
            <a:r>
              <a:rPr lang="en-US" dirty="0" smtClean="0">
                <a:latin typeface="Calibri" panose="020F0502020204030204" pitchFamily="34" charset="0"/>
              </a:rPr>
              <a:t>Red </a:t>
            </a:r>
            <a:r>
              <a:rPr lang="en-US" dirty="0">
                <a:latin typeface="Calibri" panose="020F0502020204030204" pitchFamily="34" charset="0"/>
              </a:rPr>
              <a:t>Hat/Fedora Linux uses 7 of them (0-6)</a:t>
            </a:r>
          </a:p>
        </p:txBody>
      </p:sp>
      <p:sp>
        <p:nvSpPr>
          <p:cNvPr id="4" name="Slide Number Placeholder 3"/>
          <p:cNvSpPr>
            <a:spLocks noGrp="1"/>
          </p:cNvSpPr>
          <p:nvPr>
            <p:ph type="sldNum" sz="quarter" idx="12"/>
          </p:nvPr>
        </p:nvSpPr>
        <p:spPr/>
        <p:txBody>
          <a:bodyPr/>
          <a:lstStyle/>
          <a:p>
            <a:fld id="{2BB9188D-2330-4ED5-9E90-D8C6D5E55F5E}" type="slidenum">
              <a:rPr lang="en-US" smtClean="0"/>
              <a:t>16</a:t>
            </a:fld>
            <a:endParaRPr lang="en-US"/>
          </a:p>
        </p:txBody>
      </p:sp>
    </p:spTree>
    <p:extLst>
      <p:ext uri="{BB962C8B-B14F-4D97-AF65-F5344CB8AC3E}">
        <p14:creationId xmlns:p14="http://schemas.microsoft.com/office/powerpoint/2010/main" val="1785926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78" y="171903"/>
            <a:ext cx="10840279" cy="652345"/>
          </a:xfrm>
        </p:spPr>
        <p:txBody>
          <a:bodyPr>
            <a:normAutofit/>
          </a:bodyPr>
          <a:lstStyle/>
          <a:p>
            <a:r>
              <a:rPr lang="en-US" sz="4000" b="1" dirty="0" smtClean="0">
                <a:latin typeface="Calibri" panose="020F0502020204030204" pitchFamily="34" charset="0"/>
                <a:cs typeface="Calibri" panose="020F0502020204030204" pitchFamily="34" charset="0"/>
              </a:rPr>
              <a:t>Run Levels and the Initialization Process:</a:t>
            </a:r>
            <a:endParaRPr lang="en-US" sz="4000" b="1" dirty="0">
              <a:latin typeface="Calibri" panose="020F0502020204030204" pitchFamily="34" charset="0"/>
              <a:cs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788379645"/>
              </p:ext>
            </p:extLst>
          </p:nvPr>
        </p:nvGraphicFramePr>
        <p:xfrm>
          <a:off x="1112750" y="1500367"/>
          <a:ext cx="9890414" cy="4863738"/>
        </p:xfrm>
        <a:graphic>
          <a:graphicData uri="http://schemas.openxmlformats.org/drawingml/2006/table">
            <a:tbl>
              <a:tblPr/>
              <a:tblGrid>
                <a:gridCol w="2078704"/>
                <a:gridCol w="3940500"/>
                <a:gridCol w="3871210"/>
              </a:tblGrid>
              <a:tr h="442158">
                <a:tc>
                  <a:txBody>
                    <a:bodyPr/>
                    <a:lstStyle/>
                    <a:p>
                      <a:pPr algn="ctr"/>
                      <a:r>
                        <a:rPr lang="en-US" sz="2000" dirty="0">
                          <a:effectLst/>
                          <a:latin typeface="Calibri" panose="020F0502020204030204" pitchFamily="34" charset="0"/>
                          <a:cs typeface="Calibri" panose="020F0502020204030204" pitchFamily="34" charset="0"/>
                        </a:rPr>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c>
                  <a:txBody>
                    <a:bodyPr/>
                    <a:lstStyle/>
                    <a:p>
                      <a:pPr algn="ctr"/>
                      <a:r>
                        <a:rPr lang="en-US" sz="2000" dirty="0">
                          <a:effectLst/>
                          <a:latin typeface="Calibri" panose="020F0502020204030204" pitchFamily="34" charset="0"/>
                          <a:cs typeface="Calibri" panose="020F0502020204030204" pitchFamily="34" charset="0"/>
                        </a:rPr>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AECF0"/>
                    </a:solidFill>
                  </a:tcPr>
                </a:tc>
                <a:tc>
                  <a:txBody>
                    <a:bodyPr/>
                    <a:lstStyle/>
                    <a:p>
                      <a:pPr algn="ctr"/>
                      <a:r>
                        <a:rPr lang="en-US" sz="2000">
                          <a:effectLst/>
                          <a:latin typeface="Calibri" panose="020F0502020204030204" pitchFamily="34" charset="0"/>
                          <a:cs typeface="Calibri" panose="020F0502020204030204" pitchFamily="34" charset="0"/>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CF0"/>
                    </a:solidFill>
                  </a:tcPr>
                </a:tc>
              </a:tr>
              <a:tr h="442158">
                <a:tc>
                  <a:txBody>
                    <a:bodyPr/>
                    <a:lstStyle/>
                    <a:p>
                      <a:r>
                        <a:rPr lang="en-US" sz="2000" b="1">
                          <a:effectLst/>
                          <a:latin typeface="Calibri" panose="020F0502020204030204" pitchFamily="34" charset="0"/>
                          <a:cs typeface="Calibri" panose="020F0502020204030204" pitchFamily="34" charset="0"/>
                        </a:rPr>
                        <a:t>0</a:t>
                      </a:r>
                      <a:endParaRPr lang="en-US" sz="200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Halt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F9FA"/>
                    </a:solidFill>
                  </a:tcPr>
                </a:tc>
                <a:tc>
                  <a:txBody>
                    <a:bodyPr/>
                    <a:lstStyle/>
                    <a:p>
                      <a:r>
                        <a:rPr lang="en-US" sz="2000">
                          <a:effectLst/>
                          <a:latin typeface="Calibri" panose="020F0502020204030204" pitchFamily="34" charset="0"/>
                          <a:cs typeface="Calibri" panose="020F0502020204030204" pitchFamily="34" charset="0"/>
                        </a:rPr>
                        <a:t>Shuts down the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42158">
                <a:tc>
                  <a:txBody>
                    <a:bodyPr/>
                    <a:lstStyle/>
                    <a:p>
                      <a:r>
                        <a:rPr lang="en-US" sz="2000" b="1" dirty="0">
                          <a:effectLst/>
                          <a:latin typeface="Calibri" panose="020F0502020204030204" pitchFamily="34" charset="0"/>
                          <a:cs typeface="Calibri" panose="020F0502020204030204" pitchFamily="34" charset="0"/>
                        </a:rPr>
                        <a:t>1</a:t>
                      </a:r>
                      <a:endParaRPr lang="en-US" sz="20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Single-user 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Mode for administrative tasks</a:t>
                      </a:r>
                      <a:r>
                        <a:rPr lang="en-US" sz="20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1105395">
                <a:tc>
                  <a:txBody>
                    <a:bodyPr/>
                    <a:lstStyle/>
                    <a:p>
                      <a:r>
                        <a:rPr lang="en-US" sz="2000" b="1" dirty="0">
                          <a:effectLst/>
                          <a:latin typeface="Calibri" panose="020F0502020204030204" pitchFamily="34" charset="0"/>
                          <a:cs typeface="Calibri" panose="020F0502020204030204" pitchFamily="34" charset="0"/>
                        </a:rPr>
                        <a:t>2</a:t>
                      </a:r>
                      <a:endParaRPr lang="en-US" sz="20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Multi-user mode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Does not configure network interfaces and does not export networks services</a:t>
                      </a:r>
                      <a:r>
                        <a:rPr lang="en-US" sz="20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42158">
                <a:tc>
                  <a:txBody>
                    <a:bodyPr/>
                    <a:lstStyle/>
                    <a:p>
                      <a:r>
                        <a:rPr lang="en-US" sz="2000" b="1" dirty="0">
                          <a:effectLst/>
                          <a:latin typeface="Calibri" panose="020F0502020204030204" pitchFamily="34" charset="0"/>
                          <a:cs typeface="Calibri" panose="020F0502020204030204" pitchFamily="34" charset="0"/>
                        </a:rPr>
                        <a:t>3</a:t>
                      </a:r>
                      <a:endParaRPr lang="en-US" sz="20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Multi-user mode with networking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Starts the system normally</a:t>
                      </a:r>
                      <a:r>
                        <a:rPr lang="en-US" sz="2000" dirty="0" smtClean="0">
                          <a:effectLst/>
                          <a:latin typeface="Calibri" panose="020F0502020204030204" pitchFamily="34" charset="0"/>
                          <a:cs typeface="Calibri" panose="020F0502020204030204" pitchFamily="34" charset="0"/>
                        </a:rPr>
                        <a:t>.</a:t>
                      </a:r>
                      <a:endParaRPr lang="en-US" sz="20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42158">
                <a:tc>
                  <a:txBody>
                    <a:bodyPr/>
                    <a:lstStyle/>
                    <a:p>
                      <a:r>
                        <a:rPr lang="en-US" sz="2000" b="1">
                          <a:effectLst/>
                          <a:latin typeface="Calibri" panose="020F0502020204030204" pitchFamily="34" charset="0"/>
                          <a:cs typeface="Calibri" panose="020F0502020204030204" pitchFamily="34" charset="0"/>
                        </a:rPr>
                        <a:t>4</a:t>
                      </a:r>
                      <a:endParaRPr lang="en-US" sz="200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Not used/user-definable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a:effectLst/>
                          <a:latin typeface="Calibri" panose="020F0502020204030204" pitchFamily="34" charset="0"/>
                          <a:cs typeface="Calibri" panose="020F0502020204030204" pitchFamily="34" charset="0"/>
                        </a:rPr>
                        <a:t>For special purposes.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1105395">
                <a:tc>
                  <a:txBody>
                    <a:bodyPr/>
                    <a:lstStyle/>
                    <a:p>
                      <a:r>
                        <a:rPr lang="en-US" sz="2000" b="1">
                          <a:effectLst/>
                          <a:latin typeface="Calibri" panose="020F0502020204030204" pitchFamily="34" charset="0"/>
                          <a:cs typeface="Calibri" panose="020F0502020204030204" pitchFamily="34" charset="0"/>
                        </a:rPr>
                        <a:t>5</a:t>
                      </a:r>
                      <a:endParaRPr lang="en-US" sz="200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Start the system normally with appropriate display manager (with GUI)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Same as runlevel 3 </a:t>
                      </a:r>
                      <a:r>
                        <a:rPr lang="en-US" sz="2000" dirty="0" smtClean="0">
                          <a:effectLst/>
                          <a:latin typeface="Calibri" panose="020F0502020204030204" pitchFamily="34" charset="0"/>
                          <a:cs typeface="Calibri" panose="020F0502020204030204" pitchFamily="34" charset="0"/>
                        </a:rPr>
                        <a:t>+ display</a:t>
                      </a:r>
                      <a:r>
                        <a:rPr lang="en-US" sz="2000" baseline="0" dirty="0" smtClean="0">
                          <a:effectLst/>
                          <a:latin typeface="Calibri" panose="020F0502020204030204" pitchFamily="34" charset="0"/>
                          <a:cs typeface="Calibri" panose="020F0502020204030204" pitchFamily="34" charset="0"/>
                        </a:rPr>
                        <a:t> Manager.</a:t>
                      </a:r>
                      <a:endParaRPr lang="en-US" sz="2000" dirty="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r h="442158">
                <a:tc>
                  <a:txBody>
                    <a:bodyPr/>
                    <a:lstStyle/>
                    <a:p>
                      <a:r>
                        <a:rPr lang="en-US" sz="2000" b="1">
                          <a:effectLst/>
                          <a:latin typeface="Calibri" panose="020F0502020204030204" pitchFamily="34" charset="0"/>
                          <a:cs typeface="Calibri" panose="020F0502020204030204" pitchFamily="34" charset="0"/>
                        </a:rPr>
                        <a:t>6</a:t>
                      </a:r>
                      <a:endParaRPr lang="en-US" sz="2000">
                        <a:effectLst/>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a:effectLst/>
                          <a:latin typeface="Calibri" panose="020F0502020204030204" pitchFamily="34" charset="0"/>
                          <a:cs typeface="Calibri" panose="020F0502020204030204" pitchFamily="34" charset="0"/>
                        </a:rPr>
                        <a:t>Reboot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c>
                  <a:txBody>
                    <a:bodyPr/>
                    <a:lstStyle/>
                    <a:p>
                      <a:r>
                        <a:rPr lang="en-US" sz="2000" dirty="0">
                          <a:effectLst/>
                          <a:latin typeface="Calibri" panose="020F0502020204030204" pitchFamily="34" charset="0"/>
                          <a:cs typeface="Calibri" panose="020F0502020204030204" pitchFamily="34" charset="0"/>
                        </a:rPr>
                        <a:t>Reboots the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F9FA"/>
                    </a:solidFill>
                  </a:tcPr>
                </a:tc>
              </a:tr>
            </a:tbl>
          </a:graphicData>
        </a:graphic>
      </p:graphicFrame>
      <p:sp>
        <p:nvSpPr>
          <p:cNvPr id="5" name="Slide Number Placeholder 4"/>
          <p:cNvSpPr>
            <a:spLocks noGrp="1"/>
          </p:cNvSpPr>
          <p:nvPr>
            <p:ph type="sldNum" sz="quarter" idx="12"/>
          </p:nvPr>
        </p:nvSpPr>
        <p:spPr>
          <a:xfrm>
            <a:off x="10367494" y="6364105"/>
            <a:ext cx="1271341" cy="365125"/>
          </a:xfrm>
        </p:spPr>
        <p:txBody>
          <a:bodyPr/>
          <a:lstStyle/>
          <a:p>
            <a:r>
              <a:rPr lang="en-US" sz="1400" dirty="0"/>
              <a:t>Page No </a:t>
            </a:r>
            <a:fld id="{2BB9188D-2330-4ED5-9E90-D8C6D5E55F5E}" type="slidenum">
              <a:rPr lang="en-US" sz="1400"/>
              <a:pPr/>
              <a:t>17</a:t>
            </a:fld>
            <a:endParaRPr lang="en-US" sz="1400" dirty="0"/>
          </a:p>
        </p:txBody>
      </p:sp>
    </p:spTree>
    <p:extLst>
      <p:ext uri="{BB962C8B-B14F-4D97-AF65-F5344CB8AC3E}">
        <p14:creationId xmlns:p14="http://schemas.microsoft.com/office/powerpoint/2010/main" val="1158281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914069"/>
          </a:xfrm>
        </p:spPr>
        <p:txBody>
          <a:bodyPr/>
          <a:lstStyle/>
          <a:p>
            <a:pPr algn="l"/>
            <a:r>
              <a:rPr lang="en-US" dirty="0" smtClean="0"/>
              <a:t>How to change the run levels?</a:t>
            </a:r>
            <a:endParaRPr lang="en-US" dirty="0"/>
          </a:p>
        </p:txBody>
      </p:sp>
      <p:sp>
        <p:nvSpPr>
          <p:cNvPr id="3" name="Content Placeholder 2"/>
          <p:cNvSpPr>
            <a:spLocks noGrp="1"/>
          </p:cNvSpPr>
          <p:nvPr>
            <p:ph sz="quarter" idx="13"/>
          </p:nvPr>
        </p:nvSpPr>
        <p:spPr>
          <a:xfrm>
            <a:off x="913774" y="1442434"/>
            <a:ext cx="10363826" cy="4348765"/>
          </a:xfrm>
        </p:spPr>
        <p:txBody>
          <a:bodyPr/>
          <a:lstStyle/>
          <a:p>
            <a:pPr marL="0" indent="0">
              <a:buNone/>
            </a:pPr>
            <a:r>
              <a:rPr lang="en-US" dirty="0" smtClean="0"/>
              <a:t>To check where the run level is?</a:t>
            </a:r>
          </a:p>
          <a:p>
            <a:pPr marL="0" indent="0">
              <a:buNone/>
            </a:pPr>
            <a:endParaRPr lang="en-US" dirty="0"/>
          </a:p>
        </p:txBody>
      </p:sp>
      <p:sp>
        <p:nvSpPr>
          <p:cNvPr id="4" name="Slide Number Placeholder 3"/>
          <p:cNvSpPr>
            <a:spLocks noGrp="1"/>
          </p:cNvSpPr>
          <p:nvPr>
            <p:ph type="sldNum" sz="quarter" idx="12"/>
          </p:nvPr>
        </p:nvSpPr>
        <p:spPr/>
        <p:txBody>
          <a:bodyPr/>
          <a:lstStyle/>
          <a:p>
            <a:fld id="{2BB9188D-2330-4ED5-9E90-D8C6D5E55F5E}" type="slidenum">
              <a:rPr lang="en-US" smtClean="0"/>
              <a:t>18</a:t>
            </a:fld>
            <a:endParaRPr lang="en-US"/>
          </a:p>
        </p:txBody>
      </p:sp>
      <p:pic>
        <p:nvPicPr>
          <p:cNvPr id="5" name="Picture 4"/>
          <p:cNvPicPr>
            <a:picLocks noChangeAspect="1"/>
          </p:cNvPicPr>
          <p:nvPr/>
        </p:nvPicPr>
        <p:blipFill>
          <a:blip r:embed="rId2"/>
          <a:stretch>
            <a:fillRect/>
          </a:stretch>
        </p:blipFill>
        <p:spPr>
          <a:xfrm>
            <a:off x="785611" y="2038420"/>
            <a:ext cx="8512935" cy="4352381"/>
          </a:xfrm>
          <a:prstGeom prst="rect">
            <a:avLst/>
          </a:prstGeom>
        </p:spPr>
      </p:pic>
    </p:spTree>
    <p:extLst>
      <p:ext uri="{BB962C8B-B14F-4D97-AF65-F5344CB8AC3E}">
        <p14:creationId xmlns:p14="http://schemas.microsoft.com/office/powerpoint/2010/main" val="3054641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8"/>
            <a:ext cx="10364451" cy="167094"/>
          </a:xfrm>
        </p:spPr>
        <p:txBody>
          <a:bodyPr>
            <a:normAutofit fontScale="90000"/>
          </a:bodyPr>
          <a:lstStyle/>
          <a:p>
            <a:r>
              <a:rPr lang="en-US" dirty="0" smtClean="0"/>
              <a:t> </a:t>
            </a:r>
            <a:endParaRPr lang="en-US" dirty="0"/>
          </a:p>
        </p:txBody>
      </p:sp>
      <p:sp>
        <p:nvSpPr>
          <p:cNvPr id="3" name="Content Placeholder 2"/>
          <p:cNvSpPr>
            <a:spLocks noGrp="1"/>
          </p:cNvSpPr>
          <p:nvPr>
            <p:ph sz="quarter" idx="13"/>
          </p:nvPr>
        </p:nvSpPr>
        <p:spPr>
          <a:xfrm>
            <a:off x="913774" y="940158"/>
            <a:ext cx="10363826" cy="4851041"/>
          </a:xfrm>
        </p:spPr>
        <p:txBody>
          <a:bodyPr/>
          <a:lstStyle/>
          <a:p>
            <a:pPr marL="0" indent="0">
              <a:buNone/>
            </a:pPr>
            <a:r>
              <a:rPr lang="en-US" dirty="0" smtClean="0"/>
              <a:t>How to change the run level ?</a:t>
            </a:r>
            <a:endParaRPr lang="en-US" cap="none" dirty="0"/>
          </a:p>
          <a:p>
            <a:pPr marL="0" indent="0">
              <a:buNone/>
            </a:pPr>
            <a:r>
              <a:rPr lang="en-US" cap="none" dirty="0">
                <a:effectLst>
                  <a:outerShdw blurRad="38100" dist="38100" dir="2700000" algn="tl">
                    <a:srgbClr val="000000">
                      <a:alpha val="43137"/>
                    </a:srgbClr>
                  </a:outerShdw>
                </a:effectLst>
                <a:latin typeface="Calibri" panose="020F0502020204030204" pitchFamily="34" charset="0"/>
              </a:rPr>
              <a:t>n</a:t>
            </a:r>
            <a:r>
              <a:rPr lang="en-US" cap="none" dirty="0" smtClean="0">
                <a:effectLst>
                  <a:outerShdw blurRad="38100" dist="38100" dir="2700000" algn="tl">
                    <a:srgbClr val="000000">
                      <a:alpha val="43137"/>
                    </a:srgbClr>
                  </a:outerShdw>
                </a:effectLst>
                <a:latin typeface="Calibri" panose="020F0502020204030204" pitchFamily="34" charset="0"/>
              </a:rPr>
              <a:t>ano  /etc/</a:t>
            </a:r>
            <a:r>
              <a:rPr lang="en-US" cap="none" dirty="0" err="1" smtClean="0">
                <a:effectLst>
                  <a:outerShdw blurRad="38100" dist="38100" dir="2700000" algn="tl">
                    <a:srgbClr val="000000">
                      <a:alpha val="43137"/>
                    </a:srgbClr>
                  </a:outerShdw>
                </a:effectLst>
                <a:latin typeface="Calibri" panose="020F0502020204030204" pitchFamily="34" charset="0"/>
              </a:rPr>
              <a:t>inittab</a:t>
            </a:r>
            <a:endParaRPr lang="en-US" cap="none" dirty="0" smtClean="0">
              <a:effectLst>
                <a:outerShdw blurRad="38100" dist="38100" dir="2700000" algn="tl">
                  <a:srgbClr val="000000">
                    <a:alpha val="43137"/>
                  </a:srgbClr>
                </a:outerShdw>
              </a:effectLst>
              <a:latin typeface="Calibri" panose="020F0502020204030204" pitchFamily="34" charset="0"/>
            </a:endParaRPr>
          </a:p>
          <a:p>
            <a:pPr marL="0" indent="0">
              <a:buNone/>
            </a:pPr>
            <a:endParaRPr lang="en-US" cap="none" dirty="0" smtClean="0">
              <a:effectLst>
                <a:outerShdw blurRad="38100" dist="38100" dir="2700000" algn="tl">
                  <a:srgbClr val="000000">
                    <a:alpha val="43137"/>
                  </a:srgbClr>
                </a:outerShdw>
              </a:effectLst>
              <a:latin typeface="Calibri" panose="020F0502020204030204" pitchFamily="34" charset="0"/>
            </a:endParaRPr>
          </a:p>
          <a:p>
            <a:pPr marL="0" indent="0">
              <a:buNone/>
            </a:pPr>
            <a:endParaRPr lang="en-US" cap="none" dirty="0" smtClean="0">
              <a:effectLst>
                <a:outerShdw blurRad="38100" dist="38100" dir="2700000" algn="tl">
                  <a:srgbClr val="000000">
                    <a:alpha val="43137"/>
                  </a:srgbClr>
                </a:outerShdw>
              </a:effectLst>
              <a:latin typeface="Calibri" panose="020F0502020204030204" pitchFamily="34" charset="0"/>
            </a:endParaRPr>
          </a:p>
          <a:p>
            <a:pPr marL="0" indent="0">
              <a:buNone/>
            </a:pPr>
            <a:endParaRPr lang="en-US" cap="none" dirty="0" smtClean="0">
              <a:effectLst>
                <a:outerShdw blurRad="38100" dist="38100" dir="2700000" algn="tl">
                  <a:srgbClr val="000000">
                    <a:alpha val="43137"/>
                  </a:srgbClr>
                </a:outerShdw>
              </a:effectLst>
              <a:latin typeface="Calibri" panose="020F0502020204030204" pitchFamily="34" charset="0"/>
            </a:endParaRPr>
          </a:p>
          <a:p>
            <a:pPr marL="0" indent="0">
              <a:buNone/>
            </a:pPr>
            <a:endParaRPr lang="en-US" cap="none" dirty="0">
              <a:effectLst>
                <a:outerShdw blurRad="38100" dist="38100" dir="2700000" algn="tl">
                  <a:srgbClr val="000000">
                    <a:alpha val="43137"/>
                  </a:srgbClr>
                </a:outerShdw>
              </a:effectLst>
              <a:latin typeface="Calibri" panose="020F0502020204030204" pitchFamily="34" charset="0"/>
            </a:endParaRPr>
          </a:p>
          <a:p>
            <a:pPr marL="0" indent="0">
              <a:buNone/>
            </a:pPr>
            <a:endParaRPr lang="en-US" dirty="0" smtClean="0">
              <a:effectLst>
                <a:outerShdw blurRad="38100" dist="38100" dir="2700000" algn="tl">
                  <a:srgbClr val="000000">
                    <a:alpha val="43137"/>
                  </a:srgbClr>
                </a:outerShdw>
              </a:effectLst>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2BB9188D-2330-4ED5-9E90-D8C6D5E55F5E}" type="slidenum">
              <a:rPr lang="en-US" smtClean="0"/>
              <a:t>19</a:t>
            </a:fld>
            <a:endParaRPr lang="en-US"/>
          </a:p>
        </p:txBody>
      </p:sp>
      <p:pic>
        <p:nvPicPr>
          <p:cNvPr id="5" name="Picture 4"/>
          <p:cNvPicPr>
            <a:picLocks noChangeAspect="1"/>
          </p:cNvPicPr>
          <p:nvPr/>
        </p:nvPicPr>
        <p:blipFill>
          <a:blip r:embed="rId2"/>
          <a:stretch>
            <a:fillRect/>
          </a:stretch>
        </p:blipFill>
        <p:spPr>
          <a:xfrm>
            <a:off x="913774" y="1815839"/>
            <a:ext cx="7066667" cy="4533333"/>
          </a:xfrm>
          <a:prstGeom prst="rect">
            <a:avLst/>
          </a:prstGeom>
        </p:spPr>
      </p:pic>
    </p:spTree>
    <p:extLst>
      <p:ext uri="{BB962C8B-B14F-4D97-AF65-F5344CB8AC3E}">
        <p14:creationId xmlns:p14="http://schemas.microsoft.com/office/powerpoint/2010/main" val="302438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759" y="708337"/>
            <a:ext cx="9947856" cy="911181"/>
          </a:xfrm>
        </p:spPr>
        <p:txBody>
          <a:bodyPr>
            <a:normAutofit/>
          </a:bodyPr>
          <a:lstStyle/>
          <a:p>
            <a:pPr algn="ctr"/>
            <a:r>
              <a:rPr lang="en-US" sz="4000" b="1" u="sng" dirty="0" smtClean="0">
                <a:latin typeface="Calibri" panose="020F0502020204030204" pitchFamily="34" charset="0"/>
                <a:cs typeface="Calibri" panose="020F0502020204030204" pitchFamily="34" charset="0"/>
              </a:rPr>
              <a:t>Pre-Boot Sequence(BIOS)</a:t>
            </a:r>
            <a:endParaRPr lang="en-US" sz="4000" b="1" u="sng"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913774" y="1761186"/>
            <a:ext cx="10363826" cy="3424107"/>
          </a:xfrm>
        </p:spPr>
        <p:txBody>
          <a:bodyPr>
            <a:noAutofit/>
          </a:bodyPr>
          <a:lstStyle/>
          <a:p>
            <a:pPr marL="0" indent="0" algn="just">
              <a:buNone/>
            </a:pPr>
            <a:r>
              <a:rPr lang="en-US" cap="none" dirty="0" smtClean="0">
                <a:latin typeface="Calibri" panose="020F0502020204030204" pitchFamily="34" charset="0"/>
                <a:cs typeface="Calibri" panose="020F0502020204030204" pitchFamily="34" charset="0"/>
              </a:rPr>
              <a:t>Understanding the linux boot and startup processes is important to being able to both configure linux and to resolving startup issues.</a:t>
            </a:r>
          </a:p>
          <a:p>
            <a:pPr marL="0" indent="0" algn="just">
              <a:buNone/>
            </a:pPr>
            <a:endParaRPr lang="en-US" cap="none" dirty="0" smtClean="0">
              <a:latin typeface="Calibri" panose="020F0502020204030204" pitchFamily="34" charset="0"/>
              <a:cs typeface="Calibri" panose="020F0502020204030204" pitchFamily="34" charset="0"/>
            </a:endParaRPr>
          </a:p>
          <a:p>
            <a:pPr algn="just"/>
            <a:r>
              <a:rPr lang="en-US" cap="none" dirty="0" smtClean="0">
                <a:latin typeface="Calibri" panose="020F0502020204030204" pitchFamily="34" charset="0"/>
                <a:cs typeface="Calibri" panose="020F0502020204030204" pitchFamily="34" charset="0"/>
              </a:rPr>
              <a:t>In reality, there are two sequences of events that are required to boot a linux computer and make it usable: boot and startup.</a:t>
            </a:r>
          </a:p>
          <a:p>
            <a:pPr algn="just"/>
            <a:r>
              <a:rPr lang="en-US" cap="none" dirty="0" smtClean="0">
                <a:latin typeface="Calibri" panose="020F0502020204030204" pitchFamily="34" charset="0"/>
                <a:cs typeface="Calibri" panose="020F0502020204030204" pitchFamily="34" charset="0"/>
              </a:rPr>
              <a:t>The boot sequence starts when the computer is turned on, and is completed when the kernel is initialized and </a:t>
            </a:r>
            <a:r>
              <a:rPr lang="en-US" cap="none" dirty="0" err="1" smtClean="0">
                <a:latin typeface="Calibri" panose="020F0502020204030204" pitchFamily="34" charset="0"/>
                <a:cs typeface="Calibri" panose="020F0502020204030204" pitchFamily="34" charset="0"/>
              </a:rPr>
              <a:t>systemd</a:t>
            </a:r>
            <a:r>
              <a:rPr lang="en-US" cap="none" dirty="0" smtClean="0">
                <a:latin typeface="Calibri" panose="020F0502020204030204" pitchFamily="34" charset="0"/>
                <a:cs typeface="Calibri" panose="020F0502020204030204" pitchFamily="34" charset="0"/>
              </a:rPr>
              <a:t> is launched. </a:t>
            </a:r>
          </a:p>
          <a:p>
            <a:pPr algn="just"/>
            <a:r>
              <a:rPr lang="en-US" cap="none" dirty="0" smtClean="0">
                <a:latin typeface="Calibri" panose="020F0502020204030204" pitchFamily="34" charset="0"/>
                <a:cs typeface="Calibri" panose="020F0502020204030204" pitchFamily="34" charset="0"/>
              </a:rPr>
              <a:t>The startup process then takes over and finishes the task of getting the linux computer into an operational state.</a:t>
            </a:r>
            <a:endParaRPr lang="en-US"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9772516" y="5885645"/>
            <a:ext cx="1297099" cy="425004"/>
          </a:xfrm>
        </p:spPr>
        <p:txBody>
          <a:bodyPr/>
          <a:lstStyle/>
          <a:p>
            <a:r>
              <a:rPr lang="en-US" sz="1400" dirty="0"/>
              <a:t>Page No </a:t>
            </a:r>
            <a:fld id="{2BB9188D-2330-4ED5-9E90-D8C6D5E55F5E}" type="slidenum">
              <a:rPr lang="en-US" sz="1400" smtClean="0"/>
              <a:pPr/>
              <a:t>2</a:t>
            </a:fld>
            <a:endParaRPr lang="en-US" sz="1400" dirty="0"/>
          </a:p>
        </p:txBody>
      </p:sp>
    </p:spTree>
    <p:extLst>
      <p:ext uri="{BB962C8B-B14F-4D97-AF65-F5344CB8AC3E}">
        <p14:creationId xmlns:p14="http://schemas.microsoft.com/office/powerpoint/2010/main" val="35232762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24327" y="421405"/>
            <a:ext cx="5163144" cy="646331"/>
          </a:xfrm>
          <a:prstGeom prst="rect">
            <a:avLst/>
          </a:prstGeom>
        </p:spPr>
        <p:txBody>
          <a:bodyPr wrap="none">
            <a:spAutoFit/>
          </a:bodyPr>
          <a:lstStyle/>
          <a:p>
            <a:pPr algn="ctr"/>
            <a:r>
              <a:rPr lang="en-US" sz="4000" b="1" i="0" u="sng" dirty="0" smtClean="0">
                <a:solidFill>
                  <a:srgbClr val="111111"/>
                </a:solidFill>
                <a:effectLst/>
                <a:latin typeface="Calibri" panose="020F0502020204030204" pitchFamily="34" charset="0"/>
                <a:cs typeface="Calibri" panose="020F0502020204030204" pitchFamily="34" charset="0"/>
              </a:rPr>
              <a:t>Kernel boot process</a:t>
            </a:r>
            <a:endParaRPr lang="en-US" sz="4000" b="1" i="0" u="sng" dirty="0">
              <a:solidFill>
                <a:srgbClr val="111111"/>
              </a:solidFill>
              <a:effectLst/>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760927" y="1812747"/>
            <a:ext cx="10515600" cy="3313046"/>
          </a:xfrm>
        </p:spPr>
        <p:txBody>
          <a:bodyPr>
            <a:noAutofit/>
          </a:bodyPr>
          <a:lstStyle/>
          <a:p>
            <a:r>
              <a:rPr lang="en-US" cap="none" dirty="0" smtClean="0">
                <a:latin typeface="Calibri" panose="020F0502020204030204" pitchFamily="34" charset="0"/>
                <a:cs typeface="Calibri" panose="020F0502020204030204" pitchFamily="34" charset="0"/>
              </a:rPr>
              <a:t>A Linux kernel is responsible for handling process management, memory management, users, inter process communication etc. </a:t>
            </a:r>
          </a:p>
          <a:p>
            <a:r>
              <a:rPr lang="en-US" cap="none" dirty="0" smtClean="0">
                <a:latin typeface="Calibri" panose="020F0502020204030204" pitchFamily="34" charset="0"/>
                <a:cs typeface="Calibri" panose="020F0502020204030204" pitchFamily="34" charset="0"/>
              </a:rPr>
              <a:t>Kernel is a compressed image file. </a:t>
            </a:r>
          </a:p>
          <a:p>
            <a:r>
              <a:rPr lang="en-US" cap="none" dirty="0" smtClean="0">
                <a:latin typeface="Calibri" panose="020F0502020204030204" pitchFamily="34" charset="0"/>
                <a:cs typeface="Calibri" panose="020F0502020204030204" pitchFamily="34" charset="0"/>
              </a:rPr>
              <a:t>If you have RAID configured it required different set of programs and code.</a:t>
            </a:r>
          </a:p>
          <a:p>
            <a:r>
              <a:rPr lang="en-US" cap="none" dirty="0" smtClean="0">
                <a:latin typeface="Calibri" panose="020F0502020204030204" pitchFamily="34" charset="0"/>
                <a:cs typeface="Calibri" panose="020F0502020204030204" pitchFamily="34" charset="0"/>
              </a:rPr>
              <a:t>But our kernel image file needs to be smaller, that's the reason its compressed image file. </a:t>
            </a:r>
          </a:p>
          <a:p>
            <a:r>
              <a:rPr lang="en-US" cap="none" dirty="0" smtClean="0">
                <a:latin typeface="Calibri" panose="020F0502020204030204" pitchFamily="34" charset="0"/>
                <a:cs typeface="Calibri" panose="020F0502020204030204" pitchFamily="34" charset="0"/>
              </a:rPr>
              <a:t>Initrd is sometimes called as initial root file system. This is used by the kernel before the real root file system is mounted.  Initrd is available in the form of an image similar to the kernel image file.</a:t>
            </a:r>
          </a:p>
        </p:txBody>
      </p:sp>
      <p:sp>
        <p:nvSpPr>
          <p:cNvPr id="2" name="Slide Number Placeholder 1"/>
          <p:cNvSpPr>
            <a:spLocks noGrp="1"/>
          </p:cNvSpPr>
          <p:nvPr>
            <p:ph type="sldNum" sz="quarter" idx="12"/>
          </p:nvPr>
        </p:nvSpPr>
        <p:spPr>
          <a:xfrm>
            <a:off x="9890975" y="5883275"/>
            <a:ext cx="1387251" cy="365125"/>
          </a:xfrm>
        </p:spPr>
        <p:txBody>
          <a:bodyPr/>
          <a:lstStyle/>
          <a:p>
            <a:r>
              <a:rPr lang="en-US" sz="1400" dirty="0"/>
              <a:t>Page No </a:t>
            </a:r>
            <a:fld id="{2BB9188D-2330-4ED5-9E90-D8C6D5E55F5E}" type="slidenum">
              <a:rPr lang="en-US" sz="1400"/>
              <a:pPr/>
              <a:t>20</a:t>
            </a:fld>
            <a:endParaRPr lang="en-US" sz="1400" dirty="0"/>
          </a:p>
          <a:p>
            <a:endParaRPr lang="en-US" sz="1400" dirty="0"/>
          </a:p>
        </p:txBody>
      </p:sp>
    </p:spTree>
    <p:extLst>
      <p:ext uri="{BB962C8B-B14F-4D97-AF65-F5344CB8AC3E}">
        <p14:creationId xmlns:p14="http://schemas.microsoft.com/office/powerpoint/2010/main" val="3135794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stretch>
            <a:fillRect/>
          </a:stretch>
        </p:blipFill>
        <p:spPr>
          <a:xfrm>
            <a:off x="1667241" y="516906"/>
            <a:ext cx="8585017" cy="2213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945347" y="3070367"/>
            <a:ext cx="10440927" cy="2862322"/>
          </a:xfrm>
          <a:prstGeom prst="rect">
            <a:avLst/>
          </a:prstGeom>
        </p:spPr>
        <p:txBody>
          <a:bodyPr wrap="square">
            <a:spAutoFit/>
          </a:bodyPr>
          <a:lstStyle/>
          <a:p>
            <a:pPr algn="just"/>
            <a:r>
              <a:rPr lang="en-US" sz="2000" b="0" i="0" dirty="0" smtClean="0">
                <a:effectLst/>
                <a:latin typeface="Calibri" panose="020F0502020204030204" pitchFamily="34" charset="0"/>
                <a:cs typeface="Calibri" panose="020F0502020204030204" pitchFamily="34" charset="0"/>
              </a:rPr>
              <a:t>If you see the above commands, we have first uncompressed the initrd image file, then we can view the contents of that file with the help of cpio command.</a:t>
            </a:r>
          </a:p>
          <a:p>
            <a:pPr marL="342900" indent="-34290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Loading and unloading of kernel modules is done with the help of programs like insmod, and rmmod present in the initrd image.</a:t>
            </a:r>
          </a:p>
          <a:p>
            <a:pPr marL="342900" indent="-34290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Now as the kernel is loaded into the memory, the execution begins by checking the processor family and architecture. </a:t>
            </a:r>
          </a:p>
          <a:p>
            <a:pPr marL="342900" indent="-34290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Since kernel is the first program executed the program id will be 1 and default run level will be 3.</a:t>
            </a:r>
          </a:p>
          <a:p>
            <a:pPr algn="just"/>
            <a:endParaRPr lang="en-US" sz="200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a:xfrm>
            <a:off x="9414457" y="5883275"/>
            <a:ext cx="1863770" cy="365125"/>
          </a:xfrm>
        </p:spPr>
        <p:txBody>
          <a:bodyPr/>
          <a:lstStyle/>
          <a:p>
            <a:r>
              <a:rPr lang="en-US" sz="1400" dirty="0"/>
              <a:t>Page No </a:t>
            </a:r>
            <a:fld id="{2BB9188D-2330-4ED5-9E90-D8C6D5E55F5E}" type="slidenum">
              <a:rPr lang="en-US" sz="1400"/>
              <a:pPr/>
              <a:t>21</a:t>
            </a:fld>
            <a:endParaRPr lang="en-US" sz="1400" dirty="0"/>
          </a:p>
          <a:p>
            <a:endParaRPr lang="en-US" sz="1400" dirty="0"/>
          </a:p>
        </p:txBody>
      </p:sp>
    </p:spTree>
    <p:extLst>
      <p:ext uri="{BB962C8B-B14F-4D97-AF65-F5344CB8AC3E}">
        <p14:creationId xmlns:p14="http://schemas.microsoft.com/office/powerpoint/2010/main" val="3841992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24245" y="3530424"/>
            <a:ext cx="10496281" cy="2246769"/>
          </a:xfrm>
          <a:prstGeom prst="rect">
            <a:avLst/>
          </a:prstGeom>
        </p:spPr>
        <p:txBody>
          <a:bodyPr wrap="square">
            <a:spAutoFit/>
          </a:bodyPr>
          <a:lstStyle/>
          <a:p>
            <a:pPr marL="285750" indent="-285750" algn="just" fontAlgn="base">
              <a:buFont typeface="Arial" panose="020B0604020202020204" pitchFamily="34" charset="0"/>
              <a:buChar char="•"/>
            </a:pPr>
            <a:r>
              <a:rPr lang="en-US" sz="2000" b="0" i="0" dirty="0" smtClean="0">
                <a:solidFill>
                  <a:srgbClr val="222222"/>
                </a:solidFill>
                <a:effectLst/>
                <a:latin typeface="Calibri" panose="020F0502020204030204" pitchFamily="34" charset="0"/>
                <a:cs typeface="Calibri" panose="020F0502020204030204" pitchFamily="34" charset="0"/>
              </a:rPr>
              <a:t>If you see the files inside these run level specific folders, they either begin with </a:t>
            </a:r>
            <a:r>
              <a:rPr lang="en-US" sz="2000" b="1" i="0" dirty="0" smtClean="0">
                <a:solidFill>
                  <a:srgbClr val="222222"/>
                </a:solidFill>
                <a:effectLst/>
                <a:latin typeface="Calibri" panose="020F0502020204030204" pitchFamily="34" charset="0"/>
                <a:cs typeface="Calibri" panose="020F0502020204030204" pitchFamily="34" charset="0"/>
              </a:rPr>
              <a:t>S </a:t>
            </a:r>
            <a:r>
              <a:rPr lang="en-US" sz="2000" b="0" i="0" dirty="0" smtClean="0">
                <a:solidFill>
                  <a:srgbClr val="222222"/>
                </a:solidFill>
                <a:effectLst/>
                <a:latin typeface="Calibri" panose="020F0502020204030204" pitchFamily="34" charset="0"/>
                <a:cs typeface="Calibri" panose="020F0502020204030204" pitchFamily="34" charset="0"/>
              </a:rPr>
              <a:t>or they begin with </a:t>
            </a:r>
            <a:r>
              <a:rPr lang="en-US" sz="2000" b="1" i="0" dirty="0" smtClean="0">
                <a:solidFill>
                  <a:srgbClr val="222222"/>
                </a:solidFill>
                <a:effectLst/>
                <a:latin typeface="Calibri" panose="020F0502020204030204" pitchFamily="34" charset="0"/>
                <a:cs typeface="Calibri" panose="020F0502020204030204" pitchFamily="34" charset="0"/>
              </a:rPr>
              <a:t>K</a:t>
            </a:r>
            <a:r>
              <a:rPr lang="en-US" sz="2000" b="0" i="0" dirty="0" smtClean="0">
                <a:solidFill>
                  <a:srgbClr val="222222"/>
                </a:solidFill>
                <a:effectLst/>
                <a:latin typeface="Calibri" panose="020F0502020204030204" pitchFamily="34" charset="0"/>
                <a:cs typeface="Calibri" panose="020F0502020204030204" pitchFamily="34" charset="0"/>
              </a:rPr>
              <a:t>. The files are also numbered. </a:t>
            </a:r>
          </a:p>
          <a:p>
            <a:pPr marL="285750" indent="-285750" algn="just" fontAlgn="base">
              <a:buFont typeface="Arial" panose="020B0604020202020204" pitchFamily="34" charset="0"/>
              <a:buChar char="•"/>
            </a:pPr>
            <a:r>
              <a:rPr lang="en-US" sz="2000" b="0" i="0" dirty="0" smtClean="0">
                <a:solidFill>
                  <a:srgbClr val="222222"/>
                </a:solidFill>
                <a:effectLst/>
                <a:latin typeface="Calibri" panose="020F0502020204030204" pitchFamily="34" charset="0"/>
                <a:cs typeface="Calibri" panose="020F0502020204030204" pitchFamily="34" charset="0"/>
              </a:rPr>
              <a:t>Now files with an S at starting will be executed during the startup process, and files that begins with </a:t>
            </a:r>
            <a:r>
              <a:rPr lang="en-US" sz="2000" b="1" i="0" dirty="0" smtClean="0">
                <a:solidFill>
                  <a:srgbClr val="222222"/>
                </a:solidFill>
                <a:effectLst/>
                <a:latin typeface="Calibri" panose="020F0502020204030204" pitchFamily="34" charset="0"/>
                <a:cs typeface="Calibri" panose="020F0502020204030204" pitchFamily="34" charset="0"/>
              </a:rPr>
              <a:t>K</a:t>
            </a:r>
            <a:r>
              <a:rPr lang="en-US" sz="2000" b="0" i="0" dirty="0" smtClean="0">
                <a:solidFill>
                  <a:srgbClr val="222222"/>
                </a:solidFill>
                <a:effectLst/>
                <a:latin typeface="Calibri" panose="020F0502020204030204" pitchFamily="34" charset="0"/>
                <a:cs typeface="Calibri" panose="020F0502020204030204" pitchFamily="34" charset="0"/>
              </a:rPr>
              <a:t>, will be killed during shutdown process.</a:t>
            </a:r>
          </a:p>
          <a:p>
            <a:pPr marL="285750" indent="-285750" algn="just" fontAlgn="base">
              <a:buFont typeface="Arial" panose="020B0604020202020204" pitchFamily="34" charset="0"/>
              <a:buChar char="•"/>
            </a:pPr>
            <a:r>
              <a:rPr lang="en-US" sz="2000" b="0" i="0" dirty="0" smtClean="0">
                <a:solidFill>
                  <a:srgbClr val="222222"/>
                </a:solidFill>
                <a:effectLst/>
                <a:latin typeface="Calibri" panose="020F0502020204030204" pitchFamily="34" charset="0"/>
                <a:cs typeface="Calibri" panose="020F0502020204030204" pitchFamily="34" charset="0"/>
              </a:rPr>
              <a:t>The number after either S or K is the sequence with which these will be executed.</a:t>
            </a:r>
          </a:p>
          <a:p>
            <a:pPr marL="285750" indent="-285750" algn="just" fontAlgn="base">
              <a:buFont typeface="Arial" panose="020B0604020202020204" pitchFamily="34" charset="0"/>
              <a:buChar char="•"/>
            </a:pPr>
            <a:r>
              <a:rPr lang="en-US" sz="2000" b="0" i="0" dirty="0" smtClean="0">
                <a:solidFill>
                  <a:srgbClr val="222222"/>
                </a:solidFill>
                <a:effectLst/>
                <a:latin typeface="Calibri" panose="020F0502020204030204" pitchFamily="34" charset="0"/>
                <a:cs typeface="Calibri" panose="020F0502020204030204" pitchFamily="34" charset="0"/>
              </a:rPr>
              <a:t>Once the kernel has started all programs in your desired run level directory. You will get a login screen to log inside your booted system. </a:t>
            </a:r>
            <a:endParaRPr lang="en-US" sz="2000" b="0" i="0" dirty="0">
              <a:solidFill>
                <a:srgbClr val="222222"/>
              </a:solidFill>
              <a:effectLst/>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rotWithShape="1">
          <a:blip r:embed="rId2"/>
          <a:srcRect l="15026" t="47667" r="33008" b="43882"/>
          <a:stretch/>
        </p:blipFill>
        <p:spPr>
          <a:xfrm>
            <a:off x="1309153" y="1634004"/>
            <a:ext cx="9345869" cy="1287887"/>
          </a:xfrm>
          <a:prstGeom prst="rect">
            <a:avLst/>
          </a:prstGeom>
        </p:spPr>
      </p:pic>
      <p:sp>
        <p:nvSpPr>
          <p:cNvPr id="8" name="Rectangle 7"/>
          <p:cNvSpPr/>
          <p:nvPr/>
        </p:nvSpPr>
        <p:spPr>
          <a:xfrm>
            <a:off x="1309153" y="695434"/>
            <a:ext cx="9268306" cy="523220"/>
          </a:xfrm>
          <a:prstGeom prst="rect">
            <a:avLst/>
          </a:prstGeom>
        </p:spPr>
        <p:txBody>
          <a:bodyPr wrap="none">
            <a:spAutoFit/>
          </a:bodyPr>
          <a:lstStyle/>
          <a:p>
            <a:pPr algn="just"/>
            <a:r>
              <a:rPr lang="en-US" sz="2800" b="1" dirty="0" smtClean="0"/>
              <a:t>Let's see what are the contents inside these run level folders.</a:t>
            </a:r>
          </a:p>
        </p:txBody>
      </p:sp>
      <p:sp>
        <p:nvSpPr>
          <p:cNvPr id="2" name="Slide Number Placeholder 1"/>
          <p:cNvSpPr>
            <a:spLocks noGrp="1"/>
          </p:cNvSpPr>
          <p:nvPr>
            <p:ph type="sldNum" sz="quarter" idx="12"/>
          </p:nvPr>
        </p:nvSpPr>
        <p:spPr>
          <a:xfrm>
            <a:off x="9800823" y="5883275"/>
            <a:ext cx="1477403" cy="365125"/>
          </a:xfrm>
        </p:spPr>
        <p:txBody>
          <a:bodyPr/>
          <a:lstStyle/>
          <a:p>
            <a:r>
              <a:rPr lang="en-US" sz="1400" dirty="0"/>
              <a:t>Page No </a:t>
            </a:r>
            <a:fld id="{2BB9188D-2330-4ED5-9E90-D8C6D5E55F5E}" type="slidenum">
              <a:rPr lang="en-US" sz="1400"/>
              <a:pPr/>
              <a:t>22</a:t>
            </a:fld>
            <a:endParaRPr lang="en-US" sz="1400" dirty="0"/>
          </a:p>
          <a:p>
            <a:endParaRPr lang="en-US" sz="1400" dirty="0"/>
          </a:p>
        </p:txBody>
      </p:sp>
    </p:spTree>
    <p:extLst>
      <p:ext uri="{BB962C8B-B14F-4D97-AF65-F5344CB8AC3E}">
        <p14:creationId xmlns:p14="http://schemas.microsoft.com/office/powerpoint/2010/main" val="3304989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228" y="815887"/>
            <a:ext cx="10515600" cy="806852"/>
          </a:xfrm>
        </p:spPr>
        <p:txBody>
          <a:bodyPr>
            <a:normAutofit/>
          </a:bodyPr>
          <a:lstStyle/>
          <a:p>
            <a:pPr algn="ctr"/>
            <a:r>
              <a:rPr lang="en-US" sz="4000" b="1" u="sng" dirty="0" smtClean="0">
                <a:latin typeface="Calibri" panose="020F0502020204030204" pitchFamily="34" charset="0"/>
                <a:cs typeface="Calibri" panose="020F0502020204030204" pitchFamily="34" charset="0"/>
              </a:rPr>
              <a:t>INIT</a:t>
            </a:r>
            <a:endParaRPr lang="en-US" sz="4000" b="1" u="sng"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345583" y="2032483"/>
            <a:ext cx="11526592" cy="3518311"/>
          </a:xfrm>
        </p:spPr>
        <p:txBody>
          <a:bodyPr>
            <a:normAutofit/>
          </a:bodyPr>
          <a:lstStyle/>
          <a:p>
            <a:pPr>
              <a:buFont typeface="Wingdings" panose="05000000000000000000" pitchFamily="2" charset="2"/>
              <a:buChar char="§"/>
            </a:pPr>
            <a:r>
              <a:rPr lang="en-US" b="1" cap="none" dirty="0" smtClean="0">
                <a:latin typeface="Calibri" panose="020F0502020204030204" pitchFamily="34" charset="0"/>
                <a:cs typeface="Calibri" panose="020F0502020204030204" pitchFamily="34" charset="0"/>
              </a:rPr>
              <a:t>Initialization</a:t>
            </a:r>
            <a:r>
              <a:rPr lang="en-US" cap="none" dirty="0" smtClean="0">
                <a:latin typeface="Calibri" panose="020F0502020204030204" pitchFamily="34" charset="0"/>
                <a:cs typeface="Calibri" panose="020F0502020204030204" pitchFamily="34" charset="0"/>
              </a:rPr>
              <a:t> is the process of locating and using the defined values for variable data that is used by a computer program.</a:t>
            </a:r>
          </a:p>
          <a:p>
            <a:pPr>
              <a:buFont typeface="Wingdings" panose="05000000000000000000" pitchFamily="2" charset="2"/>
              <a:buChar char="§"/>
            </a:pPr>
            <a:endParaRPr lang="en-US" cap="none"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cap="none" dirty="0" smtClean="0">
                <a:latin typeface="Calibri" panose="020F0502020204030204" pitchFamily="34" charset="0"/>
                <a:cs typeface="Calibri" panose="020F0502020204030204" pitchFamily="34" charset="0"/>
              </a:rPr>
              <a:t> For example, an operating system or application program is installed with default or user-specified values that determine certain aspects of how the system or program is to function.</a:t>
            </a:r>
          </a:p>
          <a:p>
            <a:pPr>
              <a:buFont typeface="Wingdings" panose="05000000000000000000" pitchFamily="2" charset="2"/>
              <a:buChar char="§"/>
            </a:pPr>
            <a:endParaRPr lang="en-US" cap="none" dirty="0"/>
          </a:p>
        </p:txBody>
      </p:sp>
      <p:sp>
        <p:nvSpPr>
          <p:cNvPr id="4" name="Slide Number Placeholder 3"/>
          <p:cNvSpPr>
            <a:spLocks noGrp="1"/>
          </p:cNvSpPr>
          <p:nvPr>
            <p:ph type="sldNum" sz="quarter" idx="12"/>
          </p:nvPr>
        </p:nvSpPr>
        <p:spPr>
          <a:xfrm>
            <a:off x="9813701" y="5883275"/>
            <a:ext cx="1464525" cy="365125"/>
          </a:xfrm>
        </p:spPr>
        <p:txBody>
          <a:bodyPr/>
          <a:lstStyle/>
          <a:p>
            <a:r>
              <a:rPr lang="en-US" sz="1400" dirty="0"/>
              <a:t>Page No </a:t>
            </a:r>
            <a:fld id="{2BB9188D-2330-4ED5-9E90-D8C6D5E55F5E}" type="slidenum">
              <a:rPr lang="en-US" sz="1400"/>
              <a:pPr/>
              <a:t>23</a:t>
            </a:fld>
            <a:endParaRPr lang="en-US" sz="1400" dirty="0"/>
          </a:p>
          <a:p>
            <a:endParaRPr lang="en-US" sz="1400" dirty="0"/>
          </a:p>
        </p:txBody>
      </p:sp>
    </p:spTree>
    <p:extLst>
      <p:ext uri="{BB962C8B-B14F-4D97-AF65-F5344CB8AC3E}">
        <p14:creationId xmlns:p14="http://schemas.microsoft.com/office/powerpoint/2010/main" val="13556552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00276" y="2222927"/>
            <a:ext cx="10515600" cy="3370051"/>
          </a:xfrm>
        </p:spPr>
        <p:txBody>
          <a:bodyPr/>
          <a:lstStyle/>
          <a:p>
            <a:pPr marL="0" indent="0">
              <a:buNone/>
            </a:pPr>
            <a:r>
              <a:rPr lang="en-US" cap="none" dirty="0" smtClean="0">
                <a:latin typeface="Calibri" panose="020F0502020204030204" pitchFamily="34" charset="0"/>
                <a:cs typeface="Calibri" panose="020F0502020204030204" pitchFamily="34" charset="0"/>
              </a:rPr>
              <a:t>The init process is the last step in the boot procedure and identified by process id "1". Init is responsible for starting system processes as defined in:</a:t>
            </a:r>
          </a:p>
          <a:p>
            <a:pPr>
              <a:buFont typeface="Wingdings" panose="05000000000000000000" pitchFamily="2" charset="2"/>
              <a:buChar char="§"/>
            </a:pPr>
            <a:r>
              <a:rPr lang="en-US" cap="none" dirty="0" smtClean="0">
                <a:latin typeface="Calibri" panose="020F0502020204030204" pitchFamily="34" charset="0"/>
                <a:cs typeface="Calibri" panose="020F0502020204030204" pitchFamily="34" charset="0"/>
              </a:rPr>
              <a:t>  Sysv systems like RHEL 1-6, fedora 1-14: /etc/</a:t>
            </a:r>
            <a:r>
              <a:rPr lang="en-US" cap="none" dirty="0" err="1" smtClean="0">
                <a:latin typeface="Calibri" panose="020F0502020204030204" pitchFamily="34" charset="0"/>
                <a:cs typeface="Calibri" panose="020F0502020204030204" pitchFamily="34" charset="0"/>
              </a:rPr>
              <a:t>inittab</a:t>
            </a:r>
            <a:endParaRPr lang="en-US" cap="none" dirty="0" smtClean="0">
              <a:latin typeface="Calibri" panose="020F0502020204030204" pitchFamily="34" charset="0"/>
              <a:cs typeface="Calibri" panose="020F0502020204030204" pitchFamily="34" charset="0"/>
            </a:endParaRPr>
          </a:p>
          <a:p>
            <a:pPr>
              <a:buFont typeface="Wingdings" panose="05000000000000000000" pitchFamily="2" charset="2"/>
              <a:buChar char="§"/>
            </a:pPr>
            <a:endParaRPr lang="en-US" cap="none"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cap="none" dirty="0" smtClean="0">
                <a:latin typeface="Calibri" panose="020F0502020204030204" pitchFamily="34" charset="0"/>
                <a:cs typeface="Calibri" panose="020F0502020204030204" pitchFamily="34" charset="0"/>
              </a:rPr>
              <a:t> Systemd fedora 15+: /lib/</a:t>
            </a:r>
            <a:r>
              <a:rPr lang="en-US" cap="none" dirty="0" err="1" smtClean="0">
                <a:latin typeface="Calibri" panose="020F0502020204030204" pitchFamily="34" charset="0"/>
                <a:cs typeface="Calibri" panose="020F0502020204030204" pitchFamily="34" charset="0"/>
              </a:rPr>
              <a:t>systemd</a:t>
            </a:r>
            <a:r>
              <a:rPr lang="en-US" cap="none" dirty="0" smtClean="0">
                <a:latin typeface="Calibri" panose="020F0502020204030204" pitchFamily="34" charset="0"/>
                <a:cs typeface="Calibri" panose="020F0502020204030204" pitchFamily="34" charset="0"/>
              </a:rPr>
              <a:t>/system/default .Target (this is a      symbolic link) </a:t>
            </a:r>
            <a:br>
              <a:rPr lang="en-US" cap="none" dirty="0" smtClean="0">
                <a:latin typeface="Calibri" panose="020F0502020204030204" pitchFamily="34" charset="0"/>
                <a:cs typeface="Calibri" panose="020F0502020204030204" pitchFamily="34" charset="0"/>
              </a:rPr>
            </a:br>
            <a:r>
              <a:rPr lang="en-US" cap="none" dirty="0" smtClean="0">
                <a:latin typeface="Calibri" panose="020F0502020204030204" pitchFamily="34" charset="0"/>
                <a:cs typeface="Calibri" panose="020F0502020204030204" pitchFamily="34" charset="0"/>
              </a:rPr>
              <a:t>  and the files in /etc/</a:t>
            </a:r>
            <a:r>
              <a:rPr lang="en-US" cap="none" dirty="0" err="1" smtClean="0">
                <a:latin typeface="Calibri" panose="020F0502020204030204" pitchFamily="34" charset="0"/>
                <a:cs typeface="Calibri" panose="020F0502020204030204" pitchFamily="34" charset="0"/>
              </a:rPr>
              <a:t>systemd</a:t>
            </a:r>
            <a:r>
              <a:rPr lang="en-US" cap="none" dirty="0" smtClean="0">
                <a:latin typeface="Calibri" panose="020F0502020204030204" pitchFamily="34" charset="0"/>
                <a:cs typeface="Calibri" panose="020F0502020204030204" pitchFamily="34" charset="0"/>
              </a:rPr>
              <a:t>/system/ and /lib/</a:t>
            </a:r>
            <a:r>
              <a:rPr lang="en-US" cap="none" dirty="0" err="1" smtClean="0">
                <a:latin typeface="Calibri" panose="020F0502020204030204" pitchFamily="34" charset="0"/>
                <a:cs typeface="Calibri" panose="020F0502020204030204" pitchFamily="34" charset="0"/>
              </a:rPr>
              <a:t>systemd</a:t>
            </a:r>
            <a:r>
              <a:rPr lang="en-US" cap="none" dirty="0" smtClean="0">
                <a:latin typeface="Calibri" panose="020F0502020204030204" pitchFamily="34" charset="0"/>
                <a:cs typeface="Calibri" panose="020F0502020204030204" pitchFamily="34" charset="0"/>
              </a:rPr>
              <a:t>/system/</a:t>
            </a:r>
          </a:p>
          <a:p>
            <a:pPr>
              <a:buFont typeface="Wingdings" panose="05000000000000000000" pitchFamily="2" charset="2"/>
              <a:buChar char="§"/>
            </a:pPr>
            <a:endParaRPr lang="en-US" cap="none" dirty="0"/>
          </a:p>
        </p:txBody>
      </p:sp>
      <p:sp>
        <p:nvSpPr>
          <p:cNvPr id="4" name="TextBox 3"/>
          <p:cNvSpPr txBox="1"/>
          <p:nvPr/>
        </p:nvSpPr>
        <p:spPr>
          <a:xfrm>
            <a:off x="533411" y="806666"/>
            <a:ext cx="10387818" cy="707886"/>
          </a:xfrm>
          <a:prstGeom prst="rect">
            <a:avLst/>
          </a:prstGeom>
          <a:noFill/>
        </p:spPr>
        <p:txBody>
          <a:bodyPr wrap="square" rtlCol="0">
            <a:spAutoFit/>
          </a:bodyPr>
          <a:lstStyle/>
          <a:p>
            <a:pPr algn="ctr"/>
            <a:r>
              <a:rPr lang="en-US" sz="4000" b="1" u="sng" dirty="0" smtClean="0">
                <a:latin typeface="Calibri" panose="020F0502020204030204" pitchFamily="34" charset="0"/>
                <a:cs typeface="Calibri" panose="020F0502020204030204" pitchFamily="34" charset="0"/>
              </a:rPr>
              <a:t>INIT(cont.)</a:t>
            </a:r>
            <a:endParaRPr lang="en-US" sz="4000" dirty="0">
              <a:latin typeface="Calibri" panose="020F0502020204030204" pitchFamily="34" charset="0"/>
              <a:cs typeface="Calibri" panose="020F0502020204030204" pitchFamily="34" charset="0"/>
            </a:endParaRPr>
          </a:p>
        </p:txBody>
      </p:sp>
      <p:sp>
        <p:nvSpPr>
          <p:cNvPr id="2" name="Slide Number Placeholder 1"/>
          <p:cNvSpPr>
            <a:spLocks noGrp="1"/>
          </p:cNvSpPr>
          <p:nvPr>
            <p:ph type="sldNum" sz="quarter" idx="12"/>
          </p:nvPr>
        </p:nvSpPr>
        <p:spPr>
          <a:xfrm>
            <a:off x="9633397" y="5883275"/>
            <a:ext cx="1644830" cy="365125"/>
          </a:xfrm>
        </p:spPr>
        <p:txBody>
          <a:bodyPr/>
          <a:lstStyle/>
          <a:p>
            <a:r>
              <a:rPr lang="en-US" sz="1400" dirty="0"/>
              <a:t>Page No </a:t>
            </a:r>
            <a:fld id="{2BB9188D-2330-4ED5-9E90-D8C6D5E55F5E}" type="slidenum">
              <a:rPr lang="en-US" sz="1400"/>
              <a:pPr/>
              <a:t>24</a:t>
            </a:fld>
            <a:endParaRPr lang="en-US" sz="1400" dirty="0"/>
          </a:p>
        </p:txBody>
      </p:sp>
    </p:spTree>
    <p:extLst>
      <p:ext uri="{BB962C8B-B14F-4D97-AF65-F5344CB8AC3E}">
        <p14:creationId xmlns:p14="http://schemas.microsoft.com/office/powerpoint/2010/main" val="527292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494" y="449101"/>
            <a:ext cx="10515600" cy="1325563"/>
          </a:xfrm>
        </p:spPr>
        <p:txBody>
          <a:bodyPr>
            <a:normAutofit/>
          </a:bodyPr>
          <a:lstStyle/>
          <a:p>
            <a:pPr algn="ctr"/>
            <a:r>
              <a:rPr lang="en-US" sz="4000" b="1" u="sng" dirty="0" smtClean="0">
                <a:latin typeface="Calibri" panose="020F0502020204030204" pitchFamily="34" charset="0"/>
                <a:cs typeface="Calibri" panose="020F0502020204030204" pitchFamily="34" charset="0"/>
              </a:rPr>
              <a:t>INIT 6</a:t>
            </a:r>
            <a:endParaRPr lang="en-US" sz="4000" b="1" u="sng"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875138" y="1980726"/>
            <a:ext cx="10363826" cy="3424107"/>
          </a:xfrm>
        </p:spPr>
        <p:txBody>
          <a:bodyPr>
            <a:normAutofit/>
          </a:bodyPr>
          <a:lstStyle/>
          <a:p>
            <a:r>
              <a:rPr lang="en-US" cap="none" dirty="0" smtClean="0">
                <a:latin typeface="Calibri" panose="020F0502020204030204" pitchFamily="34" charset="0"/>
                <a:cs typeface="Calibri" panose="020F0502020204030204" pitchFamily="34" charset="0"/>
              </a:rPr>
              <a:t>In linux, the </a:t>
            </a:r>
            <a:r>
              <a:rPr lang="en-US" b="1" cap="none" dirty="0" smtClean="0">
                <a:latin typeface="Calibri" panose="020F0502020204030204" pitchFamily="34" charset="0"/>
                <a:cs typeface="Calibri" panose="020F0502020204030204" pitchFamily="34" charset="0"/>
              </a:rPr>
              <a:t>init 6</a:t>
            </a:r>
            <a:r>
              <a:rPr lang="en-US" cap="none" dirty="0" smtClean="0">
                <a:latin typeface="Calibri" panose="020F0502020204030204" pitchFamily="34" charset="0"/>
                <a:cs typeface="Calibri" panose="020F0502020204030204" pitchFamily="34" charset="0"/>
              </a:rPr>
              <a:t> command gracefully reboots the system running all the K* shutdown scripts first, before rebooting. </a:t>
            </a:r>
          </a:p>
          <a:p>
            <a:endParaRPr lang="en-US" cap="none" dirty="0" smtClean="0">
              <a:latin typeface="Calibri" panose="020F0502020204030204" pitchFamily="34" charset="0"/>
              <a:cs typeface="Calibri" panose="020F0502020204030204" pitchFamily="34" charset="0"/>
            </a:endParaRPr>
          </a:p>
          <a:p>
            <a:r>
              <a:rPr lang="en-US" cap="none" dirty="0" smtClean="0">
                <a:latin typeface="Calibri" panose="020F0502020204030204" pitchFamily="34" charset="0"/>
                <a:cs typeface="Calibri" panose="020F0502020204030204" pitchFamily="34" charset="0"/>
              </a:rPr>
              <a:t>The reboot command does a very quick reboot. It doesn't execute any kill scripts, but just unmounts filesystems and restarts the system. </a:t>
            </a:r>
          </a:p>
          <a:p>
            <a:endParaRPr lang="en-US" cap="none" dirty="0" smtClean="0">
              <a:latin typeface="Calibri" panose="020F0502020204030204" pitchFamily="34" charset="0"/>
              <a:cs typeface="Calibri" panose="020F0502020204030204" pitchFamily="34" charset="0"/>
            </a:endParaRPr>
          </a:p>
          <a:p>
            <a:r>
              <a:rPr lang="en-US" cap="none" dirty="0" smtClean="0">
                <a:latin typeface="Calibri" panose="020F0502020204030204" pitchFamily="34" charset="0"/>
                <a:cs typeface="Calibri" panose="020F0502020204030204" pitchFamily="34" charset="0"/>
              </a:rPr>
              <a:t>The reboot command is more forceful.</a:t>
            </a:r>
            <a:endParaRPr lang="en-US"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9981127" y="5883275"/>
            <a:ext cx="1297099" cy="365125"/>
          </a:xfrm>
        </p:spPr>
        <p:txBody>
          <a:bodyPr/>
          <a:lstStyle/>
          <a:p>
            <a:r>
              <a:rPr lang="en-US" sz="1400" dirty="0"/>
              <a:t>Page No </a:t>
            </a:r>
            <a:fld id="{2BB9188D-2330-4ED5-9E90-D8C6D5E55F5E}" type="slidenum">
              <a:rPr lang="en-US" sz="1400"/>
              <a:pPr/>
              <a:t>25</a:t>
            </a:fld>
            <a:endParaRPr lang="en-US" sz="1400" dirty="0"/>
          </a:p>
          <a:p>
            <a:endParaRPr lang="en-US" sz="1400" dirty="0"/>
          </a:p>
        </p:txBody>
      </p:sp>
    </p:spTree>
    <p:extLst>
      <p:ext uri="{BB962C8B-B14F-4D97-AF65-F5344CB8AC3E}">
        <p14:creationId xmlns:p14="http://schemas.microsoft.com/office/powerpoint/2010/main" val="30450171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0999"/>
            <a:ext cx="10364451" cy="1609387"/>
          </a:xfrm>
        </p:spPr>
        <p:txBody>
          <a:bodyPr>
            <a:normAutofit/>
          </a:bodyPr>
          <a:lstStyle/>
          <a:p>
            <a:pPr algn="ctr"/>
            <a:r>
              <a:rPr lang="en-US" sz="4000" b="1" u="sng" dirty="0" smtClean="0">
                <a:latin typeface="Calibri" panose="020F0502020204030204" pitchFamily="34" charset="0"/>
                <a:cs typeface="Calibri" panose="020F0502020204030204" pitchFamily="34" charset="0"/>
              </a:rPr>
              <a:t>INITTAB FILE</a:t>
            </a:r>
            <a:endParaRPr lang="en-US" sz="4000" b="1" u="sng"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824248" y="1990386"/>
            <a:ext cx="10363826" cy="3424107"/>
          </a:xfrm>
        </p:spPr>
        <p:txBody>
          <a:bodyPr>
            <a:normAutofit/>
          </a:bodyPr>
          <a:lstStyle/>
          <a:p>
            <a:r>
              <a:rPr lang="en-US" cap="none" dirty="0" smtClean="0">
                <a:latin typeface="Calibri" panose="020F0502020204030204" pitchFamily="34" charset="0"/>
                <a:cs typeface="Calibri" panose="020F0502020204030204" pitchFamily="34" charset="0"/>
              </a:rPr>
              <a:t>It controls the initialization process</a:t>
            </a:r>
          </a:p>
          <a:p>
            <a:endParaRPr lang="en-US" cap="none" dirty="0" smtClean="0">
              <a:latin typeface="Calibri" panose="020F0502020204030204" pitchFamily="34" charset="0"/>
              <a:cs typeface="Calibri" panose="020F0502020204030204" pitchFamily="34" charset="0"/>
            </a:endParaRPr>
          </a:p>
          <a:p>
            <a:r>
              <a:rPr lang="en-US" cap="none" dirty="0" smtClean="0">
                <a:solidFill>
                  <a:schemeClr val="tx1">
                    <a:lumMod val="95000"/>
                    <a:lumOff val="5000"/>
                  </a:schemeClr>
                </a:solidFill>
                <a:latin typeface="Calibri" panose="020F0502020204030204" pitchFamily="34" charset="0"/>
                <a:cs typeface="Calibri" panose="020F0502020204030204" pitchFamily="34" charset="0"/>
              </a:rPr>
              <a:t>The /etc/</a:t>
            </a:r>
            <a:r>
              <a:rPr lang="en-US" cap="none" dirty="0" err="1" smtClean="0">
                <a:solidFill>
                  <a:schemeClr val="tx1">
                    <a:lumMod val="95000"/>
                    <a:lumOff val="5000"/>
                  </a:schemeClr>
                </a:solidFill>
                <a:latin typeface="Calibri" panose="020F0502020204030204" pitchFamily="34" charset="0"/>
                <a:cs typeface="Calibri" panose="020F0502020204030204" pitchFamily="34" charset="0"/>
              </a:rPr>
              <a:t>inittab</a:t>
            </a:r>
            <a:r>
              <a:rPr lang="en-US" cap="none" dirty="0" smtClean="0">
                <a:solidFill>
                  <a:schemeClr val="tx1">
                    <a:lumMod val="95000"/>
                    <a:lumOff val="5000"/>
                  </a:schemeClr>
                </a:solidFill>
                <a:latin typeface="Calibri" panose="020F0502020204030204" pitchFamily="34" charset="0"/>
                <a:cs typeface="Calibri" panose="020F0502020204030204" pitchFamily="34" charset="0"/>
              </a:rPr>
              <a:t> file supplies the script to the init command's role as a general process dispatcher. </a:t>
            </a:r>
          </a:p>
          <a:p>
            <a:endParaRPr lang="en-US" cap="none" dirty="0" smtClean="0">
              <a:solidFill>
                <a:schemeClr val="tx1">
                  <a:lumMod val="95000"/>
                  <a:lumOff val="5000"/>
                </a:schemeClr>
              </a:solidFill>
              <a:latin typeface="Calibri" panose="020F0502020204030204" pitchFamily="34" charset="0"/>
              <a:cs typeface="Calibri" panose="020F0502020204030204" pitchFamily="34" charset="0"/>
            </a:endParaRPr>
          </a:p>
          <a:p>
            <a:r>
              <a:rPr lang="en-US" cap="none" dirty="0" smtClean="0">
                <a:latin typeface="Calibri" panose="020F0502020204030204" pitchFamily="34" charset="0"/>
                <a:cs typeface="Calibri" panose="020F0502020204030204" pitchFamily="34" charset="0"/>
              </a:rPr>
              <a:t>The process that constitutes the majority of the init command's process dispatching activities is the /etc/</a:t>
            </a:r>
            <a:r>
              <a:rPr lang="en-US" cap="none" dirty="0" err="1" smtClean="0">
                <a:latin typeface="Calibri" panose="020F0502020204030204" pitchFamily="34" charset="0"/>
                <a:cs typeface="Calibri" panose="020F0502020204030204" pitchFamily="34" charset="0"/>
              </a:rPr>
              <a:t>getty</a:t>
            </a:r>
            <a:r>
              <a:rPr lang="en-US" cap="none" dirty="0" smtClean="0">
                <a:latin typeface="Calibri" panose="020F0502020204030204" pitchFamily="34" charset="0"/>
                <a:cs typeface="Calibri" panose="020F0502020204030204" pitchFamily="34" charset="0"/>
              </a:rPr>
              <a:t> line process, which initiates individual terminal lines. </a:t>
            </a:r>
          </a:p>
          <a:p>
            <a:endParaRPr lang="en-US" cap="none" dirty="0"/>
          </a:p>
        </p:txBody>
      </p:sp>
      <p:sp>
        <p:nvSpPr>
          <p:cNvPr id="5" name="Rectangle 2"/>
          <p:cNvSpPr>
            <a:spLocks noChangeArrowheads="1"/>
          </p:cNvSpPr>
          <p:nvPr/>
        </p:nvSpPr>
        <p:spPr bwMode="auto">
          <a:xfrm>
            <a:off x="152400" y="242500"/>
            <a:ext cx="65" cy="276999"/>
          </a:xfrm>
          <a:prstGeom prst="rect">
            <a:avLst/>
          </a:prstGeom>
          <a:solidFill>
            <a:srgbClr val="ECEC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Slide Number Placeholder 3"/>
          <p:cNvSpPr>
            <a:spLocks noGrp="1"/>
          </p:cNvSpPr>
          <p:nvPr>
            <p:ph type="sldNum" sz="quarter" idx="12"/>
          </p:nvPr>
        </p:nvSpPr>
        <p:spPr>
          <a:xfrm>
            <a:off x="9839459" y="5883275"/>
            <a:ext cx="1438767" cy="365125"/>
          </a:xfrm>
        </p:spPr>
        <p:txBody>
          <a:bodyPr/>
          <a:lstStyle/>
          <a:p>
            <a:r>
              <a:rPr lang="en-US" sz="1400" dirty="0"/>
              <a:t>Page No </a:t>
            </a:r>
            <a:fld id="{2BB9188D-2330-4ED5-9E90-D8C6D5E55F5E}" type="slidenum">
              <a:rPr lang="en-US" sz="1400"/>
              <a:pPr/>
              <a:t>26</a:t>
            </a:fld>
            <a:endParaRPr lang="en-US" sz="1400" dirty="0"/>
          </a:p>
          <a:p>
            <a:endParaRPr lang="en-US" sz="1400" dirty="0"/>
          </a:p>
        </p:txBody>
      </p:sp>
    </p:spTree>
    <p:extLst>
      <p:ext uri="{BB962C8B-B14F-4D97-AF65-F5344CB8AC3E}">
        <p14:creationId xmlns:p14="http://schemas.microsoft.com/office/powerpoint/2010/main" val="5854879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53794" y="731520"/>
            <a:ext cx="10515600" cy="4149573"/>
          </a:xfrm>
        </p:spPr>
        <p:txBody>
          <a:bodyPr/>
          <a:lstStyle/>
          <a:p>
            <a:pPr marL="0" indent="0" algn="ctr">
              <a:buNone/>
            </a:pPr>
            <a:r>
              <a:rPr lang="en-US" sz="4000" b="1" u="sng" cap="none" dirty="0" err="1" smtClean="0">
                <a:latin typeface="Calibri" panose="020F0502020204030204" pitchFamily="34" charset="0"/>
                <a:cs typeface="Calibri" panose="020F0502020204030204" pitchFamily="34" charset="0"/>
              </a:rPr>
              <a:t>Inittab</a:t>
            </a:r>
            <a:r>
              <a:rPr lang="en-US" sz="4000" b="1" u="sng" cap="none" dirty="0" smtClean="0">
                <a:latin typeface="Calibri" panose="020F0502020204030204" pitchFamily="34" charset="0"/>
                <a:cs typeface="Calibri" panose="020F0502020204030204" pitchFamily="34" charset="0"/>
              </a:rPr>
              <a:t> file- (cont.)</a:t>
            </a:r>
            <a:endParaRPr lang="en-US" sz="4000" u="sng" cap="none" dirty="0" smtClean="0">
              <a:latin typeface="Calibri" panose="020F0502020204030204" pitchFamily="34" charset="0"/>
              <a:cs typeface="Calibri" panose="020F0502020204030204" pitchFamily="34" charset="0"/>
            </a:endParaRPr>
          </a:p>
          <a:p>
            <a:endParaRPr lang="en-US" cap="none" dirty="0" smtClean="0"/>
          </a:p>
          <a:p>
            <a:r>
              <a:rPr lang="en-US" cap="none" dirty="0" smtClean="0">
                <a:latin typeface="Calibri" panose="020F0502020204030204" pitchFamily="34" charset="0"/>
                <a:cs typeface="Calibri" panose="020F0502020204030204" pitchFamily="34" charset="0"/>
              </a:rPr>
              <a:t>Other processes typically dispatched by the init command are daemons and the shell.</a:t>
            </a:r>
          </a:p>
          <a:p>
            <a:endParaRPr lang="en-US" cap="none" dirty="0" smtClean="0">
              <a:latin typeface="Calibri" panose="020F0502020204030204" pitchFamily="34" charset="0"/>
              <a:cs typeface="Calibri" panose="020F0502020204030204" pitchFamily="34" charset="0"/>
            </a:endParaRPr>
          </a:p>
          <a:p>
            <a:r>
              <a:rPr lang="en-US" cap="none" dirty="0" smtClean="0">
                <a:latin typeface="Calibri" panose="020F0502020204030204" pitchFamily="34" charset="0"/>
                <a:cs typeface="Calibri" panose="020F0502020204030204" pitchFamily="34" charset="0"/>
              </a:rPr>
              <a:t>The /etc/</a:t>
            </a:r>
            <a:r>
              <a:rPr lang="en-US" cap="none" dirty="0" err="1" smtClean="0">
                <a:latin typeface="Calibri" panose="020F0502020204030204" pitchFamily="34" charset="0"/>
                <a:cs typeface="Calibri" panose="020F0502020204030204" pitchFamily="34" charset="0"/>
              </a:rPr>
              <a:t>inittab</a:t>
            </a:r>
            <a:r>
              <a:rPr lang="en-US" cap="none" dirty="0" smtClean="0">
                <a:latin typeface="Calibri" panose="020F0502020204030204" pitchFamily="34" charset="0"/>
                <a:cs typeface="Calibri" panose="020F0502020204030204" pitchFamily="34" charset="0"/>
              </a:rPr>
              <a:t> file is composed of entries that are position-dependent and have the following format:</a:t>
            </a:r>
          </a:p>
          <a:p>
            <a:pPr marL="0" indent="0">
              <a:buNone/>
            </a:pPr>
            <a:r>
              <a:rPr lang="en-US" cap="none" dirty="0" smtClean="0">
                <a:latin typeface="Calibri" panose="020F0502020204030204" pitchFamily="34" charset="0"/>
                <a:cs typeface="Calibri" panose="020F0502020204030204" pitchFamily="34" charset="0"/>
              </a:rPr>
              <a:t>    Identifier:runlevel:action:command</a:t>
            </a:r>
          </a:p>
        </p:txBody>
      </p:sp>
      <p:sp>
        <p:nvSpPr>
          <p:cNvPr id="2" name="Slide Number Placeholder 1"/>
          <p:cNvSpPr>
            <a:spLocks noGrp="1"/>
          </p:cNvSpPr>
          <p:nvPr>
            <p:ph type="sldNum" sz="quarter" idx="12"/>
          </p:nvPr>
        </p:nvSpPr>
        <p:spPr>
          <a:xfrm>
            <a:off x="9762187" y="5883275"/>
            <a:ext cx="1516040" cy="365125"/>
          </a:xfrm>
        </p:spPr>
        <p:txBody>
          <a:bodyPr/>
          <a:lstStyle/>
          <a:p>
            <a:r>
              <a:rPr lang="en-US" sz="1400" dirty="0"/>
              <a:t>Page No </a:t>
            </a:r>
            <a:fld id="{2BB9188D-2330-4ED5-9E90-D8C6D5E55F5E}" type="slidenum">
              <a:rPr lang="en-US" sz="1400"/>
              <a:pPr/>
              <a:t>27</a:t>
            </a:fld>
            <a:endParaRPr lang="en-US" sz="1400" dirty="0"/>
          </a:p>
          <a:p>
            <a:endParaRPr lang="en-US" sz="1400" dirty="0"/>
          </a:p>
        </p:txBody>
      </p:sp>
    </p:spTree>
    <p:extLst>
      <p:ext uri="{BB962C8B-B14F-4D97-AF65-F5344CB8AC3E}">
        <p14:creationId xmlns:p14="http://schemas.microsoft.com/office/powerpoint/2010/main" val="29122242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620" y="618517"/>
            <a:ext cx="10364451" cy="1596177"/>
          </a:xfrm>
        </p:spPr>
        <p:txBody>
          <a:bodyPr>
            <a:normAutofit/>
          </a:bodyPr>
          <a:lstStyle/>
          <a:p>
            <a:r>
              <a:rPr lang="en-US" sz="4000" b="1" dirty="0" smtClean="0">
                <a:latin typeface="Calibri" panose="020F0502020204030204" pitchFamily="34" charset="0"/>
                <a:cs typeface="Calibri" panose="020F0502020204030204" pitchFamily="34" charset="0"/>
              </a:rPr>
              <a:t>	</a:t>
            </a:r>
            <a:r>
              <a:rPr lang="en-US" sz="4000" b="1" u="sng" dirty="0" smtClean="0">
                <a:latin typeface="Calibri" panose="020F0502020204030204" pitchFamily="34" charset="0"/>
                <a:cs typeface="Calibri" panose="020F0502020204030204" pitchFamily="34" charset="0"/>
              </a:rPr>
              <a:t>Pre-Boot Sequence BIOS (CONTD..)</a:t>
            </a:r>
            <a:endParaRPr lang="en-US" sz="4000" u="sng"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913775" y="2214694"/>
            <a:ext cx="10363826" cy="3424107"/>
          </a:xfrm>
        </p:spPr>
        <p:txBody>
          <a:bodyPr>
            <a:noAutofit/>
          </a:bodyPr>
          <a:lstStyle/>
          <a:p>
            <a:pPr marL="0" indent="0">
              <a:buNone/>
            </a:pPr>
            <a:r>
              <a:rPr lang="en-US" cap="none" dirty="0" smtClean="0">
                <a:latin typeface="Calibri" panose="020F0502020204030204" pitchFamily="34" charset="0"/>
                <a:cs typeface="Calibri" panose="020F0502020204030204" pitchFamily="34" charset="0"/>
              </a:rPr>
              <a:t>The linux boot and startup process is fairly simple to understand. It is comprised of the following steps which will be described in more detail in the following sections.</a:t>
            </a:r>
          </a:p>
          <a:p>
            <a:pPr marL="0" indent="0">
              <a:buNone/>
            </a:pPr>
            <a:endParaRPr lang="en-US" cap="none" dirty="0" smtClean="0">
              <a:latin typeface="Calibri" panose="020F0502020204030204" pitchFamily="34" charset="0"/>
              <a:cs typeface="Calibri" panose="020F0502020204030204" pitchFamily="34" charset="0"/>
            </a:endParaRPr>
          </a:p>
          <a:p>
            <a:r>
              <a:rPr lang="en-US" cap="none" dirty="0" smtClean="0">
                <a:latin typeface="Calibri" panose="020F0502020204030204" pitchFamily="34" charset="0"/>
                <a:cs typeface="Calibri" panose="020F0502020204030204" pitchFamily="34" charset="0"/>
              </a:rPr>
              <a:t>Bios post</a:t>
            </a:r>
          </a:p>
          <a:p>
            <a:r>
              <a:rPr lang="en-US" cap="none" dirty="0" smtClean="0">
                <a:latin typeface="Calibri" panose="020F0502020204030204" pitchFamily="34" charset="0"/>
                <a:cs typeface="Calibri" panose="020F0502020204030204" pitchFamily="34" charset="0"/>
              </a:rPr>
              <a:t>Boot loader (GRUB2)</a:t>
            </a:r>
          </a:p>
          <a:p>
            <a:r>
              <a:rPr lang="en-US" cap="none" dirty="0" smtClean="0">
                <a:latin typeface="Calibri" panose="020F0502020204030204" pitchFamily="34" charset="0"/>
                <a:cs typeface="Calibri" panose="020F0502020204030204" pitchFamily="34" charset="0"/>
              </a:rPr>
              <a:t>Kernel initialization</a:t>
            </a:r>
          </a:p>
          <a:p>
            <a:r>
              <a:rPr lang="en-US" cap="none" dirty="0" smtClean="0">
                <a:latin typeface="Calibri" panose="020F0502020204030204" pitchFamily="34" charset="0"/>
                <a:cs typeface="Calibri" panose="020F0502020204030204" pitchFamily="34" charset="0"/>
              </a:rPr>
              <a:t>Start </a:t>
            </a:r>
            <a:r>
              <a:rPr lang="en-US" cap="none" dirty="0" err="1" smtClean="0">
                <a:latin typeface="Calibri" panose="020F0502020204030204" pitchFamily="34" charset="0"/>
                <a:cs typeface="Calibri" panose="020F0502020204030204" pitchFamily="34" charset="0"/>
              </a:rPr>
              <a:t>systemd</a:t>
            </a:r>
            <a:r>
              <a:rPr lang="en-US" cap="none" dirty="0" smtClean="0">
                <a:latin typeface="Calibri" panose="020F0502020204030204" pitchFamily="34" charset="0"/>
                <a:cs typeface="Calibri" panose="020F0502020204030204" pitchFamily="34" charset="0"/>
              </a:rPr>
              <a:t>, the parent of all processes.</a:t>
            </a:r>
          </a:p>
          <a:p>
            <a:pPr marL="0" indent="0">
              <a:buNone/>
            </a:pPr>
            <a:r>
              <a:rPr lang="en-US" cap="none" dirty="0" smtClean="0">
                <a:latin typeface="Calibri" panose="020F0502020204030204" pitchFamily="34" charset="0"/>
                <a:cs typeface="Calibri" panose="020F0502020204030204" pitchFamily="34" charset="0"/>
              </a:rPr>
              <a:t/>
            </a:r>
            <a:br>
              <a:rPr lang="en-US" cap="none" dirty="0" smtClean="0">
                <a:latin typeface="Calibri" panose="020F0502020204030204" pitchFamily="34" charset="0"/>
                <a:cs typeface="Calibri" panose="020F0502020204030204" pitchFamily="34" charset="0"/>
              </a:rPr>
            </a:br>
            <a:endParaRPr lang="en-US"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10200069" y="5883275"/>
            <a:ext cx="1078158" cy="365125"/>
          </a:xfrm>
        </p:spPr>
        <p:txBody>
          <a:bodyPr/>
          <a:lstStyle/>
          <a:p>
            <a:r>
              <a:rPr lang="en-US" sz="1400" dirty="0"/>
              <a:t>Page No </a:t>
            </a:r>
            <a:fld id="{2BB9188D-2330-4ED5-9E90-D8C6D5E55F5E}" type="slidenum">
              <a:rPr lang="en-US" sz="1400"/>
              <a:pPr/>
              <a:t>3</a:t>
            </a:fld>
            <a:endParaRPr lang="en-US" sz="1400" dirty="0"/>
          </a:p>
        </p:txBody>
      </p:sp>
    </p:spTree>
    <p:extLst>
      <p:ext uri="{BB962C8B-B14F-4D97-AF65-F5344CB8AC3E}">
        <p14:creationId xmlns:p14="http://schemas.microsoft.com/office/powerpoint/2010/main" val="1909807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198" y="876094"/>
            <a:ext cx="10364451" cy="1596177"/>
          </a:xfrm>
        </p:spPr>
        <p:txBody>
          <a:bodyPr>
            <a:noAutofit/>
          </a:bodyPr>
          <a:lstStyle/>
          <a:p>
            <a:r>
              <a:rPr lang="en-US" sz="4000" b="1" u="sng" dirty="0" smtClean="0">
                <a:latin typeface="Calibri" panose="020F0502020204030204" pitchFamily="34" charset="0"/>
                <a:cs typeface="Calibri" panose="020F0502020204030204" pitchFamily="34" charset="0"/>
              </a:rPr>
              <a:t>The </a:t>
            </a:r>
            <a:r>
              <a:rPr lang="en-US" sz="4000" b="1" u="sng" dirty="0">
                <a:latin typeface="Calibri" panose="020F0502020204030204" pitchFamily="34" charset="0"/>
                <a:cs typeface="Calibri" panose="020F0502020204030204" pitchFamily="34" charset="0"/>
              </a:rPr>
              <a:t>boot process</a:t>
            </a:r>
            <a:r>
              <a:rPr lang="en-US" sz="4000" dirty="0">
                <a:latin typeface="Calibri" panose="020F0502020204030204" pitchFamily="34" charset="0"/>
                <a:cs typeface="Calibri" panose="020F0502020204030204" pitchFamily="34" charset="0"/>
              </a:rPr>
              <a:t/>
            </a:r>
            <a:br>
              <a:rPr lang="en-US" sz="4000" dirty="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913775" y="2214694"/>
            <a:ext cx="10363826" cy="3424107"/>
          </a:xfrm>
        </p:spPr>
        <p:txBody>
          <a:bodyPr>
            <a:normAutofit/>
          </a:bodyPr>
          <a:lstStyle/>
          <a:p>
            <a:pPr marL="0" indent="0">
              <a:buNone/>
            </a:pPr>
            <a:r>
              <a:rPr lang="en-US" cap="none" dirty="0" smtClean="0">
                <a:latin typeface="Calibri" panose="020F0502020204030204" pitchFamily="34" charset="0"/>
                <a:cs typeface="Calibri" panose="020F0502020204030204" pitchFamily="34" charset="0"/>
              </a:rPr>
              <a:t>The boot process can be initiated in one of a couple ways.</a:t>
            </a:r>
          </a:p>
          <a:p>
            <a:pPr marL="0" indent="0">
              <a:buNone/>
            </a:pPr>
            <a:endParaRPr lang="en-US" cap="none" dirty="0" smtClean="0">
              <a:latin typeface="Calibri" panose="020F0502020204030204" pitchFamily="34" charset="0"/>
              <a:cs typeface="Calibri" panose="020F0502020204030204" pitchFamily="34" charset="0"/>
            </a:endParaRPr>
          </a:p>
          <a:p>
            <a:r>
              <a:rPr lang="en-US" cap="none" dirty="0" smtClean="0">
                <a:latin typeface="Calibri" panose="020F0502020204030204" pitchFamily="34" charset="0"/>
                <a:cs typeface="Calibri" panose="020F0502020204030204" pitchFamily="34" charset="0"/>
              </a:rPr>
              <a:t> First, if power is turned off, turning on the power will begin the boot process. </a:t>
            </a:r>
          </a:p>
          <a:p>
            <a:r>
              <a:rPr lang="en-US" cap="none" dirty="0" smtClean="0">
                <a:latin typeface="Calibri" panose="020F0502020204030204" pitchFamily="34" charset="0"/>
                <a:cs typeface="Calibri" panose="020F0502020204030204" pitchFamily="34" charset="0"/>
              </a:rPr>
              <a:t>If the computer is already running a local user, including root or an unprivileged user, the user can programmatically initiate the boot sequence by using the </a:t>
            </a:r>
            <a:r>
              <a:rPr lang="en-US" cap="none" dirty="0" err="1" smtClean="0">
                <a:latin typeface="Calibri" panose="020F0502020204030204" pitchFamily="34" charset="0"/>
                <a:cs typeface="Calibri" panose="020F0502020204030204" pitchFamily="34" charset="0"/>
              </a:rPr>
              <a:t>gui</a:t>
            </a:r>
            <a:r>
              <a:rPr lang="en-US" cap="none" dirty="0" smtClean="0">
                <a:latin typeface="Calibri" panose="020F0502020204030204" pitchFamily="34" charset="0"/>
                <a:cs typeface="Calibri" panose="020F0502020204030204" pitchFamily="34" charset="0"/>
              </a:rPr>
              <a:t> or command line to initiate a reboot. A reboot will first do a shutdown and then restart the computer.</a:t>
            </a:r>
            <a:endParaRPr lang="en-US"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10071279" y="5883275"/>
            <a:ext cx="1206947" cy="365125"/>
          </a:xfrm>
        </p:spPr>
        <p:txBody>
          <a:bodyPr/>
          <a:lstStyle/>
          <a:p>
            <a:r>
              <a:rPr lang="en-US" sz="1400" dirty="0"/>
              <a:t>Page No </a:t>
            </a:r>
            <a:fld id="{2BB9188D-2330-4ED5-9E90-D8C6D5E55F5E}" type="slidenum">
              <a:rPr lang="en-US" sz="1400"/>
              <a:pPr/>
              <a:t>4</a:t>
            </a:fld>
            <a:endParaRPr lang="en-US" sz="1400" dirty="0"/>
          </a:p>
          <a:p>
            <a:endParaRPr lang="en-US" sz="1400" dirty="0"/>
          </a:p>
        </p:txBody>
      </p:sp>
    </p:spTree>
    <p:extLst>
      <p:ext uri="{BB962C8B-B14F-4D97-AF65-F5344CB8AC3E}">
        <p14:creationId xmlns:p14="http://schemas.microsoft.com/office/powerpoint/2010/main" val="344115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530" y="618517"/>
            <a:ext cx="10364451" cy="1596177"/>
          </a:xfrm>
        </p:spPr>
        <p:txBody>
          <a:bodyPr>
            <a:normAutofit/>
          </a:bodyPr>
          <a:lstStyle/>
          <a:p>
            <a:r>
              <a:rPr lang="en-US" sz="4000" b="1" u="sng" dirty="0" smtClean="0">
                <a:latin typeface="Calibri" panose="020F0502020204030204" pitchFamily="34" charset="0"/>
                <a:cs typeface="Calibri" panose="020F0502020204030204" pitchFamily="34" charset="0"/>
              </a:rPr>
              <a:t>BIOS </a:t>
            </a:r>
            <a:r>
              <a:rPr lang="en-US" sz="4000" b="1" u="sng" dirty="0">
                <a:latin typeface="Calibri" panose="020F0502020204030204" pitchFamily="34" charset="0"/>
                <a:cs typeface="Calibri" panose="020F0502020204030204" pitchFamily="34" charset="0"/>
              </a:rPr>
              <a:t>POST</a:t>
            </a:r>
            <a:br>
              <a:rPr lang="en-US" sz="4000" b="1" u="sng" dirty="0">
                <a:latin typeface="Calibri" panose="020F0502020204030204" pitchFamily="34" charset="0"/>
                <a:cs typeface="Calibri" panose="020F0502020204030204" pitchFamily="34" charset="0"/>
              </a:rPr>
            </a:br>
            <a:endParaRPr lang="en-US" sz="4000" u="sng"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914400" y="2214694"/>
            <a:ext cx="10363826" cy="3424107"/>
          </a:xfrm>
        </p:spPr>
        <p:txBody>
          <a:bodyPr>
            <a:noAutofit/>
          </a:bodyPr>
          <a:lstStyle/>
          <a:p>
            <a:r>
              <a:rPr lang="en-US" cap="none" dirty="0" smtClean="0">
                <a:latin typeface="Calibri" panose="020F0502020204030204" pitchFamily="34" charset="0"/>
                <a:cs typeface="Calibri" panose="020F0502020204030204" pitchFamily="34" charset="0"/>
              </a:rPr>
              <a:t>When power is first applied to the computer it runs the POST (power on self test) which is part of the BIOS (basic I/O system).</a:t>
            </a:r>
          </a:p>
          <a:p>
            <a:r>
              <a:rPr lang="en-US" cap="none" dirty="0" smtClean="0">
                <a:latin typeface="Calibri" panose="020F0502020204030204" pitchFamily="34" charset="0"/>
                <a:cs typeface="Calibri" panose="020F0502020204030204" pitchFamily="34" charset="0"/>
              </a:rPr>
              <a:t>Post is the part of bios whose task is to ensure that the computer hardware functioned correctly.</a:t>
            </a:r>
          </a:p>
          <a:p>
            <a:r>
              <a:rPr lang="en-US" cap="none" dirty="0" smtClean="0">
                <a:latin typeface="Calibri" panose="020F0502020204030204" pitchFamily="34" charset="0"/>
                <a:cs typeface="Calibri" panose="020F0502020204030204" pitchFamily="34" charset="0"/>
              </a:rPr>
              <a:t>If post fails, the computer may not be usable and so the boot process does not continue.</a:t>
            </a:r>
          </a:p>
          <a:p>
            <a:r>
              <a:rPr lang="en-US" cap="none" dirty="0" smtClean="0">
                <a:latin typeface="Calibri" panose="020F0502020204030204" pitchFamily="34" charset="0"/>
                <a:cs typeface="Calibri" panose="020F0502020204030204" pitchFamily="34" charset="0"/>
              </a:rPr>
              <a:t>Bios post checks the basic operability of the hardware and then it issues a bios interrupt, </a:t>
            </a:r>
            <a:r>
              <a:rPr lang="en-US" cap="none" dirty="0" err="1" smtClean="0">
                <a:latin typeface="Calibri" panose="020F0502020204030204" pitchFamily="34" charset="0"/>
                <a:cs typeface="Calibri" panose="020F0502020204030204" pitchFamily="34" charset="0"/>
              </a:rPr>
              <a:t>int</a:t>
            </a:r>
            <a:r>
              <a:rPr lang="en-US" cap="none" dirty="0" smtClean="0">
                <a:latin typeface="Calibri" panose="020F0502020204030204" pitchFamily="34" charset="0"/>
                <a:cs typeface="Calibri" panose="020F0502020204030204" pitchFamily="34" charset="0"/>
              </a:rPr>
              <a:t> 13h, which locates the boot sectors on any attached bootable devices. </a:t>
            </a:r>
            <a:r>
              <a:rPr lang="en-US" dirty="0" smtClean="0">
                <a:latin typeface="Calibri" panose="020F0502020204030204" pitchFamily="34" charset="0"/>
                <a:cs typeface="Calibri" panose="020F0502020204030204" pitchFamily="34" charset="0"/>
              </a:rPr>
              <a:t/>
            </a:r>
            <a:br>
              <a:rPr lang="en-US" dirty="0" smtClean="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10097037" y="5883275"/>
            <a:ext cx="1181189" cy="365125"/>
          </a:xfrm>
        </p:spPr>
        <p:txBody>
          <a:bodyPr/>
          <a:lstStyle/>
          <a:p>
            <a:r>
              <a:rPr lang="en-US" sz="1400" dirty="0" smtClean="0"/>
              <a:t>Page </a:t>
            </a:r>
            <a:r>
              <a:rPr lang="en-US" sz="1400" dirty="0"/>
              <a:t>No </a:t>
            </a:r>
            <a:fld id="{2BB9188D-2330-4ED5-9E90-D8C6D5E55F5E}" type="slidenum">
              <a:rPr lang="en-US" sz="1400"/>
              <a:pPr/>
              <a:t>5</a:t>
            </a:fld>
            <a:endParaRPr lang="en-US" sz="1400" dirty="0"/>
          </a:p>
        </p:txBody>
      </p:sp>
    </p:spTree>
    <p:extLst>
      <p:ext uri="{BB962C8B-B14F-4D97-AF65-F5344CB8AC3E}">
        <p14:creationId xmlns:p14="http://schemas.microsoft.com/office/powerpoint/2010/main" val="39084433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Calibri" panose="020F0502020204030204" pitchFamily="34" charset="0"/>
                <a:cs typeface="Calibri" panose="020F0502020204030204" pitchFamily="34" charset="0"/>
              </a:rPr>
              <a:t>BIOS POST (CONTD..)</a:t>
            </a:r>
            <a:r>
              <a:rPr lang="en-US" sz="2000" b="1" u="sng" dirty="0" smtClean="0">
                <a:latin typeface="Calibri" panose="020F0502020204030204" pitchFamily="34" charset="0"/>
                <a:cs typeface="Calibri" panose="020F0502020204030204" pitchFamily="34" charset="0"/>
              </a:rPr>
              <a:t/>
            </a:r>
            <a:br>
              <a:rPr lang="en-US" sz="2000" b="1" u="sng" dirty="0" smtClean="0">
                <a:latin typeface="Calibri" panose="020F0502020204030204" pitchFamily="34" charset="0"/>
                <a:cs typeface="Calibri" panose="020F0502020204030204" pitchFamily="34" charset="0"/>
              </a:rPr>
            </a:br>
            <a:endParaRPr lang="en-US" sz="20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p:txBody>
          <a:bodyPr>
            <a:normAutofit/>
          </a:bodyPr>
          <a:lstStyle/>
          <a:p>
            <a:r>
              <a:rPr lang="en-US" cap="none" dirty="0" smtClean="0">
                <a:latin typeface="Calibri" panose="020F0502020204030204" pitchFamily="34" charset="0"/>
                <a:cs typeface="Calibri" panose="020F0502020204030204" pitchFamily="34" charset="0"/>
              </a:rPr>
              <a:t>The first boot sector it finds that contains a valid boot record is loaded into RAM and control is then transferred to the code that was loaded from the boot sector.</a:t>
            </a:r>
          </a:p>
          <a:p>
            <a:r>
              <a:rPr lang="en-US" cap="none" dirty="0" smtClean="0">
                <a:latin typeface="Calibri" panose="020F0502020204030204" pitchFamily="34" charset="0"/>
                <a:cs typeface="Calibri" panose="020F0502020204030204" pitchFamily="34" charset="0"/>
              </a:rPr>
              <a:t>There are three boot loaders used by most linux distributions, grub, grub2, and lilo. GRUB2 is the newest and is used much more frequently these days than the other older options.</a:t>
            </a:r>
            <a:endParaRPr lang="en-US"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10238705" y="5883275"/>
            <a:ext cx="1039522" cy="365125"/>
          </a:xfrm>
        </p:spPr>
        <p:txBody>
          <a:bodyPr/>
          <a:lstStyle/>
          <a:p>
            <a:r>
              <a:rPr lang="en-US" sz="1400" dirty="0"/>
              <a:t>Page No </a:t>
            </a:r>
            <a:fld id="{2BB9188D-2330-4ED5-9E90-D8C6D5E55F5E}" type="slidenum">
              <a:rPr lang="en-US" sz="1400"/>
              <a:pPr/>
              <a:t>6</a:t>
            </a:fld>
            <a:endParaRPr lang="en-US" sz="1400" dirty="0"/>
          </a:p>
          <a:p>
            <a:endParaRPr lang="en-US" sz="1400" dirty="0"/>
          </a:p>
        </p:txBody>
      </p:sp>
    </p:spTree>
    <p:extLst>
      <p:ext uri="{BB962C8B-B14F-4D97-AF65-F5344CB8AC3E}">
        <p14:creationId xmlns:p14="http://schemas.microsoft.com/office/powerpoint/2010/main" val="644297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Calibri" panose="020F0502020204030204" pitchFamily="34" charset="0"/>
                <a:cs typeface="Calibri" panose="020F0502020204030204" pitchFamily="34" charset="0"/>
              </a:rPr>
              <a:t>GRUB2</a:t>
            </a:r>
            <a:endParaRPr lang="en-US" dirty="0"/>
          </a:p>
        </p:txBody>
      </p:sp>
      <p:sp>
        <p:nvSpPr>
          <p:cNvPr id="3" name="Content Placeholder 2"/>
          <p:cNvSpPr>
            <a:spLocks noGrp="1"/>
          </p:cNvSpPr>
          <p:nvPr>
            <p:ph sz="quarter" idx="13"/>
          </p:nvPr>
        </p:nvSpPr>
        <p:spPr/>
        <p:txBody>
          <a:bodyPr>
            <a:normAutofit/>
          </a:bodyPr>
          <a:lstStyle/>
          <a:p>
            <a:r>
              <a:rPr lang="en-US" cap="none" dirty="0" smtClean="0">
                <a:latin typeface="Calibri" panose="020F0502020204030204" pitchFamily="34" charset="0"/>
                <a:cs typeface="Calibri" panose="020F0502020204030204" pitchFamily="34" charset="0"/>
              </a:rPr>
              <a:t>GRUB2 stands for "grand unified bootloader, version 2" and it is now the primary bootloader for most current linux distributions.</a:t>
            </a:r>
          </a:p>
          <a:p>
            <a:r>
              <a:rPr lang="en-US" cap="none" dirty="0" smtClean="0">
                <a:latin typeface="Calibri" panose="020F0502020204030204" pitchFamily="34" charset="0"/>
                <a:cs typeface="Calibri" panose="020F0502020204030204" pitchFamily="34" charset="0"/>
              </a:rPr>
              <a:t>Grub2 is the program which makes the computer just smart enough to find the operating system kernel and load it into memory. </a:t>
            </a:r>
          </a:p>
          <a:p>
            <a:r>
              <a:rPr lang="en-US" cap="none" dirty="0" smtClean="0">
                <a:latin typeface="Calibri" panose="020F0502020204030204" pitchFamily="34" charset="0"/>
                <a:cs typeface="Calibri" panose="020F0502020204030204" pitchFamily="34" charset="0"/>
              </a:rPr>
              <a:t>Grub2 can also allow the user to choose to boot from among several different kernels for any given linux distribution.</a:t>
            </a:r>
          </a:p>
          <a:p>
            <a:r>
              <a:rPr lang="en-US" cap="none" dirty="0" smtClean="0">
                <a:latin typeface="Calibri" panose="020F0502020204030204" pitchFamily="34" charset="0"/>
                <a:cs typeface="Calibri" panose="020F0502020204030204" pitchFamily="34" charset="0"/>
              </a:rPr>
              <a:t>Grub can be configured using the /boot/grub/grub.Conf file.</a:t>
            </a:r>
          </a:p>
          <a:p>
            <a:endParaRPr lang="en-US" cap="none" dirty="0"/>
          </a:p>
        </p:txBody>
      </p:sp>
      <p:sp>
        <p:nvSpPr>
          <p:cNvPr id="4" name="Slide Number Placeholder 3"/>
          <p:cNvSpPr>
            <a:spLocks noGrp="1"/>
          </p:cNvSpPr>
          <p:nvPr>
            <p:ph type="sldNum" sz="quarter" idx="12"/>
          </p:nvPr>
        </p:nvSpPr>
        <p:spPr>
          <a:xfrm>
            <a:off x="10303099" y="5883275"/>
            <a:ext cx="975127" cy="365125"/>
          </a:xfrm>
        </p:spPr>
        <p:txBody>
          <a:bodyPr/>
          <a:lstStyle/>
          <a:p>
            <a:r>
              <a:rPr lang="en-US" sz="1400" dirty="0"/>
              <a:t>Page No </a:t>
            </a:r>
            <a:fld id="{2BB9188D-2330-4ED5-9E90-D8C6D5E55F5E}" type="slidenum">
              <a:rPr lang="en-US" sz="1400" smtClean="0"/>
              <a:pPr/>
              <a:t>7</a:t>
            </a:fld>
            <a:endParaRPr lang="en-US" sz="1400" dirty="0"/>
          </a:p>
        </p:txBody>
      </p:sp>
    </p:spTree>
    <p:extLst>
      <p:ext uri="{BB962C8B-B14F-4D97-AF65-F5344CB8AC3E}">
        <p14:creationId xmlns:p14="http://schemas.microsoft.com/office/powerpoint/2010/main" val="15575088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74" y="142629"/>
            <a:ext cx="10515600" cy="1325563"/>
          </a:xfrm>
        </p:spPr>
        <p:txBody>
          <a:bodyPr/>
          <a:lstStyle/>
          <a:p>
            <a:r>
              <a:rPr lang="en-US" sz="4000" b="1" u="sng" dirty="0" smtClean="0">
                <a:latin typeface="Calibri" panose="020F0502020204030204" pitchFamily="34" charset="0"/>
                <a:cs typeface="Calibri" panose="020F0502020204030204" pitchFamily="34" charset="0"/>
              </a:rPr>
              <a:t>Kernel</a:t>
            </a:r>
            <a:endParaRPr lang="en-US" sz="4000" b="1" u="sng"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579549" y="1468192"/>
            <a:ext cx="10774251" cy="4708771"/>
          </a:xfrm>
        </p:spPr>
        <p:txBody>
          <a:bodyPr>
            <a:normAutofit/>
          </a:bodyPr>
          <a:lstStyle/>
          <a:p>
            <a:r>
              <a:rPr lang="en-US" cap="none" dirty="0" smtClean="0">
                <a:latin typeface="Calibri" panose="020F0502020204030204" pitchFamily="34" charset="0"/>
                <a:cs typeface="Calibri" panose="020F0502020204030204" pitchFamily="34" charset="0"/>
              </a:rPr>
              <a:t>All of the kernels are in a self-extracting, compressed format to save space. The kernels are located in the /boot directory, along with an initial RAM disk image, and device maps of the hard drives.</a:t>
            </a:r>
          </a:p>
          <a:p>
            <a:r>
              <a:rPr lang="en-US" cap="none" dirty="0" smtClean="0">
                <a:latin typeface="Calibri" panose="020F0502020204030204" pitchFamily="34" charset="0"/>
                <a:cs typeface="Calibri" panose="020F0502020204030204" pitchFamily="34" charset="0"/>
              </a:rPr>
              <a:t>After the selected kernel is loaded into memory and begins executing, it must first extract itself from the compressed version of the file before it can perform any useful work.</a:t>
            </a:r>
          </a:p>
          <a:p>
            <a:r>
              <a:rPr lang="en-US" cap="none" dirty="0" smtClean="0">
                <a:latin typeface="Calibri" panose="020F0502020204030204" pitchFamily="34" charset="0"/>
                <a:cs typeface="Calibri" panose="020F0502020204030204" pitchFamily="34" charset="0"/>
              </a:rPr>
              <a:t> Once the kernel has extracted itself, it loads </a:t>
            </a:r>
            <a:r>
              <a:rPr lang="en-US" cap="none" dirty="0" err="1" smtClean="0">
                <a:latin typeface="Calibri" panose="020F0502020204030204" pitchFamily="34" charset="0"/>
                <a:cs typeface="Calibri" panose="020F0502020204030204" pitchFamily="34" charset="0"/>
              </a:rPr>
              <a:t>systemd</a:t>
            </a:r>
            <a:r>
              <a:rPr lang="en-US" cap="none" dirty="0" smtClean="0">
                <a:latin typeface="Calibri" panose="020F0502020204030204" pitchFamily="34" charset="0"/>
                <a:cs typeface="Calibri" panose="020F0502020204030204" pitchFamily="34" charset="0"/>
              </a:rPr>
              <a:t>, which is the replacement for the old </a:t>
            </a:r>
            <a:r>
              <a:rPr lang="en-US" cap="none" dirty="0" err="1" smtClean="0">
                <a:latin typeface="Calibri" panose="020F0502020204030204" pitchFamily="34" charset="0"/>
                <a:cs typeface="Calibri" panose="020F0502020204030204" pitchFamily="34" charset="0"/>
              </a:rPr>
              <a:t>sysv</a:t>
            </a:r>
            <a:r>
              <a:rPr lang="en-US" cap="none" dirty="0" smtClean="0">
                <a:latin typeface="Calibri" panose="020F0502020204030204" pitchFamily="34" charset="0"/>
                <a:cs typeface="Calibri" panose="020F0502020204030204" pitchFamily="34" charset="0"/>
              </a:rPr>
              <a:t> init program, and turns control over to it.</a:t>
            </a:r>
          </a:p>
          <a:p>
            <a:r>
              <a:rPr lang="en-US" cap="none" dirty="0" smtClean="0">
                <a:latin typeface="Calibri" panose="020F0502020204030204" pitchFamily="34" charset="0"/>
                <a:cs typeface="Calibri" panose="020F0502020204030204" pitchFamily="34" charset="0"/>
              </a:rPr>
              <a:t>This is the end of the boot process. At this point, the linux kernel and </a:t>
            </a:r>
            <a:r>
              <a:rPr lang="en-US" cap="none" dirty="0" err="1" smtClean="0">
                <a:latin typeface="Calibri" panose="020F0502020204030204" pitchFamily="34" charset="0"/>
                <a:cs typeface="Calibri" panose="020F0502020204030204" pitchFamily="34" charset="0"/>
              </a:rPr>
              <a:t>systemd</a:t>
            </a:r>
            <a:r>
              <a:rPr lang="en-US" cap="none" dirty="0" smtClean="0">
                <a:latin typeface="Calibri" panose="020F0502020204030204" pitchFamily="34" charset="0"/>
                <a:cs typeface="Calibri" panose="020F0502020204030204" pitchFamily="34" charset="0"/>
              </a:rPr>
              <a:t> are running but unable to perform any productive tasks for the end user because nothing else is running.</a:t>
            </a:r>
            <a:endParaRPr lang="en-US"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9903855" y="5883275"/>
            <a:ext cx="1374372" cy="365125"/>
          </a:xfrm>
        </p:spPr>
        <p:txBody>
          <a:bodyPr/>
          <a:lstStyle/>
          <a:p>
            <a:r>
              <a:rPr lang="en-US" sz="1400" dirty="0"/>
              <a:t>Page No </a:t>
            </a:r>
            <a:fld id="{2BB9188D-2330-4ED5-9E90-D8C6D5E55F5E}" type="slidenum">
              <a:rPr lang="en-US" sz="1400" smtClean="0"/>
              <a:pPr/>
              <a:t>8</a:t>
            </a:fld>
            <a:endParaRPr lang="en-US" sz="1400" dirty="0"/>
          </a:p>
        </p:txBody>
      </p:sp>
    </p:spTree>
    <p:extLst>
      <p:ext uri="{BB962C8B-B14F-4D97-AF65-F5344CB8AC3E}">
        <p14:creationId xmlns:p14="http://schemas.microsoft.com/office/powerpoint/2010/main" val="35590453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Calibri" panose="020F0502020204030204" pitchFamily="34" charset="0"/>
                <a:cs typeface="Calibri" panose="020F0502020204030204" pitchFamily="34" charset="0"/>
              </a:rPr>
              <a:t>The </a:t>
            </a:r>
            <a:r>
              <a:rPr lang="en-US" sz="4000" b="1" u="sng" dirty="0">
                <a:latin typeface="Calibri" panose="020F0502020204030204" pitchFamily="34" charset="0"/>
                <a:cs typeface="Calibri" panose="020F0502020204030204" pitchFamily="34" charset="0"/>
              </a:rPr>
              <a:t>startup process</a:t>
            </a:r>
            <a:r>
              <a:rPr lang="en-US" sz="4000" b="1" dirty="0">
                <a:latin typeface="Calibri" panose="020F0502020204030204" pitchFamily="34" charset="0"/>
                <a:cs typeface="Calibri" panose="020F0502020204030204" pitchFamily="34" charset="0"/>
              </a:rPr>
              <a:t/>
            </a:r>
            <a:br>
              <a:rPr lang="en-US" sz="4000" b="1" dirty="0">
                <a:latin typeface="Calibri" panose="020F0502020204030204" pitchFamily="34" charset="0"/>
                <a:cs typeface="Calibri" panose="020F0502020204030204" pitchFamily="34" charset="0"/>
              </a:rPr>
            </a:br>
            <a:endParaRPr lang="en-US" sz="40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3"/>
          </p:nvPr>
        </p:nvSpPr>
        <p:spPr>
          <a:xfrm>
            <a:off x="913774" y="2096633"/>
            <a:ext cx="10363826" cy="3424107"/>
          </a:xfrm>
        </p:spPr>
        <p:txBody>
          <a:bodyPr/>
          <a:lstStyle/>
          <a:p>
            <a:r>
              <a:rPr lang="en-US" cap="none" dirty="0" smtClean="0">
                <a:latin typeface="Calibri" panose="020F0502020204030204" pitchFamily="34" charset="0"/>
                <a:cs typeface="Calibri" panose="020F0502020204030204" pitchFamily="34" charset="0"/>
              </a:rPr>
              <a:t>Systemd is the mother of all processes and it is responsible for bringing the linux host up to a state in which productive work can be done.</a:t>
            </a:r>
          </a:p>
          <a:p>
            <a:r>
              <a:rPr lang="en-US" cap="none" dirty="0" smtClean="0">
                <a:latin typeface="Calibri" panose="020F0502020204030204" pitchFamily="34" charset="0"/>
                <a:cs typeface="Calibri" panose="020F0502020204030204" pitchFamily="34" charset="0"/>
              </a:rPr>
              <a:t>First, </a:t>
            </a:r>
            <a:r>
              <a:rPr lang="en-US" cap="none" dirty="0" err="1" smtClean="0">
                <a:latin typeface="Calibri" panose="020F0502020204030204" pitchFamily="34" charset="0"/>
                <a:cs typeface="Calibri" panose="020F0502020204030204" pitchFamily="34" charset="0"/>
              </a:rPr>
              <a:t>systemd</a:t>
            </a:r>
            <a:r>
              <a:rPr lang="en-US" cap="none" dirty="0" smtClean="0">
                <a:latin typeface="Calibri" panose="020F0502020204030204" pitchFamily="34" charset="0"/>
                <a:cs typeface="Calibri" panose="020F0502020204030204" pitchFamily="34" charset="0"/>
              </a:rPr>
              <a:t> mounts the filesystems as defined by /etc/</a:t>
            </a:r>
            <a:r>
              <a:rPr lang="en-US" cap="none" dirty="0" err="1" smtClean="0">
                <a:latin typeface="Calibri" panose="020F0502020204030204" pitchFamily="34" charset="0"/>
                <a:cs typeface="Calibri" panose="020F0502020204030204" pitchFamily="34" charset="0"/>
              </a:rPr>
              <a:t>fstab</a:t>
            </a:r>
            <a:r>
              <a:rPr lang="en-US" cap="none" dirty="0" smtClean="0">
                <a:latin typeface="Calibri" panose="020F0502020204030204" pitchFamily="34" charset="0"/>
                <a:cs typeface="Calibri" panose="020F0502020204030204" pitchFamily="34" charset="0"/>
              </a:rPr>
              <a:t>, including any swap files or partitions. At this point, it can access the configuration files located in /etc, including its own.</a:t>
            </a:r>
          </a:p>
          <a:p>
            <a:r>
              <a:rPr lang="en-US" cap="none" dirty="0" smtClean="0">
                <a:latin typeface="Calibri" panose="020F0502020204030204" pitchFamily="34" charset="0"/>
                <a:cs typeface="Calibri" panose="020F0502020204030204" pitchFamily="34" charset="0"/>
              </a:rPr>
              <a:t> It uses its configuration file, /</a:t>
            </a:r>
            <a:r>
              <a:rPr lang="en-US" cap="none" dirty="0" err="1" smtClean="0">
                <a:latin typeface="Calibri" panose="020F0502020204030204" pitchFamily="34" charset="0"/>
                <a:cs typeface="Calibri" panose="020F0502020204030204" pitchFamily="34" charset="0"/>
              </a:rPr>
              <a:t>etc</a:t>
            </a:r>
            <a:r>
              <a:rPr lang="en-US" cap="none" dirty="0" smtClean="0">
                <a:latin typeface="Calibri" panose="020F0502020204030204" pitchFamily="34" charset="0"/>
                <a:cs typeface="Calibri" panose="020F0502020204030204" pitchFamily="34" charset="0"/>
              </a:rPr>
              <a:t>/</a:t>
            </a:r>
            <a:r>
              <a:rPr lang="en-US" cap="none" dirty="0" err="1" smtClean="0">
                <a:latin typeface="Calibri" panose="020F0502020204030204" pitchFamily="34" charset="0"/>
                <a:cs typeface="Calibri" panose="020F0502020204030204" pitchFamily="34" charset="0"/>
              </a:rPr>
              <a:t>systemd</a:t>
            </a:r>
            <a:r>
              <a:rPr lang="en-US" cap="none" dirty="0" smtClean="0">
                <a:latin typeface="Calibri" panose="020F0502020204030204" pitchFamily="34" charset="0"/>
                <a:cs typeface="Calibri" panose="020F0502020204030204" pitchFamily="34" charset="0"/>
              </a:rPr>
              <a:t>/system/</a:t>
            </a:r>
            <a:r>
              <a:rPr lang="en-US" cap="none" dirty="0" err="1" smtClean="0">
                <a:latin typeface="Calibri" panose="020F0502020204030204" pitchFamily="34" charset="0"/>
                <a:cs typeface="Calibri" panose="020F0502020204030204" pitchFamily="34" charset="0"/>
              </a:rPr>
              <a:t>default.Target</a:t>
            </a:r>
            <a:r>
              <a:rPr lang="en-US" cap="none" dirty="0" smtClean="0">
                <a:latin typeface="Calibri" panose="020F0502020204030204" pitchFamily="34" charset="0"/>
                <a:cs typeface="Calibri" panose="020F0502020204030204" pitchFamily="34" charset="0"/>
              </a:rPr>
              <a:t>, to determine which state or target, into which it should boot the host.</a:t>
            </a:r>
          </a:p>
          <a:p>
            <a:endParaRPr lang="en-US" cap="none"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2"/>
          </p:nvPr>
        </p:nvSpPr>
        <p:spPr>
          <a:xfrm>
            <a:off x="9994007" y="5883275"/>
            <a:ext cx="1283594" cy="365125"/>
          </a:xfrm>
        </p:spPr>
        <p:txBody>
          <a:bodyPr/>
          <a:lstStyle/>
          <a:p>
            <a:endParaRPr lang="en-US" sz="1400" dirty="0"/>
          </a:p>
          <a:p>
            <a:r>
              <a:rPr lang="en-US" sz="1400" dirty="0"/>
              <a:t>Page No </a:t>
            </a:r>
            <a:fld id="{2BB9188D-2330-4ED5-9E90-D8C6D5E55F5E}" type="slidenum">
              <a:rPr lang="en-US" sz="1400"/>
              <a:pPr/>
              <a:t>9</a:t>
            </a:fld>
            <a:endParaRPr lang="en-US" sz="1400" dirty="0"/>
          </a:p>
        </p:txBody>
      </p:sp>
    </p:spTree>
    <p:extLst>
      <p:ext uri="{BB962C8B-B14F-4D97-AF65-F5344CB8AC3E}">
        <p14:creationId xmlns:p14="http://schemas.microsoft.com/office/powerpoint/2010/main" val="1072179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216</TotalTime>
  <Words>1018</Words>
  <Application>Microsoft Office PowerPoint</Application>
  <PresentationFormat>Widescreen</PresentationFormat>
  <Paragraphs>212</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Tw Cen MT</vt:lpstr>
      <vt:lpstr>Wingdings</vt:lpstr>
      <vt:lpstr>Droplet</vt:lpstr>
      <vt:lpstr>                       GROUP 3  Aaqib Ur Rehman        Ajay Kumar Yadav        Bhavana C                      Dileep Bandi Laveena R                      </vt:lpstr>
      <vt:lpstr>Pre-Boot Sequence(BIOS)</vt:lpstr>
      <vt:lpstr> Pre-Boot Sequence BIOS (CONTD..)</vt:lpstr>
      <vt:lpstr>The boot process </vt:lpstr>
      <vt:lpstr>BIOS POST </vt:lpstr>
      <vt:lpstr>BIOS POST (CONTD..) </vt:lpstr>
      <vt:lpstr>GRUB2</vt:lpstr>
      <vt:lpstr>Kernel</vt:lpstr>
      <vt:lpstr>The startup process </vt:lpstr>
      <vt:lpstr>Boot Loader</vt:lpstr>
      <vt:lpstr>Linux loader (LILO)</vt:lpstr>
      <vt:lpstr>LILO file</vt:lpstr>
      <vt:lpstr>     Grand Unified Boot loader (GRUB)</vt:lpstr>
      <vt:lpstr>              Initial boot loader phase (Grub )</vt:lpstr>
      <vt:lpstr>PowerPoint Presentation</vt:lpstr>
      <vt:lpstr>Linux runlevels:</vt:lpstr>
      <vt:lpstr>Run Levels and the Initialization Process:</vt:lpstr>
      <vt:lpstr>How to change the run levels?</vt:lpstr>
      <vt:lpstr> </vt:lpstr>
      <vt:lpstr>Kernel boot process</vt:lpstr>
      <vt:lpstr>PowerPoint Presentation</vt:lpstr>
      <vt:lpstr>PowerPoint Presentation</vt:lpstr>
      <vt:lpstr>INIT</vt:lpstr>
      <vt:lpstr>PowerPoint Presentation</vt:lpstr>
      <vt:lpstr>INIT 6</vt:lpstr>
      <vt:lpstr>INITTAB FILE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Administrator</dc:creator>
  <cp:lastModifiedBy>Administrator</cp:lastModifiedBy>
  <cp:revision>41</cp:revision>
  <dcterms:created xsi:type="dcterms:W3CDTF">2018-03-21T12:21:29Z</dcterms:created>
  <dcterms:modified xsi:type="dcterms:W3CDTF">2018-03-22T08:56:43Z</dcterms:modified>
</cp:coreProperties>
</file>