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96" r:id="rId14"/>
    <p:sldId id="297" r:id="rId15"/>
    <p:sldId id="298" r:id="rId16"/>
    <p:sldId id="299" r:id="rId17"/>
    <p:sldId id="292" r:id="rId18"/>
    <p:sldId id="293" r:id="rId19"/>
    <p:sldId id="294" r:id="rId20"/>
    <p:sldId id="295" r:id="rId21"/>
    <p:sldId id="2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0701DF8-C465-480A-B9F1-8903610B254A}" type="datetime1">
              <a:rPr lang="en-US" smtClean="0"/>
              <a:t>3/22/2018</a:t>
            </a:fld>
            <a:endParaRPr lang="en-US"/>
          </a:p>
        </p:txBody>
      </p:sp>
      <p:sp>
        <p:nvSpPr>
          <p:cNvPr id="19" name="Footer Placeholder 18"/>
          <p:cNvSpPr>
            <a:spLocks noGrp="1"/>
          </p:cNvSpPr>
          <p:nvPr>
            <p:ph type="ftr" sz="quarter" idx="11"/>
          </p:nvPr>
        </p:nvSpPr>
        <p:spPr/>
        <p:txBody>
          <a:bodyPr/>
          <a:lstStyle/>
          <a:p>
            <a:r>
              <a:rPr lang="en-US" dirty="0" smtClean="0"/>
              <a:t>Add a footer</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975A71-C715-432D-A033-B711E9AF2C2C}" type="datetime1">
              <a:rPr lang="en-US" smtClean="0"/>
              <a:t>3/22/2018</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83D7E5-D198-46AE-BEE8-30C70E9235ED}" type="datetime1">
              <a:rPr lang="en-US" smtClean="0"/>
              <a:t>3/22/2018</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A60EC5-34E9-4FAC-952C-D3C399F74B10}" type="datetime1">
              <a:rPr lang="en-US" smtClean="0"/>
              <a:t>3/22/2018</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D4DE8F1-AD67-429B-82C2-B103F6FB6449}" type="datetime1">
              <a:rPr lang="en-US" smtClean="0"/>
              <a:t>3/22/2018</a:t>
            </a:fld>
            <a:endParaRPr lang="en-US"/>
          </a:p>
        </p:txBody>
      </p:sp>
      <p:sp>
        <p:nvSpPr>
          <p:cNvPr id="5" name="Footer Placeholder 4"/>
          <p:cNvSpPr>
            <a:spLocks noGrp="1"/>
          </p:cNvSpPr>
          <p:nvPr>
            <p:ph type="ftr" sz="quarter" idx="11"/>
          </p:nvPr>
        </p:nvSpPr>
        <p:spPr/>
        <p:txBody>
          <a:bodyPr/>
          <a:lstStyle/>
          <a:p>
            <a:r>
              <a:rPr lang="en-US" dirty="0"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496629-EBFC-4AAD-BF3E-2469569D2D36}" type="datetime1">
              <a:rPr lang="en-US" smtClean="0"/>
              <a:t>3/22/2018</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2B16D3-37D0-4C2D-87C5-40C97A334CDF}" type="datetime1">
              <a:rPr lang="en-US" smtClean="0"/>
              <a:t>3/22/2018</a:t>
            </a:fld>
            <a:endParaRPr lang="en-US"/>
          </a:p>
        </p:txBody>
      </p:sp>
      <p:sp>
        <p:nvSpPr>
          <p:cNvPr id="8" name="Footer Placeholder 7"/>
          <p:cNvSpPr>
            <a:spLocks noGrp="1"/>
          </p:cNvSpPr>
          <p:nvPr>
            <p:ph type="ftr" sz="quarter" idx="11"/>
          </p:nvPr>
        </p:nvSpPr>
        <p:spPr/>
        <p:txBody>
          <a:bodyPr/>
          <a:lstStyle/>
          <a:p>
            <a:r>
              <a:rPr lang="en-US" dirty="0"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7E1EC6-B5CD-49C9-A7B0-96C0EF525F64}" type="datetime1">
              <a:rPr lang="en-US" smtClean="0"/>
              <a:t>3/22/2018</a:t>
            </a:fld>
            <a:endParaRPr lang="en-US"/>
          </a:p>
        </p:txBody>
      </p:sp>
      <p:sp>
        <p:nvSpPr>
          <p:cNvPr id="4" name="Footer Placeholder 3"/>
          <p:cNvSpPr>
            <a:spLocks noGrp="1"/>
          </p:cNvSpPr>
          <p:nvPr>
            <p:ph type="ftr" sz="quarter" idx="11"/>
          </p:nvPr>
        </p:nvSpPr>
        <p:spPr/>
        <p:txBody>
          <a:bodyPr/>
          <a:lstStyle/>
          <a:p>
            <a:r>
              <a:rPr lang="en-US" dirty="0"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4A4B7-D88D-444A-8E9C-7EA46664E256}" type="datetime1">
              <a:rPr lang="en-US" smtClean="0"/>
              <a:t>3/22/2018</a:t>
            </a:fld>
            <a:endParaRPr lang="en-US"/>
          </a:p>
        </p:txBody>
      </p:sp>
      <p:sp>
        <p:nvSpPr>
          <p:cNvPr id="3" name="Footer Placeholder 2"/>
          <p:cNvSpPr>
            <a:spLocks noGrp="1"/>
          </p:cNvSpPr>
          <p:nvPr>
            <p:ph type="ftr" sz="quarter" idx="11"/>
          </p:nvPr>
        </p:nvSpPr>
        <p:spPr/>
        <p:txBody>
          <a:bodyPr/>
          <a:lstStyle/>
          <a:p>
            <a:r>
              <a:rPr lang="en-US" dirty="0"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A799A2-C696-4C20-908D-148F0D019628}" type="datetime1">
              <a:rPr lang="en-US" smtClean="0"/>
              <a:t>3/22/2018</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89D020-A33E-48D4-8D68-79C83F7116FD}" type="datetime1">
              <a:rPr lang="en-US" smtClean="0"/>
              <a:t>3/22/2018</a:t>
            </a:fld>
            <a:endParaRPr lang="en-US"/>
          </a:p>
        </p:txBody>
      </p:sp>
      <p:sp>
        <p:nvSpPr>
          <p:cNvPr id="6" name="Footer Placeholder 5"/>
          <p:cNvSpPr>
            <a:spLocks noGrp="1"/>
          </p:cNvSpPr>
          <p:nvPr>
            <p:ph type="ftr" sz="quarter" idx="11"/>
          </p:nvPr>
        </p:nvSpPr>
        <p:spPr/>
        <p:txBody>
          <a:bodyPr/>
          <a:lstStyle/>
          <a:p>
            <a:r>
              <a:rPr lang="en-US" dirty="0" smtClean="0"/>
              <a:t>Add a footer</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9010D365-E78A-4281-83DB-FDB9E430822E}" type="datetime1">
              <a:rPr lang="en-US" smtClean="0"/>
              <a:t>3/22/2018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smtClean="0"/>
              <a:t>Add a footer</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6671" y="1262130"/>
            <a:ext cx="10689465" cy="3877985"/>
          </a:xfrm>
          <a:prstGeom prst="rect">
            <a:avLst/>
          </a:prstGeom>
          <a:noFill/>
          <a:ln>
            <a:noFill/>
          </a:ln>
        </p:spPr>
        <p:txBody>
          <a:bodyPr wrap="square" rtlCol="0">
            <a:spAutoFit/>
          </a:bodyPr>
          <a:lstStyle/>
          <a:p>
            <a:r>
              <a:rPr lang="en-US" dirty="0" smtClean="0"/>
              <a:t>                                                    </a:t>
            </a:r>
            <a:r>
              <a:rPr lang="en-US" dirty="0"/>
              <a:t>	</a:t>
            </a:r>
            <a:r>
              <a:rPr lang="en-US" sz="5400" dirty="0" smtClean="0"/>
              <a:t>  Group 5</a:t>
            </a:r>
          </a:p>
          <a:p>
            <a:r>
              <a:rPr lang="en-US" dirty="0" smtClean="0"/>
              <a:t>							</a:t>
            </a:r>
          </a:p>
          <a:p>
            <a:endParaRPr lang="en-US" dirty="0" smtClean="0"/>
          </a:p>
          <a:p>
            <a:endParaRPr lang="en-US" dirty="0"/>
          </a:p>
          <a:p>
            <a:endParaRPr lang="en-US" dirty="0" smtClean="0"/>
          </a:p>
          <a:p>
            <a:r>
              <a:rPr lang="en-US" dirty="0"/>
              <a:t>	</a:t>
            </a:r>
            <a:r>
              <a:rPr lang="en-US" dirty="0" smtClean="0"/>
              <a:t>					</a:t>
            </a:r>
            <a:r>
              <a:rPr lang="en-US" sz="2400" dirty="0" smtClean="0"/>
              <a:t>Mohammed Asik	– 093947</a:t>
            </a:r>
          </a:p>
          <a:p>
            <a:r>
              <a:rPr lang="en-US" sz="2400" dirty="0" smtClean="0"/>
              <a:t>						Raavi </a:t>
            </a:r>
            <a:r>
              <a:rPr lang="en-US" sz="2400" dirty="0"/>
              <a:t>V</a:t>
            </a:r>
            <a:r>
              <a:rPr lang="en-US" sz="2400" dirty="0" smtClean="0"/>
              <a:t>inay </a:t>
            </a:r>
            <a:r>
              <a:rPr lang="en-US" sz="2400" dirty="0" smtClean="0"/>
              <a:t>K</a:t>
            </a:r>
            <a:r>
              <a:rPr lang="en-US" sz="2400" dirty="0" smtClean="0"/>
              <a:t>umar	– 093992</a:t>
            </a:r>
          </a:p>
          <a:p>
            <a:r>
              <a:rPr lang="en-US" sz="2400" dirty="0" smtClean="0"/>
              <a:t>						Madhuri Sanapala	– 093963</a:t>
            </a:r>
          </a:p>
          <a:p>
            <a:r>
              <a:rPr lang="en-US" sz="2400" dirty="0" smtClean="0"/>
              <a:t>						Rohit Hurkadli	_ 094048 </a:t>
            </a:r>
            <a:r>
              <a:rPr lang="en-US" sz="2400" dirty="0" smtClean="0"/>
              <a:t>							Bindu Shree		_093941</a:t>
            </a:r>
            <a:endParaRPr lang="en-US" sz="2400" u="sng" dirty="0" smtClean="0"/>
          </a:p>
        </p:txBody>
      </p:sp>
      <p:sp>
        <p:nvSpPr>
          <p:cNvPr id="7" name="Slide Number Placeholder 6"/>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3036" y="1751527"/>
            <a:ext cx="10315978" cy="3908762"/>
          </a:xfrm>
          <a:prstGeom prst="rect">
            <a:avLst/>
          </a:prstGeom>
          <a:noFill/>
        </p:spPr>
        <p:txBody>
          <a:bodyPr wrap="square" rtlCol="0">
            <a:spAutoFit/>
          </a:bodyPr>
          <a:lstStyle/>
          <a:p>
            <a:r>
              <a:rPr lang="en-US" sz="2400" dirty="0"/>
              <a:t>Preemptive Priority </a:t>
            </a:r>
            <a:r>
              <a:rPr lang="en-US" sz="2400" dirty="0" smtClean="0"/>
              <a:t>Scheduling </a:t>
            </a:r>
            <a:r>
              <a:rPr lang="en-US" sz="2400" dirty="0" smtClean="0"/>
              <a:t>:</a:t>
            </a:r>
          </a:p>
          <a:p>
            <a:r>
              <a:rPr lang="en-US" dirty="0" smtClean="0"/>
              <a:t/>
            </a:r>
            <a:br>
              <a:rPr lang="en-US" dirty="0" smtClean="0"/>
            </a:br>
            <a:r>
              <a:rPr lang="en-US" dirty="0" smtClean="0"/>
              <a:t>	In </a:t>
            </a:r>
            <a:r>
              <a:rPr lang="en-US" dirty="0"/>
              <a:t>this type of scheduling the CPU is allocated to the process with the highest priority immediately upon the arrival of the highest priority process. If the equal priority process is in running state, after the completion of the present running process CPU is allocated to this even though one more equal priority process is to arrive</a:t>
            </a:r>
            <a:r>
              <a:rPr lang="en-US" dirty="0" smtClean="0"/>
              <a:t>.</a:t>
            </a:r>
          </a:p>
          <a:p>
            <a:endParaRPr lang="en-US" sz="2000" dirty="0"/>
          </a:p>
          <a:p>
            <a:r>
              <a:rPr lang="en-US" sz="2000" dirty="0" smtClean="0"/>
              <a:t>Advantage</a:t>
            </a:r>
            <a:endParaRPr lang="en-US" sz="2000" dirty="0"/>
          </a:p>
          <a:p>
            <a:pPr marL="742950" lvl="1" indent="-285750">
              <a:buFont typeface="Wingdings" panose="05000000000000000000" pitchFamily="2" charset="2"/>
              <a:buChar char="Ø"/>
            </a:pPr>
            <a:r>
              <a:rPr lang="en-US" dirty="0" smtClean="0"/>
              <a:t>Very </a:t>
            </a:r>
            <a:r>
              <a:rPr lang="en-US" dirty="0"/>
              <a:t>good response for the highest priority process over non-preemptive version of it.</a:t>
            </a:r>
          </a:p>
          <a:p>
            <a:endParaRPr lang="en-US" sz="2000" dirty="0" smtClean="0"/>
          </a:p>
          <a:p>
            <a:r>
              <a:rPr lang="en-US" sz="2000" dirty="0" smtClean="0"/>
              <a:t>Disadvantage</a:t>
            </a:r>
            <a:endParaRPr lang="en-US" sz="2000" dirty="0"/>
          </a:p>
          <a:p>
            <a:pPr marL="742950" lvl="1" indent="-285750">
              <a:buFont typeface="Wingdings" panose="05000000000000000000" pitchFamily="2" charset="2"/>
              <a:buChar char="Ø"/>
            </a:pPr>
            <a:r>
              <a:rPr lang="en-US" dirty="0" smtClean="0"/>
              <a:t>Starvation </a:t>
            </a:r>
            <a:r>
              <a:rPr lang="en-US" dirty="0"/>
              <a:t>may be possible for the lowest priority processes</a:t>
            </a:r>
          </a:p>
          <a:p>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204543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9854" y="906602"/>
            <a:ext cx="10663707" cy="5632311"/>
          </a:xfrm>
          <a:prstGeom prst="rect">
            <a:avLst/>
          </a:prstGeom>
          <a:noFill/>
        </p:spPr>
        <p:txBody>
          <a:bodyPr wrap="square" rtlCol="0">
            <a:spAutoFit/>
          </a:bodyPr>
          <a:lstStyle/>
          <a:p>
            <a:r>
              <a:rPr lang="en-US" sz="2400" b="1" dirty="0"/>
              <a:t>Round-Robin </a:t>
            </a:r>
            <a:r>
              <a:rPr lang="en-US" sz="2400" b="1" dirty="0" smtClean="0"/>
              <a:t>Scheduling </a:t>
            </a:r>
            <a:r>
              <a:rPr lang="en-US" sz="2400" b="1" dirty="0" smtClean="0"/>
              <a:t>:</a:t>
            </a:r>
          </a:p>
          <a:p>
            <a:endParaRPr lang="en-US" sz="2400" b="1" dirty="0" smtClean="0"/>
          </a:p>
          <a:p>
            <a:r>
              <a:rPr lang="en-US" b="1" dirty="0"/>
              <a:t>	</a:t>
            </a:r>
            <a:r>
              <a:rPr lang="en-US" dirty="0"/>
              <a:t>Round-Robin Scheduling is also called as time-slicing scheduling and it is a preemptive version based on a clock. That is a clock interrupt is generated at periodic intervals usually 10-100ms. When the interrupt occurs, the currently running process is placed in the ready queue and the next ready job is selected on a First-come, First-serve basis</a:t>
            </a:r>
            <a:r>
              <a:rPr lang="en-US" dirty="0" smtClean="0"/>
              <a:t>.</a:t>
            </a:r>
          </a:p>
          <a:p>
            <a:endParaRPr lang="en-US" dirty="0"/>
          </a:p>
          <a:p>
            <a:pPr marL="742950" lvl="1" indent="-285750">
              <a:buFont typeface="Wingdings" panose="05000000000000000000" pitchFamily="2" charset="2"/>
              <a:buChar char="Ø"/>
            </a:pPr>
            <a:r>
              <a:rPr lang="en-US" dirty="0"/>
              <a:t>The process may have a CPU </a:t>
            </a:r>
            <a:r>
              <a:rPr lang="en-US" dirty="0" smtClean="0"/>
              <a:t>burst </a:t>
            </a:r>
            <a:r>
              <a:rPr lang="en-US" dirty="0"/>
              <a:t>of less than the time quantum or</a:t>
            </a:r>
          </a:p>
          <a:p>
            <a:pPr marL="742950" lvl="1" indent="-285750">
              <a:buFont typeface="Wingdings" panose="05000000000000000000" pitchFamily="2" charset="2"/>
              <a:buChar char="Ø"/>
            </a:pPr>
            <a:r>
              <a:rPr lang="en-US" dirty="0"/>
              <a:t>CPU burst of currently executing process be longer than the time quantum. In this case the a context switch occurs the process is put at the tail of the ready queue.</a:t>
            </a:r>
          </a:p>
          <a:p>
            <a:endParaRPr lang="en-US" b="1" dirty="0" smtClean="0"/>
          </a:p>
          <a:p>
            <a:endParaRPr lang="en-US" b="1" dirty="0" smtClean="0"/>
          </a:p>
          <a:p>
            <a:r>
              <a:rPr lang="en-US" sz="2400" b="1" dirty="0"/>
              <a:t>Performance of RR </a:t>
            </a:r>
            <a:r>
              <a:rPr lang="en-US" sz="2400" b="1" dirty="0" smtClean="0"/>
              <a:t>Scheduling:</a:t>
            </a:r>
            <a:endParaRPr lang="en-US" sz="2400" dirty="0"/>
          </a:p>
          <a:p>
            <a:pPr marL="742950" lvl="1" indent="-285750">
              <a:buFont typeface="Wingdings" panose="05000000000000000000" pitchFamily="2" charset="2"/>
              <a:buChar char="Ø"/>
            </a:pPr>
            <a:r>
              <a:rPr lang="en-US" dirty="0" smtClean="0"/>
              <a:t>If </a:t>
            </a:r>
            <a:r>
              <a:rPr lang="en-US" dirty="0"/>
              <a:t>there are n processes in the ready queue and time quantum is q, then each process gets 1/n of the CPU time in chunks of at most q time units at once.</a:t>
            </a:r>
          </a:p>
          <a:p>
            <a:pPr marL="742950" lvl="1" indent="-285750">
              <a:buFont typeface="Wingdings" panose="05000000000000000000" pitchFamily="2" charset="2"/>
              <a:buChar char="Ø"/>
            </a:pPr>
            <a:r>
              <a:rPr lang="en-US" dirty="0"/>
              <a:t>No process waits for more than (n-1)*q time units until the next time quantum.</a:t>
            </a:r>
          </a:p>
          <a:p>
            <a:pPr marL="742950" lvl="1" indent="-285750">
              <a:buFont typeface="Wingdings" panose="05000000000000000000" pitchFamily="2" charset="2"/>
              <a:buChar char="Ø"/>
            </a:pPr>
            <a:r>
              <a:rPr lang="en-US" dirty="0"/>
              <a:t>The performance of RR depends on time </a:t>
            </a:r>
            <a:r>
              <a:rPr lang="en-US" dirty="0" smtClean="0"/>
              <a:t>slice. If </a:t>
            </a:r>
            <a:r>
              <a:rPr lang="en-US" dirty="0"/>
              <a:t>it is large then it is the same as FCFS. If q is small then overhead is too high.</a:t>
            </a:r>
          </a:p>
          <a:p>
            <a:endParaRPr lang="en-US" dirty="0" smtClean="0"/>
          </a:p>
        </p:txBody>
      </p:sp>
      <p:sp>
        <p:nvSpPr>
          <p:cNvPr id="2" name="Slide Number Placeholder 1"/>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337821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005" y="2228044"/>
            <a:ext cx="10547798" cy="3046988"/>
          </a:xfrm>
          <a:prstGeom prst="rect">
            <a:avLst/>
          </a:prstGeom>
          <a:noFill/>
        </p:spPr>
        <p:txBody>
          <a:bodyPr wrap="square" rtlCol="0">
            <a:spAutoFit/>
          </a:bodyPr>
          <a:lstStyle/>
          <a:p>
            <a:r>
              <a:rPr lang="en-US" sz="2400" dirty="0" smtClean="0"/>
              <a:t>Advantages:</a:t>
            </a:r>
            <a:endParaRPr lang="en-US" sz="2400" dirty="0" smtClean="0"/>
          </a:p>
          <a:p>
            <a:pPr marL="742950" lvl="1" indent="-285750">
              <a:buFont typeface="Wingdings" panose="05000000000000000000" pitchFamily="2" charset="2"/>
              <a:buChar char="Ø"/>
            </a:pPr>
            <a:r>
              <a:rPr lang="en-US" dirty="0"/>
              <a:t>Overhead on processor is low.</a:t>
            </a:r>
          </a:p>
          <a:p>
            <a:pPr marL="742950" lvl="1" indent="-285750">
              <a:buFont typeface="Wingdings" panose="05000000000000000000" pitchFamily="2" charset="2"/>
              <a:buChar char="Ø"/>
            </a:pPr>
            <a:r>
              <a:rPr lang="en-US" dirty="0"/>
              <a:t>Good response time for short processes.</a:t>
            </a:r>
          </a:p>
          <a:p>
            <a:endParaRPr lang="en-US" dirty="0" smtClean="0"/>
          </a:p>
          <a:p>
            <a:r>
              <a:rPr lang="en-US" sz="2400" dirty="0" smtClean="0"/>
              <a:t>Disadvantages:</a:t>
            </a:r>
            <a:endParaRPr lang="en-US" sz="2400" dirty="0" smtClean="0"/>
          </a:p>
          <a:p>
            <a:pPr marL="742950" lvl="1" indent="-285750">
              <a:buFont typeface="Wingdings" panose="05000000000000000000" pitchFamily="2" charset="2"/>
              <a:buChar char="Ø"/>
            </a:pPr>
            <a:r>
              <a:rPr lang="en-US" dirty="0"/>
              <a:t>Care must be taken in choosing quantum value.</a:t>
            </a:r>
          </a:p>
          <a:p>
            <a:pPr marL="742950" lvl="1" indent="-285750">
              <a:buFont typeface="Wingdings" panose="05000000000000000000" pitchFamily="2" charset="2"/>
              <a:buChar char="Ø"/>
            </a:pPr>
            <a:r>
              <a:rPr lang="en-US" dirty="0"/>
              <a:t>Processing overhead is there in handling clock interrupt.</a:t>
            </a:r>
          </a:p>
          <a:p>
            <a:pPr marL="742950" lvl="1" indent="-285750">
              <a:buFont typeface="Wingdings" panose="05000000000000000000" pitchFamily="2" charset="2"/>
              <a:buChar char="Ø"/>
            </a:pPr>
            <a:r>
              <a:rPr lang="en-US" dirty="0"/>
              <a:t>Throughput is low if time quantum is too small.</a:t>
            </a:r>
          </a:p>
          <a:p>
            <a:endParaRPr lang="en-US" b="1" dirty="0"/>
          </a:p>
          <a:p>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365137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256" y="875763"/>
            <a:ext cx="9144000" cy="579549"/>
          </a:xfrm>
        </p:spPr>
        <p:txBody>
          <a:bodyPr>
            <a:normAutofit/>
          </a:bodyPr>
          <a:lstStyle/>
          <a:p>
            <a:r>
              <a:rPr lang="en-US" sz="2400" dirty="0" smtClean="0">
                <a:latin typeface="Times New Roman" panose="02020603050405020304" pitchFamily="18" charset="0"/>
                <a:cs typeface="Times New Roman" panose="02020603050405020304" pitchFamily="18" charset="0"/>
              </a:rPr>
              <a:t>INTER PROCESS MANAGEMENT </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828800"/>
            <a:ext cx="9144000" cy="4713667"/>
          </a:xfrm>
        </p:spPr>
        <p:txBody>
          <a:bodyPr>
            <a:normAutofit lnSpcReduction="10000"/>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Processes </a:t>
            </a:r>
            <a:r>
              <a:rPr lang="en-US" sz="2000" dirty="0">
                <a:latin typeface="Times New Roman" panose="02020603050405020304" pitchFamily="18" charset="0"/>
                <a:cs typeface="Times New Roman" panose="02020603050405020304" pitchFamily="18" charset="0"/>
              </a:rPr>
              <a:t>communicate with each other and with the kernel to coordinate their activities</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Linux supports a number of Inter-Process Communication (IPC) </a:t>
            </a:r>
            <a:r>
              <a:rPr lang="en-US" sz="2000" dirty="0" smtClean="0">
                <a:latin typeface="Times New Roman" panose="02020603050405020304" pitchFamily="18" charset="0"/>
                <a:cs typeface="Times New Roman" panose="02020603050405020304" pitchFamily="18" charset="0"/>
              </a:rPr>
              <a:t>mechanisms.</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Pipes and Signals</a:t>
            </a: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Inter Process Management includes five major tasks:</a:t>
            </a:r>
            <a:endParaRPr lang="en-US"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Assigning </a:t>
            </a:r>
            <a:r>
              <a:rPr lang="en-US" sz="2000" dirty="0" smtClean="0">
                <a:latin typeface="Times New Roman" panose="02020603050405020304" pitchFamily="18" charset="0"/>
                <a:cs typeface="Times New Roman" panose="02020603050405020304" pitchFamily="18" charset="0"/>
              </a:rPr>
              <a:t>Priority</a:t>
            </a:r>
          </a:p>
          <a:p>
            <a:pPr marL="342900" indent="-342900" algn="l">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Kill Process</a:t>
            </a:r>
          </a:p>
          <a:p>
            <a:pPr marL="342900" indent="-342900" algn="l">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Zombie</a:t>
            </a:r>
          </a:p>
          <a:p>
            <a:pPr marL="342900" indent="-342900" algn="l">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Redirection</a:t>
            </a:r>
          </a:p>
          <a:p>
            <a:pPr marL="342900" indent="-342900" algn="l">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Interactive </a:t>
            </a:r>
            <a:r>
              <a:rPr lang="en-US" sz="2000" dirty="0">
                <a:latin typeface="Times New Roman" panose="02020603050405020304" pitchFamily="18" charset="0"/>
                <a:cs typeface="Times New Roman" panose="02020603050405020304" pitchFamily="18" charset="0"/>
              </a:rPr>
              <a:t>&amp; Batch </a:t>
            </a:r>
            <a:r>
              <a:rPr lang="en-US" sz="2000" dirty="0" smtClean="0">
                <a:latin typeface="Times New Roman" panose="02020603050405020304" pitchFamily="18" charset="0"/>
                <a:cs typeface="Times New Roman" panose="02020603050405020304" pitchFamily="18" charset="0"/>
              </a:rPr>
              <a:t>Process</a:t>
            </a:r>
            <a:endParaRPr lang="en-US" sz="2000" dirty="0">
              <a:latin typeface="Times New Roman" panose="02020603050405020304" pitchFamily="18" charset="0"/>
              <a:cs typeface="Times New Roman" panose="02020603050405020304" pitchFamily="18" charset="0"/>
            </a:endParaRPr>
          </a:p>
          <a:p>
            <a:pPr algn="l"/>
            <a:r>
              <a:rPr lang="en-US" sz="2000" dirty="0"/>
              <a:t> </a:t>
            </a:r>
          </a:p>
        </p:txBody>
      </p:sp>
      <p:sp>
        <p:nvSpPr>
          <p:cNvPr id="4" name="Slide Number Placeholder 3"/>
          <p:cNvSpPr>
            <a:spLocks noGrp="1"/>
          </p:cNvSpPr>
          <p:nvPr>
            <p:ph type="sldNum" sz="quarter" idx="12"/>
          </p:nvPr>
        </p:nvSpPr>
        <p:spPr/>
        <p:txBody>
          <a:bodyPr/>
          <a:lstStyle/>
          <a:p>
            <a:fld id="{401CF334-2D5C-4859-84A6-CA7E6E43FAEB}" type="slidenum">
              <a:rPr lang="en-US" smtClean="0"/>
              <a:t>13</a:t>
            </a:fld>
            <a:endParaRPr lang="en-US"/>
          </a:p>
        </p:txBody>
      </p:sp>
    </p:spTree>
    <p:extLst>
      <p:ext uri="{BB962C8B-B14F-4D97-AF65-F5344CB8AC3E}">
        <p14:creationId xmlns:p14="http://schemas.microsoft.com/office/powerpoint/2010/main" val="20448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782" y="2191666"/>
            <a:ext cx="10515600" cy="459123"/>
          </a:xfrm>
        </p:spPr>
        <p:txBody>
          <a:bodyPr>
            <a:normAutofit fontScale="90000"/>
          </a:bodyPr>
          <a:lstStyle/>
          <a:p>
            <a:r>
              <a:rPr lang="en-US" dirty="0" smtClean="0"/>
              <a:t>                                </a:t>
            </a:r>
            <a:br>
              <a:rPr lang="en-US" dirty="0" smtClean="0"/>
            </a:br>
            <a:r>
              <a:rPr lang="en-US" dirty="0"/>
              <a:t> </a:t>
            </a:r>
            <a:r>
              <a:rPr lang="en-US" dirty="0" smtClean="0"/>
              <a:t>                           </a:t>
            </a:r>
            <a:r>
              <a:rPr lang="en-US" sz="3600" dirty="0" smtClean="0">
                <a:latin typeface="Times New Roman" panose="02020603050405020304" pitchFamily="18" charset="0"/>
                <a:cs typeface="Times New Roman" panose="02020603050405020304" pitchFamily="18" charset="0"/>
              </a:rPr>
              <a:t>ASSIGNING PRIORITY </a:t>
            </a:r>
            <a:r>
              <a:rPr lang="en-US" dirty="0"/>
              <a:t/>
            </a:r>
            <a:br>
              <a:rPr lang="en-US" dirty="0"/>
            </a:br>
            <a:endParaRPr lang="en-US" dirty="0"/>
          </a:p>
        </p:txBody>
      </p:sp>
      <p:sp>
        <p:nvSpPr>
          <p:cNvPr id="3" name="Content Placeholder 2"/>
          <p:cNvSpPr>
            <a:spLocks noGrp="1"/>
          </p:cNvSpPr>
          <p:nvPr>
            <p:ph idx="1"/>
          </p:nvPr>
        </p:nvSpPr>
        <p:spPr>
          <a:xfrm>
            <a:off x="1224565" y="2191666"/>
            <a:ext cx="10006885" cy="5030744"/>
          </a:xfrm>
        </p:spPr>
        <p:txBody>
          <a:bodyPr/>
          <a:lstStyle/>
          <a:p>
            <a:pPr marL="0" indent="0">
              <a:buNone/>
            </a:pPr>
            <a:r>
              <a:rPr lang="en-US" dirty="0"/>
              <a:t> </a:t>
            </a:r>
            <a:r>
              <a:rPr lang="en-US" sz="2000" dirty="0" smtClean="0"/>
              <a:t>Priority </a:t>
            </a:r>
            <a:r>
              <a:rPr lang="en-US" sz="2000" dirty="0"/>
              <a:t>is all about managing processor time</a:t>
            </a:r>
            <a:r>
              <a:rPr lang="en-US" sz="2000" dirty="0" smtClean="0"/>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Nice</a:t>
            </a:r>
            <a:r>
              <a:rPr lang="en-US" sz="2000" dirty="0">
                <a:latin typeface="Times New Roman" panose="02020603050405020304" pitchFamily="18" charset="0"/>
                <a:cs typeface="Times New Roman" panose="02020603050405020304" pitchFamily="18" charset="0"/>
              </a:rPr>
              <a:t> is a command in  Linux operating systems that allows for the adjustment of the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Niceness” value of processes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Adjusting the “niceness” value of processes allows for setting an advised CPU priority that </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kernel's scheduler will use to </a:t>
            </a:r>
            <a:r>
              <a:rPr lang="en-US" sz="2000" dirty="0" smtClean="0">
                <a:latin typeface="Times New Roman" panose="02020603050405020304" pitchFamily="18" charset="0"/>
                <a:cs typeface="Times New Roman" panose="02020603050405020304" pitchFamily="18" charset="0"/>
              </a:rPr>
              <a:t>determine </a:t>
            </a:r>
            <a:r>
              <a:rPr lang="en-US" sz="2000" dirty="0">
                <a:latin typeface="Times New Roman" panose="02020603050405020304" pitchFamily="18" charset="0"/>
                <a:cs typeface="Times New Roman" panose="02020603050405020304" pitchFamily="18" charset="0"/>
              </a:rPr>
              <a:t>which processes get more or less CPU </a:t>
            </a:r>
            <a:r>
              <a:rPr lang="en-US" sz="2000" dirty="0" smtClean="0">
                <a:latin typeface="Times New Roman" panose="02020603050405020304" pitchFamily="18" charset="0"/>
                <a:cs typeface="Times New Roman" panose="02020603050405020304" pitchFamily="18" charset="0"/>
              </a:rPr>
              <a:t>time.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Linux</a:t>
            </a:r>
            <a:r>
              <a:rPr lang="en-US" sz="2000" dirty="0">
                <a:latin typeface="Times New Roman" panose="02020603050405020304" pitchFamily="18" charset="0"/>
                <a:cs typeface="Times New Roman" panose="02020603050405020304" pitchFamily="18" charset="0"/>
              </a:rPr>
              <a:t> niceness scale goes from -20 to 19. The lower the number the more priority that task gets. If the niceness value is high number like 19 the task will be set to the </a:t>
            </a:r>
            <a:r>
              <a:rPr lang="en-US" sz="2000" dirty="0" smtClean="0">
                <a:latin typeface="Times New Roman" panose="02020603050405020304" pitchFamily="18" charset="0"/>
                <a:cs typeface="Times New Roman" panose="02020603050405020304" pitchFamily="18" charset="0"/>
              </a:rPr>
              <a:t>lowest priority</a:t>
            </a:r>
            <a:r>
              <a:rPr lang="en-US" sz="2000" dirty="0">
                <a:latin typeface="Times New Roman" panose="02020603050405020304" pitchFamily="18" charset="0"/>
                <a:cs typeface="Times New Roman" panose="02020603050405020304" pitchFamily="18" charset="0"/>
              </a:rPr>
              <a:t> and the CPU will process it whenever it gets a chance</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default nice value is zero.</a:t>
            </a:r>
          </a:p>
        </p:txBody>
      </p:sp>
      <p:sp>
        <p:nvSpPr>
          <p:cNvPr id="4" name="Slide Number Placeholder 3"/>
          <p:cNvSpPr>
            <a:spLocks noGrp="1"/>
          </p:cNvSpPr>
          <p:nvPr>
            <p:ph type="sldNum" sz="quarter" idx="12"/>
          </p:nvPr>
        </p:nvSpPr>
        <p:spPr/>
        <p:txBody>
          <a:bodyPr/>
          <a:lstStyle/>
          <a:p>
            <a:fld id="{401CF334-2D5C-4859-84A6-CA7E6E43FAEB}" type="slidenum">
              <a:rPr lang="en-US" smtClean="0"/>
              <a:t>14</a:t>
            </a:fld>
            <a:endParaRPr lang="en-US"/>
          </a:p>
        </p:txBody>
      </p:sp>
    </p:spTree>
    <p:extLst>
      <p:ext uri="{BB962C8B-B14F-4D97-AF65-F5344CB8AC3E}">
        <p14:creationId xmlns:p14="http://schemas.microsoft.com/office/powerpoint/2010/main" val="224006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885423"/>
            <a:ext cx="10515600" cy="827468"/>
          </a:xfrm>
        </p:spPr>
        <p:txBody>
          <a:bodyPr>
            <a:normAutofit/>
          </a:bodyPr>
          <a:lstStyle/>
          <a:p>
            <a:pPr algn="ctr"/>
            <a:r>
              <a:rPr lang="en-US" dirty="0" smtClean="0">
                <a:latin typeface="Algerian" panose="04020705040A02060702" pitchFamily="82" charset="0"/>
              </a:rPr>
              <a:t>    </a:t>
            </a:r>
            <a:r>
              <a:rPr lang="en-US" sz="2800" dirty="0" smtClean="0">
                <a:latin typeface="Times New Roman" panose="02020603050405020304" pitchFamily="18" charset="0"/>
                <a:cs typeface="Times New Roman" panose="02020603050405020304" pitchFamily="18" charset="0"/>
              </a:rPr>
              <a:t>KILL PROCESS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3051" y="2112135"/>
            <a:ext cx="10515600" cy="23497401"/>
          </a:xfrm>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Linux Operating System comes with Kill command to terminate a process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Using</a:t>
            </a:r>
            <a:r>
              <a:rPr lang="en-US" sz="2000" dirty="0">
                <a:latin typeface="Times New Roman" panose="02020603050405020304" pitchFamily="18" charset="0"/>
                <a:cs typeface="Times New Roman" panose="02020603050405020304" pitchFamily="18" charset="0"/>
              </a:rPr>
              <a:t> kill command from /usr/bin provide you some extra feature to kill a process by process name using pkill.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common syntax for kill command is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#kill[signal or option]PID(S).</a:t>
            </a:r>
          </a:p>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Killall is </a:t>
            </a:r>
            <a:r>
              <a:rPr lang="en-US" sz="2000" dirty="0">
                <a:latin typeface="Times New Roman" panose="02020603050405020304" pitchFamily="18" charset="0"/>
                <a:cs typeface="Times New Roman" panose="02020603050405020304" pitchFamily="18" charset="0"/>
              </a:rPr>
              <a:t>a tool for terminating running processes on your system based on </a:t>
            </a:r>
            <a:r>
              <a:rPr lang="en-US" sz="2000" dirty="0" smtClean="0">
                <a:latin typeface="Times New Roman" panose="02020603050405020304" pitchFamily="18" charset="0"/>
                <a:cs typeface="Times New Roman" panose="02020603050405020304" pitchFamily="18" charset="0"/>
              </a:rPr>
              <a:t>name.</a:t>
            </a:r>
          </a:p>
          <a:p>
            <a:pPr marL="0" indent="0">
              <a:buNone/>
            </a:pPr>
            <a:r>
              <a:rPr lang="en-US" sz="2000" dirty="0" smtClean="0">
                <a:latin typeface="Times New Roman" panose="02020603050405020304" pitchFamily="18" charset="0"/>
                <a:cs typeface="Times New Roman" panose="02020603050405020304" pitchFamily="18" charset="0"/>
              </a:rPr>
              <a:t>                       The killall </a:t>
            </a:r>
            <a:r>
              <a:rPr lang="en-US" sz="2000" dirty="0" smtClean="0"/>
              <a:t>command </a:t>
            </a:r>
            <a:r>
              <a:rPr lang="en-US" sz="2000" dirty="0"/>
              <a:t>takes the following </a:t>
            </a:r>
            <a:r>
              <a:rPr lang="en-US" sz="2000" dirty="0" smtClean="0"/>
              <a:t>form or syntax:</a:t>
            </a:r>
          </a:p>
          <a:p>
            <a:pPr marL="0" indent="0">
              <a:buNone/>
            </a:pPr>
            <a:r>
              <a:rPr lang="en-US" sz="2000" dirty="0" smtClean="0"/>
              <a:t>                                                   </a:t>
            </a:r>
            <a:r>
              <a:rPr lang="en-US" sz="2000" dirty="0" smtClean="0">
                <a:latin typeface="Times New Roman" panose="02020603050405020304" pitchFamily="18" charset="0"/>
                <a:cs typeface="Times New Roman" panose="02020603050405020304" pitchFamily="18" charset="0"/>
              </a:rPr>
              <a:t> kill[Process name].</a:t>
            </a:r>
            <a:endParaRPr lang="en-US" sz="2000" dirty="0" smtClean="0"/>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spTree>
    <p:extLst>
      <p:ext uri="{BB962C8B-B14F-4D97-AF65-F5344CB8AC3E}">
        <p14:creationId xmlns:p14="http://schemas.microsoft.com/office/powerpoint/2010/main" val="56746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53" y="777249"/>
            <a:ext cx="10515600" cy="806851"/>
          </a:xfrm>
        </p:spPr>
        <p:txBody>
          <a:bodyPr>
            <a:noAutofit/>
          </a:bodyPr>
          <a:lstStyle/>
          <a:p>
            <a:pPr algn="ct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ZOMBIE PROCESS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1346" y="1918952"/>
            <a:ext cx="9749307" cy="470877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 process that has completed </a:t>
            </a:r>
            <a:r>
              <a:rPr lang="en-US" sz="2000" dirty="0" smtClean="0">
                <a:latin typeface="Times New Roman" panose="02020603050405020304" pitchFamily="18" charset="0"/>
                <a:cs typeface="Times New Roman" panose="02020603050405020304" pitchFamily="18" charset="0"/>
              </a:rPr>
              <a:t>execution </a:t>
            </a:r>
            <a:r>
              <a:rPr lang="en-US" sz="2000" dirty="0">
                <a:latin typeface="Times New Roman" panose="02020603050405020304" pitchFamily="18" charset="0"/>
                <a:cs typeface="Times New Roman" panose="02020603050405020304" pitchFamily="18" charset="0"/>
              </a:rPr>
              <a:t>but still has an entry in the process </a:t>
            </a:r>
            <a:r>
              <a:rPr lang="en-US" sz="2000" dirty="0" smtClean="0">
                <a:latin typeface="Times New Roman" panose="02020603050405020304" pitchFamily="18" charset="0"/>
                <a:cs typeface="Times New Roman" panose="02020603050405020304" pitchFamily="18" charset="0"/>
              </a:rPr>
              <a:t>table, it </a:t>
            </a:r>
            <a:r>
              <a:rPr lang="en-US" sz="2000" dirty="0">
                <a:latin typeface="Times New Roman" panose="02020603050405020304" pitchFamily="18" charset="0"/>
                <a:cs typeface="Times New Roman" panose="02020603050405020304" pitchFamily="18" charset="0"/>
              </a:rPr>
              <a:t>is a process in the </a:t>
            </a:r>
            <a:r>
              <a:rPr lang="en-US" sz="2000" dirty="0" smtClean="0">
                <a:latin typeface="Times New Roman" panose="02020603050405020304" pitchFamily="18" charset="0"/>
                <a:cs typeface="Times New Roman" panose="02020603050405020304" pitchFamily="18" charset="0"/>
              </a:rPr>
              <a:t>Terminated state.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You can’t kill a zombie process because it’s already dead – like an actual zombie</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Zombies are basically the leftover bits of dead processes that haven’t been cleaned up properly.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way </a:t>
            </a:r>
            <a:r>
              <a:rPr lang="en-US" sz="2000" dirty="0" smtClean="0">
                <a:latin typeface="Times New Roman" panose="02020603050405020304" pitchFamily="18" charset="0"/>
                <a:cs typeface="Times New Roman" panose="02020603050405020304" pitchFamily="18" charset="0"/>
              </a:rPr>
              <a:t>to kill Zombie is </a:t>
            </a:r>
            <a:r>
              <a:rPr lang="en-US" sz="2000" dirty="0">
                <a:latin typeface="Times New Roman" panose="02020603050405020304" pitchFamily="18" charset="0"/>
                <a:cs typeface="Times New Roman" panose="02020603050405020304" pitchFamily="18" charset="0"/>
              </a:rPr>
              <a:t>by sending the SIGCHLD signal to the parent process. This signal tells the parent process to execute the wait() system call and clean up its zombie children</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Send the signal with the </a:t>
            </a:r>
            <a:r>
              <a:rPr lang="en-US" sz="2000" b="1" dirty="0">
                <a:latin typeface="Times New Roman" panose="02020603050405020304" pitchFamily="18" charset="0"/>
                <a:cs typeface="Times New Roman" panose="02020603050405020304" pitchFamily="18" charset="0"/>
              </a:rPr>
              <a:t>kill</a:t>
            </a:r>
            <a:r>
              <a:rPr lang="en-US" sz="2000" dirty="0">
                <a:latin typeface="Times New Roman" panose="02020603050405020304" pitchFamily="18" charset="0"/>
                <a:cs typeface="Times New Roman" panose="02020603050405020304" pitchFamily="18" charset="0"/>
              </a:rPr>
              <a:t> command, replacing </a:t>
            </a:r>
            <a:r>
              <a:rPr lang="en-US" sz="2000" dirty="0" smtClean="0">
                <a:latin typeface="Times New Roman" panose="02020603050405020304" pitchFamily="18" charset="0"/>
                <a:cs typeface="Times New Roman" panose="02020603050405020304" pitchFamily="18" charset="0"/>
              </a:rPr>
              <a:t>PID</a:t>
            </a:r>
            <a:r>
              <a:rPr lang="en-US" sz="2000" dirty="0">
                <a:latin typeface="Times New Roman" panose="02020603050405020304" pitchFamily="18" charset="0"/>
                <a:cs typeface="Times New Roman" panose="02020603050405020304" pitchFamily="18" charset="0"/>
              </a:rPr>
              <a:t> in the command below with the parent </a:t>
            </a:r>
            <a:r>
              <a:rPr lang="en-US" sz="2000" dirty="0" smtClean="0">
                <a:latin typeface="Times New Roman" panose="02020603050405020304" pitchFamily="18" charset="0"/>
                <a:cs typeface="Times New Roman" panose="02020603050405020304" pitchFamily="18" charset="0"/>
              </a:rPr>
              <a:t>process id:</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kill -s SIGCHLD </a:t>
            </a:r>
            <a:r>
              <a:rPr lang="en-US" sz="2000" dirty="0" smtClean="0">
                <a:latin typeface="Times New Roman" panose="02020603050405020304" pitchFamily="18" charset="0"/>
                <a:cs typeface="Times New Roman" panose="02020603050405020304" pitchFamily="18" charset="0"/>
              </a:rPr>
              <a:t>pid.</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t>16</a:t>
            </a:fld>
            <a:endParaRPr lang="en-US"/>
          </a:p>
        </p:txBody>
      </p:sp>
    </p:spTree>
    <p:extLst>
      <p:ext uri="{BB962C8B-B14F-4D97-AF65-F5344CB8AC3E}">
        <p14:creationId xmlns:p14="http://schemas.microsoft.com/office/powerpoint/2010/main" val="142940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8"/>
            <a:ext cx="10515600" cy="1313645"/>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REDIRECTION PROCESS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5313"/>
            <a:ext cx="10515600" cy="5241701"/>
          </a:xfrm>
        </p:spPr>
        <p:txBody>
          <a:bodyPr>
            <a:noAutofit/>
          </a:bodyPr>
          <a:lstStyle/>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Redirection is a feature in Linux such that when executing a command, you can change the  standard                                </a:t>
            </a:r>
            <a:r>
              <a:rPr lang="en-US" sz="1800" dirty="0" smtClean="0">
                <a:latin typeface="Times New Roman" panose="02020603050405020304" pitchFamily="18" charset="0"/>
                <a:cs typeface="Times New Roman" panose="02020603050405020304" pitchFamily="18" charset="0"/>
              </a:rPr>
              <a:t>    input/output </a:t>
            </a:r>
            <a:r>
              <a:rPr lang="en-US" sz="1800" dirty="0">
                <a:latin typeface="Times New Roman" panose="02020603050405020304" pitchFamily="18" charset="0"/>
                <a:cs typeface="Times New Roman" panose="02020603050405020304" pitchFamily="18" charset="0"/>
              </a:rPr>
              <a:t>devices. </a:t>
            </a:r>
            <a:endParaRPr lang="en-US" sz="18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Redirection is the switching of a standard stream of data so that it comes from a source other than </a:t>
            </a:r>
            <a:r>
              <a:rPr lang="en-US" sz="1800" dirty="0" smtClean="0">
                <a:latin typeface="Times New Roman" panose="02020603050405020304" pitchFamily="18" charset="0"/>
                <a:cs typeface="Times New Roman" panose="02020603050405020304" pitchFamily="18" charset="0"/>
              </a:rPr>
              <a:t>its </a:t>
            </a:r>
            <a:r>
              <a:rPr lang="en-US" sz="1800" dirty="0">
                <a:latin typeface="Times New Roman" panose="02020603050405020304" pitchFamily="18" charset="0"/>
                <a:cs typeface="Times New Roman" panose="02020603050405020304" pitchFamily="18" charset="0"/>
              </a:rPr>
              <a:t>default source or so that it goes to some destination other than its default destination</a:t>
            </a:r>
            <a:r>
              <a:rPr lang="en-US" sz="180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1800" dirty="0"/>
              <a:t> </a:t>
            </a:r>
            <a:r>
              <a:rPr lang="en-US" sz="1800" dirty="0" smtClean="0">
                <a:latin typeface="Times New Roman" panose="02020603050405020304" pitchFamily="18" charset="0"/>
                <a:cs typeface="Times New Roman" panose="02020603050405020304" pitchFamily="18" charset="0"/>
              </a:rPr>
              <a:t>There are three</a:t>
            </a:r>
            <a:r>
              <a:rPr lang="en-US" sz="1800" dirty="0">
                <a:latin typeface="Times New Roman" panose="02020603050405020304" pitchFamily="18" charset="0"/>
                <a:cs typeface="Times New Roman" panose="02020603050405020304" pitchFamily="18" charset="0"/>
              </a:rPr>
              <a:t> data </a:t>
            </a:r>
            <a:r>
              <a:rPr lang="en-US" sz="1800" dirty="0" smtClean="0">
                <a:latin typeface="Times New Roman" panose="02020603050405020304" pitchFamily="18" charset="0"/>
                <a:cs typeface="Times New Roman" panose="02020603050405020304" pitchFamily="18" charset="0"/>
              </a:rPr>
              <a:t>streams</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one input stream, called standard </a:t>
            </a:r>
            <a:r>
              <a:rPr lang="en-US" sz="1800" dirty="0" smtClean="0">
                <a:latin typeface="Times New Roman" panose="02020603050405020304" pitchFamily="18" charset="0"/>
                <a:cs typeface="Times New Roman" panose="02020603050405020304" pitchFamily="18" charset="0"/>
              </a:rPr>
              <a:t>input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two output </a:t>
            </a:r>
            <a:r>
              <a:rPr lang="en-US" sz="1800" dirty="0" smtClean="0">
                <a:latin typeface="Times New Roman" panose="02020603050405020304" pitchFamily="18" charset="0"/>
                <a:cs typeface="Times New Roman" panose="02020603050405020304" pitchFamily="18" charset="0"/>
              </a:rPr>
              <a:t>streams called</a:t>
            </a:r>
            <a:r>
              <a:rPr lang="en-US" sz="1800" dirty="0">
                <a:latin typeface="Times New Roman" panose="02020603050405020304" pitchFamily="18" charset="0"/>
                <a:cs typeface="Times New Roman" panose="02020603050405020304" pitchFamily="18" charset="0"/>
              </a:rPr>
              <a:t> standard </a:t>
            </a:r>
            <a:r>
              <a:rPr lang="en-US" sz="1800" dirty="0" smtClean="0">
                <a:latin typeface="Times New Roman" panose="02020603050405020304" pitchFamily="18" charset="0"/>
                <a:cs typeface="Times New Roman" panose="02020603050405020304" pitchFamily="18" charset="0"/>
              </a:rPr>
              <a:t>output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a:t>
            </a:r>
            <a:r>
              <a:rPr lang="en-US" sz="1800" dirty="0">
                <a:latin typeface="Times New Roman" panose="02020603050405020304" pitchFamily="18" charset="0"/>
                <a:cs typeface="Times New Roman" panose="02020603050405020304" pitchFamily="18" charset="0"/>
              </a:rPr>
              <a:t> standard </a:t>
            </a:r>
            <a:r>
              <a:rPr lang="en-US" sz="1800" dirty="0" smtClean="0">
                <a:latin typeface="Times New Roman" panose="02020603050405020304" pitchFamily="18" charset="0"/>
                <a:cs typeface="Times New Roman" panose="02020603050405020304" pitchFamily="18" charset="0"/>
              </a:rPr>
              <a:t>error</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standard input (stdin) device is the keyboard.</a:t>
            </a:r>
          </a:p>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standard output (stdout) device is the screen.   	</a:t>
            </a:r>
          </a:p>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'&gt;</a:t>
            </a:r>
            <a:r>
              <a:rPr lang="en-US" sz="1800" dirty="0">
                <a:latin typeface="Times New Roman" panose="02020603050405020304" pitchFamily="18" charset="0"/>
                <a:cs typeface="Times New Roman" panose="02020603050405020304" pitchFamily="18" charset="0"/>
              </a:rPr>
              <a:t>' symbol is used for output (STDOUT) redirection.</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 symbol is used for input(STDIN) redirection</a:t>
            </a:r>
          </a:p>
          <a:p>
            <a:pPr>
              <a:lnSpc>
                <a:spcPct val="150000"/>
              </a:lnSpc>
            </a:pPr>
            <a:endParaRPr lang="en-US" sz="1800" dirty="0"/>
          </a:p>
        </p:txBody>
      </p:sp>
      <p:sp>
        <p:nvSpPr>
          <p:cNvPr id="4" name="Slide Number Placeholder 3"/>
          <p:cNvSpPr>
            <a:spLocks noGrp="1"/>
          </p:cNvSpPr>
          <p:nvPr>
            <p:ph type="sldNum" sz="quarter" idx="12"/>
          </p:nvPr>
        </p:nvSpPr>
        <p:spPr/>
        <p:txBody>
          <a:bodyPr/>
          <a:lstStyle/>
          <a:p>
            <a:fld id="{401CF334-2D5C-4859-84A6-CA7E6E43FAEB}" type="slidenum">
              <a:rPr lang="en-US" smtClean="0"/>
              <a:t>17</a:t>
            </a:fld>
            <a:endParaRPr lang="en-US"/>
          </a:p>
        </p:txBody>
      </p:sp>
    </p:spTree>
    <p:extLst>
      <p:ext uri="{BB962C8B-B14F-4D97-AF65-F5344CB8AC3E}">
        <p14:creationId xmlns:p14="http://schemas.microsoft.com/office/powerpoint/2010/main" val="139480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473879"/>
            <a:ext cx="10533845" cy="1325563"/>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     INTERACTIVE AND BATCH PROCESS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2138" y="1930915"/>
            <a:ext cx="10515600" cy="4425436"/>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Interactive Process (Interactive Sessions</a:t>
            </a:r>
            <a:r>
              <a:rPr lang="en-US" sz="3600" dirty="0" smtClean="0">
                <a:latin typeface="Times New Roman" panose="02020603050405020304" pitchFamily="18" charset="0"/>
                <a:cs typeface="Times New Roman" panose="02020603050405020304" pitchFamily="18" charset="0"/>
              </a:rPr>
              <a:t>):</a:t>
            </a:r>
            <a:endParaRPr lang="en-US" dirty="0" smtClean="0"/>
          </a:p>
          <a:p>
            <a:pPr>
              <a:lnSpc>
                <a:spcPct val="17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Also known as a User process.</a:t>
            </a:r>
          </a:p>
          <a:p>
            <a:pPr>
              <a:lnSpc>
                <a:spcPct val="17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Interactive processes are initialized and controlled through a terminal session.</a:t>
            </a:r>
          </a:p>
          <a:p>
            <a:pPr>
              <a:lnSpc>
                <a:spcPct val="17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Interactive Processes are not started Automatically i.e they require a user to initiate.</a:t>
            </a:r>
          </a:p>
          <a:p>
            <a:pPr>
              <a:lnSpc>
                <a:spcPct val="17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Example: A user typing some commands in the Linux Shell.</a:t>
            </a:r>
          </a:p>
          <a:p>
            <a:pPr>
              <a:lnSpc>
                <a:spcPct val="170000"/>
              </a:lnSpc>
              <a:buFont typeface="Wingdings" panose="05000000000000000000" pitchFamily="2" charset="2"/>
              <a:buChar char="Ø"/>
            </a:pPr>
            <a:endParaRPr lang="en-US" sz="55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a:p>
        </p:txBody>
      </p:sp>
    </p:spTree>
    <p:extLst>
      <p:ext uri="{BB962C8B-B14F-4D97-AF65-F5344CB8AC3E}">
        <p14:creationId xmlns:p14="http://schemas.microsoft.com/office/powerpoint/2010/main" val="125453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8482"/>
            <a:ext cx="10972800" cy="1143000"/>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BATCH PROCESS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312740"/>
            <a:ext cx="10515600" cy="4486275"/>
          </a:xfrm>
        </p:spPr>
        <p:txBody>
          <a:bodyPr/>
          <a:lstStyle/>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Batch </a:t>
            </a:r>
            <a:r>
              <a:rPr lang="en-US" sz="2000" dirty="0">
                <a:latin typeface="Times New Roman" panose="02020603050405020304" pitchFamily="18" charset="0"/>
                <a:cs typeface="Times New Roman" panose="02020603050405020304" pitchFamily="18" charset="0"/>
              </a:rPr>
              <a:t>processing is the execution of a </a:t>
            </a:r>
            <a:r>
              <a:rPr lang="en-US" sz="2000" dirty="0" smtClean="0">
                <a:latin typeface="Times New Roman" panose="02020603050405020304" pitchFamily="18" charset="0"/>
                <a:cs typeface="Times New Roman" panose="02020603050405020304" pitchFamily="18" charset="0"/>
              </a:rPr>
              <a:t>job or a series </a:t>
            </a:r>
            <a:r>
              <a:rPr lang="en-US" sz="2000" dirty="0">
                <a:latin typeface="Times New Roman" panose="02020603050405020304" pitchFamily="18" charset="0"/>
                <a:cs typeface="Times New Roman" panose="02020603050405020304" pitchFamily="18" charset="0"/>
              </a:rPr>
              <a:t>of jobs in a program on a computer without manual intervention (non-interactive).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All data and commands are preselected through scripts or command-line </a:t>
            </a:r>
            <a:r>
              <a:rPr lang="en-US" sz="2000" dirty="0" smtClean="0">
                <a:latin typeface="Times New Roman" panose="02020603050405020304" pitchFamily="18" charset="0"/>
                <a:cs typeface="Times New Roman" panose="02020603050405020304" pitchFamily="18" charset="0"/>
              </a:rPr>
              <a:t>parameters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are made to run  without </a:t>
            </a:r>
            <a:r>
              <a:rPr lang="en-US" sz="2000" dirty="0">
                <a:latin typeface="Times New Roman" panose="02020603050405020304" pitchFamily="18" charset="0"/>
                <a:cs typeface="Times New Roman" panose="02020603050405020304" pitchFamily="18" charset="0"/>
              </a:rPr>
              <a:t>human contact</a:t>
            </a:r>
            <a:r>
              <a:rPr lang="en-US" sz="200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Also called as batch </a:t>
            </a:r>
            <a:r>
              <a:rPr lang="en-US" sz="2000" dirty="0" smtClean="0">
                <a:latin typeface="Times New Roman" panose="02020603050405020304" pitchFamily="18" charset="0"/>
                <a:cs typeface="Times New Roman" panose="02020603050405020304" pitchFamily="18" charset="0"/>
              </a:rPr>
              <a:t>Job because </a:t>
            </a:r>
            <a:r>
              <a:rPr lang="en-US" sz="2000" dirty="0">
                <a:latin typeface="Times New Roman" panose="02020603050405020304" pitchFamily="18" charset="0"/>
                <a:cs typeface="Times New Roman" panose="02020603050405020304" pitchFamily="18" charset="0"/>
              </a:rPr>
              <a:t>the input data are collected into batches of files and are processed in batches by the program.</a:t>
            </a:r>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a:p>
        </p:txBody>
      </p:sp>
    </p:spTree>
    <p:extLst>
      <p:ext uri="{BB962C8B-B14F-4D97-AF65-F5344CB8AC3E}">
        <p14:creationId xmlns:p14="http://schemas.microsoft.com/office/powerpoint/2010/main" val="294903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727" y="1315546"/>
            <a:ext cx="9144000" cy="2387600"/>
          </a:xfrm>
        </p:spPr>
        <p:txBody>
          <a:bodyPr>
            <a:normAutofit/>
          </a:bodyPr>
          <a:lstStyle/>
          <a:p>
            <a:r>
              <a:rPr lang="en-US" sz="6600" i="1" dirty="0" smtClean="0">
                <a:latin typeface="+mn-lt"/>
              </a:rPr>
              <a:t>Process Management</a:t>
            </a:r>
            <a:endParaRPr lang="en-US" sz="6600" i="1" dirty="0">
              <a:latin typeface="+mn-lt"/>
            </a:endParaRPr>
          </a:p>
        </p:txBody>
      </p:sp>
      <p:sp>
        <p:nvSpPr>
          <p:cNvPr id="3" name="Slide Number Placeholder 2"/>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331031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2268"/>
            <a:ext cx="10972800" cy="1143000"/>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Comparison Between Interactive And Batch Process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0927" y="2089933"/>
            <a:ext cx="10515600" cy="4486275"/>
          </a:xfrm>
        </p:spPr>
        <p:txBody>
          <a:bodyPr>
            <a:normAutofit fontScale="55000" lnSpcReduction="20000"/>
          </a:bodyPr>
          <a:lstStyle/>
          <a:p>
            <a:pPr>
              <a:lnSpc>
                <a:spcPct val="120000"/>
              </a:lnSpc>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Interactive session are usually used so that a person can become familiar with the computing environment and test their code before running.</a:t>
            </a:r>
          </a:p>
          <a:p>
            <a:pPr>
              <a:lnSpc>
                <a:spcPct val="120000"/>
              </a:lnSpc>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Short tasks, those which require frequent user interaction and those which are graphically intensive use interactive sessions.</a:t>
            </a:r>
          </a:p>
          <a:p>
            <a:pPr>
              <a:lnSpc>
                <a:spcPct val="120000"/>
              </a:lnSpc>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Batch </a:t>
            </a:r>
            <a:r>
              <a:rPr lang="en-US" sz="3600" dirty="0">
                <a:latin typeface="Times New Roman" panose="02020603050405020304" pitchFamily="18" charset="0"/>
                <a:cs typeface="Times New Roman" panose="02020603050405020304" pitchFamily="18" charset="0"/>
              </a:rPr>
              <a:t>jobs are best for longer running processes, parallel processes or for running large numbers of short jobs simultaneously.</a:t>
            </a:r>
          </a:p>
          <a:p>
            <a:pPr>
              <a:lnSpc>
                <a:spcPct val="120000"/>
              </a:lnSpc>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Running </a:t>
            </a:r>
            <a:r>
              <a:rPr lang="en-US" sz="3600" dirty="0">
                <a:latin typeface="Times New Roman" panose="02020603050405020304" pitchFamily="18" charset="0"/>
                <a:cs typeface="Times New Roman" panose="02020603050405020304" pitchFamily="18" charset="0"/>
              </a:rPr>
              <a:t>processes as batch jobs </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has the benefit of allowing </a:t>
            </a:r>
            <a:r>
              <a:rPr lang="en-US" sz="3600" dirty="0" smtClean="0">
                <a:latin typeface="Times New Roman" panose="02020603050405020304" pitchFamily="18" charset="0"/>
                <a:cs typeface="Times New Roman" panose="02020603050405020304" pitchFamily="18" charset="0"/>
              </a:rPr>
              <a:t>the user to </a:t>
            </a:r>
            <a:r>
              <a:rPr lang="en-US" sz="3600" dirty="0">
                <a:latin typeface="Times New Roman" panose="02020603050405020304" pitchFamily="18" charset="0"/>
                <a:cs typeface="Times New Roman" panose="02020603050405020304" pitchFamily="18" charset="0"/>
              </a:rPr>
              <a:t>log out of the system </a:t>
            </a:r>
            <a:r>
              <a:rPr lang="en-US" sz="3600" dirty="0" smtClean="0">
                <a:latin typeface="Times New Roman" panose="02020603050405020304" pitchFamily="18" charset="0"/>
                <a:cs typeface="Times New Roman" panose="02020603050405020304" pitchFamily="18" charset="0"/>
              </a:rPr>
              <a:t>or PC. The user will be notified </a:t>
            </a:r>
            <a:r>
              <a:rPr lang="en-US" sz="3600" dirty="0">
                <a:latin typeface="Times New Roman" panose="02020603050405020304" pitchFamily="18" charset="0"/>
                <a:cs typeface="Times New Roman" panose="02020603050405020304" pitchFamily="18" charset="0"/>
              </a:rPr>
              <a:t>as soon as </a:t>
            </a: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batch job is done.</a:t>
            </a:r>
          </a:p>
          <a:p>
            <a:pPr>
              <a:lnSpc>
                <a:spcPct val="12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Batch processing avoids idling the computing resources with minute-by-minute manual intervention and supervision.</a:t>
            </a:r>
          </a:p>
          <a:p>
            <a:pPr marL="0" indent="0">
              <a:buNone/>
            </a:pPr>
            <a:endParaRPr lang="en-US" sz="38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20</a:t>
            </a:fld>
            <a:endParaRPr lang="en-US"/>
          </a:p>
        </p:txBody>
      </p:sp>
    </p:spTree>
    <p:extLst>
      <p:ext uri="{BB962C8B-B14F-4D97-AF65-F5344CB8AC3E}">
        <p14:creationId xmlns:p14="http://schemas.microsoft.com/office/powerpoint/2010/main" val="175571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078354"/>
            <a:ext cx="10972800" cy="1143000"/>
          </a:xfrm>
        </p:spPr>
        <p:txBody>
          <a:bodyPr/>
          <a:lstStyle/>
          <a:p>
            <a:pPr algn="r"/>
            <a:r>
              <a:rPr lang="en-US" dirty="0" smtClean="0"/>
              <a:t>THANK YOU</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21</a:t>
            </a:fld>
            <a:endParaRPr lang="en-US"/>
          </a:p>
        </p:txBody>
      </p:sp>
    </p:spTree>
    <p:extLst>
      <p:ext uri="{BB962C8B-B14F-4D97-AF65-F5344CB8AC3E}">
        <p14:creationId xmlns:p14="http://schemas.microsoft.com/office/powerpoint/2010/main" val="126638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614376"/>
            <a:ext cx="10515600" cy="1325563"/>
          </a:xfrm>
        </p:spPr>
        <p:txBody>
          <a:bodyPr>
            <a:normAutofit/>
          </a:bodyPr>
          <a:lstStyle/>
          <a:p>
            <a:r>
              <a:rPr lang="en-US" sz="4000" dirty="0" smtClean="0">
                <a:latin typeface="+mn-lt"/>
              </a:rPr>
              <a:t>Process Management :</a:t>
            </a:r>
            <a:endParaRPr lang="en-US" sz="4000" dirty="0">
              <a:latin typeface="+mn-lt"/>
            </a:endParaRPr>
          </a:p>
        </p:txBody>
      </p:sp>
      <p:sp>
        <p:nvSpPr>
          <p:cNvPr id="3" name="Content Placeholder 2"/>
          <p:cNvSpPr>
            <a:spLocks noGrp="1"/>
          </p:cNvSpPr>
          <p:nvPr>
            <p:ph idx="1"/>
          </p:nvPr>
        </p:nvSpPr>
        <p:spPr>
          <a:xfrm>
            <a:off x="838200" y="3190785"/>
            <a:ext cx="10515600" cy="4351338"/>
          </a:xfrm>
        </p:spPr>
        <p:txBody>
          <a:bodyPr>
            <a:normAutofit/>
          </a:bodyPr>
          <a:lstStyle/>
          <a:p>
            <a:pPr marL="0" indent="0">
              <a:buNone/>
            </a:pPr>
            <a:r>
              <a:rPr lang="en-US" sz="2000" dirty="0" smtClean="0"/>
              <a:t>A </a:t>
            </a:r>
            <a:r>
              <a:rPr lang="en-US" sz="2000" dirty="0"/>
              <a:t>program is a series of instructions that tell the computer what to do. When we run a program, those instructions are copied into memory and space is allocated for variables and other stuff required to manage its execution. This running instance of a program is called a process and it's processes which we manage.</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24738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267" y="944658"/>
            <a:ext cx="10972800" cy="1143000"/>
          </a:xfrm>
        </p:spPr>
        <p:txBody>
          <a:bodyPr>
            <a:normAutofit/>
          </a:bodyPr>
          <a:lstStyle/>
          <a:p>
            <a:r>
              <a:rPr lang="en-US" sz="4400" b="1" dirty="0">
                <a:latin typeface="+mn-lt"/>
              </a:rPr>
              <a:t>Scheduling</a:t>
            </a:r>
            <a:endParaRPr lang="en-US" sz="4400" dirty="0">
              <a:latin typeface="+mn-lt"/>
            </a:endParaRPr>
          </a:p>
        </p:txBody>
      </p:sp>
      <p:sp>
        <p:nvSpPr>
          <p:cNvPr id="3" name="Content Placeholder 2"/>
          <p:cNvSpPr>
            <a:spLocks noGrp="1"/>
          </p:cNvSpPr>
          <p:nvPr>
            <p:ph idx="1"/>
          </p:nvPr>
        </p:nvSpPr>
        <p:spPr>
          <a:xfrm>
            <a:off x="751267" y="2332356"/>
            <a:ext cx="10972800" cy="4389120"/>
          </a:xfrm>
        </p:spPr>
        <p:txBody>
          <a:bodyPr>
            <a:normAutofit/>
          </a:bodyPr>
          <a:lstStyle/>
          <a:p>
            <a:pPr marL="0" indent="0">
              <a:buNone/>
            </a:pPr>
            <a:r>
              <a:rPr lang="en-US" sz="2000" dirty="0"/>
              <a:t>Scheduling criteria is also called as scheduling methodology. Key to multiprogramming is </a:t>
            </a:r>
            <a:r>
              <a:rPr lang="en-US" sz="2000" dirty="0" smtClean="0"/>
              <a:t>scheduling. Different </a:t>
            </a:r>
            <a:r>
              <a:rPr lang="en-US" sz="2000" dirty="0"/>
              <a:t>CPU scheduling algorithm </a:t>
            </a:r>
            <a:r>
              <a:rPr lang="en-US" sz="2000" dirty="0" smtClean="0"/>
              <a:t>have </a:t>
            </a:r>
            <a:r>
              <a:rPr lang="en-US" sz="2000" dirty="0"/>
              <a:t>different </a:t>
            </a:r>
            <a:r>
              <a:rPr lang="en-US" sz="2000" dirty="0" smtClean="0"/>
              <a:t>properties.</a:t>
            </a:r>
          </a:p>
          <a:p>
            <a:pPr marL="0" indent="0">
              <a:buNone/>
            </a:pPr>
            <a:endParaRPr lang="en-US" sz="2000" dirty="0"/>
          </a:p>
          <a:p>
            <a:pPr marL="0" indent="0">
              <a:buNone/>
            </a:pPr>
            <a:r>
              <a:rPr lang="en-US" sz="2400" b="1" dirty="0" smtClean="0"/>
              <a:t>Functions of scheduling:</a:t>
            </a:r>
          </a:p>
          <a:p>
            <a:pPr lvl="1">
              <a:buFont typeface="Wingdings" panose="05000000000000000000" pitchFamily="2" charset="2"/>
              <a:buChar char="Ø"/>
            </a:pPr>
            <a:r>
              <a:rPr lang="en-US" sz="1800" dirty="0" smtClean="0"/>
              <a:t>CPU Utilization</a:t>
            </a:r>
          </a:p>
          <a:p>
            <a:pPr lvl="1">
              <a:buFont typeface="Wingdings" panose="05000000000000000000" pitchFamily="2" charset="2"/>
              <a:buChar char="Ø"/>
            </a:pPr>
            <a:r>
              <a:rPr lang="en-US" sz="1800" dirty="0" smtClean="0"/>
              <a:t>Throughput</a:t>
            </a:r>
          </a:p>
          <a:p>
            <a:pPr lvl="1">
              <a:buFont typeface="Wingdings" panose="05000000000000000000" pitchFamily="2" charset="2"/>
              <a:buChar char="Ø"/>
            </a:pPr>
            <a:r>
              <a:rPr lang="en-US" sz="1800" dirty="0" smtClean="0"/>
              <a:t>Turnaround</a:t>
            </a:r>
          </a:p>
          <a:p>
            <a:pPr lvl="1">
              <a:buFont typeface="Wingdings" panose="05000000000000000000" pitchFamily="2" charset="2"/>
              <a:buChar char="Ø"/>
            </a:pPr>
            <a:r>
              <a:rPr lang="en-US" sz="1800" dirty="0" smtClean="0"/>
              <a:t>Wait time</a:t>
            </a:r>
          </a:p>
          <a:p>
            <a:pPr lvl="1">
              <a:buFont typeface="Wingdings" panose="05000000000000000000" pitchFamily="2" charset="2"/>
              <a:buChar char="Ø"/>
            </a:pPr>
            <a:r>
              <a:rPr lang="en-US" sz="1800" dirty="0" smtClean="0"/>
              <a:t>Response time</a:t>
            </a:r>
          </a:p>
          <a:p>
            <a:pPr lvl="1">
              <a:buFont typeface="Wingdings" panose="05000000000000000000" pitchFamily="2" charset="2"/>
              <a:buChar char="Ø"/>
            </a:pPr>
            <a:r>
              <a:rPr lang="en-US" sz="1800" dirty="0" smtClean="0"/>
              <a:t>Fairness Types </a:t>
            </a:r>
            <a:endParaRPr lang="en-US" sz="1800" dirty="0"/>
          </a:p>
          <a:p>
            <a:pPr marL="0" indent="0">
              <a:buNone/>
            </a:pPr>
            <a:endParaRPr lang="en-US" sz="2000" dirty="0"/>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204775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938" y="812166"/>
            <a:ext cx="10431888" cy="5909310"/>
          </a:xfrm>
          <a:prstGeom prst="rect">
            <a:avLst/>
          </a:prstGeom>
          <a:noFill/>
        </p:spPr>
        <p:txBody>
          <a:bodyPr wrap="square" rtlCol="0">
            <a:spAutoFit/>
          </a:bodyPr>
          <a:lstStyle/>
          <a:p>
            <a:r>
              <a:rPr lang="en-US" b="1" dirty="0"/>
              <a:t>CPU Utilization</a:t>
            </a:r>
            <a:r>
              <a:rPr lang="en-US" b="1" dirty="0" smtClean="0"/>
              <a:t>:</a:t>
            </a:r>
            <a:r>
              <a:rPr lang="en-US" dirty="0" smtClean="0"/>
              <a:t/>
            </a:r>
            <a:br>
              <a:rPr lang="en-US" dirty="0" smtClean="0"/>
            </a:br>
            <a:r>
              <a:rPr lang="en-US" dirty="0" smtClean="0"/>
              <a:t>	Keep </a:t>
            </a:r>
            <a:r>
              <a:rPr lang="en-US" dirty="0"/>
              <a:t>the CPU as busy as possible. It range from 0 to 100%. In practice, it range from 40 to 90</a:t>
            </a:r>
            <a:r>
              <a:rPr lang="en-US" dirty="0" smtClean="0"/>
              <a:t>%</a:t>
            </a:r>
          </a:p>
          <a:p>
            <a:endParaRPr lang="en-US" dirty="0"/>
          </a:p>
          <a:p>
            <a:r>
              <a:rPr lang="en-US" b="1" dirty="0"/>
              <a:t>Throughput:</a:t>
            </a:r>
            <a:r>
              <a:rPr lang="en-US" dirty="0" smtClean="0"/>
              <a:t/>
            </a:r>
            <a:br>
              <a:rPr lang="en-US" dirty="0" smtClean="0"/>
            </a:br>
            <a:r>
              <a:rPr lang="en-US" dirty="0" smtClean="0"/>
              <a:t>	Throughput </a:t>
            </a:r>
            <a:r>
              <a:rPr lang="en-US" dirty="0"/>
              <a:t>is the rate at which processes are completed per unit of </a:t>
            </a:r>
            <a:r>
              <a:rPr lang="en-US" dirty="0" smtClean="0"/>
              <a:t>time.</a:t>
            </a:r>
          </a:p>
          <a:p>
            <a:endParaRPr lang="en-US" dirty="0"/>
          </a:p>
          <a:p>
            <a:r>
              <a:rPr lang="en-US" b="1" dirty="0"/>
              <a:t>Turnaround time:</a:t>
            </a:r>
            <a:r>
              <a:rPr lang="en-US" dirty="0" smtClean="0"/>
              <a:t/>
            </a:r>
            <a:br>
              <a:rPr lang="en-US" dirty="0" smtClean="0"/>
            </a:br>
            <a:r>
              <a:rPr lang="en-US" dirty="0" smtClean="0"/>
              <a:t>	This </a:t>
            </a:r>
            <a:r>
              <a:rPr lang="en-US" dirty="0"/>
              <a:t>is the how long a process takes to execute a process. It is calculated as the time gap between the submission of a process and its </a:t>
            </a:r>
            <a:r>
              <a:rPr lang="en-US" dirty="0" smtClean="0"/>
              <a:t>completion.</a:t>
            </a:r>
          </a:p>
          <a:p>
            <a:endParaRPr lang="en-US" dirty="0"/>
          </a:p>
          <a:p>
            <a:r>
              <a:rPr lang="en-US" b="1" dirty="0"/>
              <a:t>Waiting time:</a:t>
            </a:r>
            <a:r>
              <a:rPr lang="en-US" dirty="0" smtClean="0"/>
              <a:t/>
            </a:r>
            <a:br>
              <a:rPr lang="en-US" dirty="0" smtClean="0"/>
            </a:br>
            <a:r>
              <a:rPr lang="en-US" dirty="0" smtClean="0"/>
              <a:t>	Waiting </a:t>
            </a:r>
            <a:r>
              <a:rPr lang="en-US" dirty="0"/>
              <a:t>time is the sum of the time periods spent in waiting in the ready queue</a:t>
            </a:r>
            <a:r>
              <a:rPr lang="en-US" dirty="0" smtClean="0"/>
              <a:t>.</a:t>
            </a:r>
          </a:p>
          <a:p>
            <a:endParaRPr lang="en-US" dirty="0"/>
          </a:p>
          <a:p>
            <a:r>
              <a:rPr lang="en-US" b="1" dirty="0"/>
              <a:t>Response time</a:t>
            </a:r>
            <a:r>
              <a:rPr lang="en-US" b="1" dirty="0" smtClean="0"/>
              <a:t>:</a:t>
            </a:r>
            <a:r>
              <a:rPr lang="en-US" dirty="0" smtClean="0"/>
              <a:t/>
            </a:r>
            <a:br>
              <a:rPr lang="en-US" dirty="0" smtClean="0"/>
            </a:br>
            <a:r>
              <a:rPr lang="en-US" dirty="0" smtClean="0"/>
              <a:t>	Response </a:t>
            </a:r>
            <a:r>
              <a:rPr lang="en-US" dirty="0"/>
              <a:t>time is the time it takes to start responding from submission </a:t>
            </a:r>
            <a:r>
              <a:rPr lang="en-US" dirty="0" smtClean="0"/>
              <a:t>time. It </a:t>
            </a:r>
            <a:r>
              <a:rPr lang="en-US" dirty="0"/>
              <a:t>is calculated as the amount of time it takes from when a request was submitted until the first response is produced</a:t>
            </a:r>
            <a:r>
              <a:rPr lang="en-US" dirty="0" smtClean="0"/>
              <a:t>.</a:t>
            </a:r>
          </a:p>
          <a:p>
            <a:endParaRPr lang="en-US" dirty="0"/>
          </a:p>
          <a:p>
            <a:r>
              <a:rPr lang="en-US" b="1" dirty="0"/>
              <a:t>Fairness:</a:t>
            </a:r>
            <a:r>
              <a:rPr lang="en-US" dirty="0" smtClean="0"/>
              <a:t/>
            </a:r>
            <a:br>
              <a:rPr lang="en-US" dirty="0" smtClean="0"/>
            </a:br>
            <a:r>
              <a:rPr lang="en-US" dirty="0" smtClean="0"/>
              <a:t>	Each </a:t>
            </a:r>
            <a:r>
              <a:rPr lang="en-US" dirty="0"/>
              <a:t>process should have a fair share of CPU.</a:t>
            </a:r>
          </a:p>
        </p:txBody>
      </p:sp>
      <p:sp>
        <p:nvSpPr>
          <p:cNvPr id="2" name="Slide Number Placeholder 1"/>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80366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988" y="1388703"/>
            <a:ext cx="10515600" cy="1325563"/>
          </a:xfrm>
        </p:spPr>
        <p:txBody>
          <a:bodyPr>
            <a:normAutofit/>
          </a:bodyPr>
          <a:lstStyle/>
          <a:p>
            <a:r>
              <a:rPr lang="en-US" dirty="0">
                <a:latin typeface="+mn-lt"/>
              </a:rPr>
              <a:t>Types of </a:t>
            </a:r>
            <a:r>
              <a:rPr lang="en-US" dirty="0" smtClean="0">
                <a:latin typeface="+mn-lt"/>
              </a:rPr>
              <a:t>scheduling : </a:t>
            </a:r>
            <a:endParaRPr lang="en-US" dirty="0"/>
          </a:p>
        </p:txBody>
      </p:sp>
      <p:sp>
        <p:nvSpPr>
          <p:cNvPr id="3" name="Content Placeholder 2"/>
          <p:cNvSpPr>
            <a:spLocks noGrp="1"/>
          </p:cNvSpPr>
          <p:nvPr>
            <p:ph idx="1"/>
          </p:nvPr>
        </p:nvSpPr>
        <p:spPr>
          <a:xfrm>
            <a:off x="1198808" y="2933207"/>
            <a:ext cx="10515600" cy="4351338"/>
          </a:xfrm>
        </p:spPr>
        <p:txBody>
          <a:bodyPr/>
          <a:lstStyle/>
          <a:p>
            <a:pPr marL="457200" lvl="1" indent="0">
              <a:buNone/>
            </a:pPr>
            <a:endParaRPr lang="en-US" sz="2000" dirty="0" smtClean="0"/>
          </a:p>
          <a:p>
            <a:pPr lvl="1">
              <a:buFont typeface="Wingdings" panose="05000000000000000000" pitchFamily="2" charset="2"/>
              <a:buChar char="Ø"/>
            </a:pPr>
            <a:r>
              <a:rPr lang="en-US" sz="2000" dirty="0" smtClean="0"/>
              <a:t>FIFO</a:t>
            </a:r>
          </a:p>
          <a:p>
            <a:pPr lvl="1">
              <a:buFont typeface="Wingdings" panose="05000000000000000000" pitchFamily="2" charset="2"/>
              <a:buChar char="Ø"/>
            </a:pPr>
            <a:r>
              <a:rPr lang="en-US" sz="2000" dirty="0" smtClean="0"/>
              <a:t>Round Robin</a:t>
            </a:r>
          </a:p>
          <a:p>
            <a:pPr lvl="1">
              <a:buFont typeface="Wingdings" panose="05000000000000000000" pitchFamily="2" charset="2"/>
              <a:buChar char="Ø"/>
            </a:pPr>
            <a:r>
              <a:rPr lang="en-US" sz="2000" dirty="0" smtClean="0"/>
              <a:t>SJF</a:t>
            </a:r>
          </a:p>
          <a:p>
            <a:pPr lvl="1">
              <a:buFont typeface="Wingdings" panose="05000000000000000000" pitchFamily="2" charset="2"/>
              <a:buChar char="Ø"/>
            </a:pPr>
            <a:r>
              <a:rPr lang="en-US" sz="2000" dirty="0" smtClean="0"/>
              <a:t>Priority Based</a:t>
            </a:r>
          </a:p>
          <a:p>
            <a:pPr marL="0" indent="0">
              <a:buNone/>
            </a:pPr>
            <a:endParaRPr lang="en-US" sz="2400" cap="all"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248926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4247" y="901731"/>
            <a:ext cx="10998558" cy="1569660"/>
          </a:xfrm>
          <a:prstGeom prst="rect">
            <a:avLst/>
          </a:prstGeom>
          <a:noFill/>
        </p:spPr>
        <p:txBody>
          <a:bodyPr wrap="square" rtlCol="0">
            <a:spAutoFit/>
          </a:bodyPr>
          <a:lstStyle/>
          <a:p>
            <a:r>
              <a:rPr lang="en-US" sz="2400" b="1" dirty="0"/>
              <a:t>First-come First-served Scheduling (</a:t>
            </a:r>
            <a:r>
              <a:rPr lang="en-US" sz="2400" b="1" dirty="0" smtClean="0"/>
              <a:t>FCFS) :</a:t>
            </a:r>
          </a:p>
          <a:p>
            <a:r>
              <a:rPr lang="en-US" dirty="0" smtClean="0"/>
              <a:t>	</a:t>
            </a:r>
            <a:r>
              <a:rPr lang="en-US" dirty="0"/>
              <a:t>First-come First-served Scheduling follow first in first out method. As each process becomes ready, it joins the ready queue. When the current running process ceases to execute, the oldest process in the Ready queue is selected for running. That is first entered process among the available processes in the ready </a:t>
            </a:r>
            <a:r>
              <a:rPr lang="en-US" dirty="0" smtClean="0"/>
              <a:t>queue. The </a:t>
            </a:r>
            <a:r>
              <a:rPr lang="en-US" dirty="0"/>
              <a:t>average waiting time for FCFS is often quite long. It is non-preemptive</a:t>
            </a:r>
            <a:r>
              <a:rPr lang="en-US" dirty="0" smtClean="0"/>
              <a:t>.</a:t>
            </a:r>
            <a:endParaRPr lang="en-US" dirty="0"/>
          </a:p>
        </p:txBody>
      </p:sp>
      <p:pic>
        <p:nvPicPr>
          <p:cNvPr id="1032" name="Picture 8"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751" y="3071477"/>
            <a:ext cx="4543924" cy="6319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91674" y="4045923"/>
            <a:ext cx="10998558" cy="2492990"/>
          </a:xfrm>
          <a:prstGeom prst="rect">
            <a:avLst/>
          </a:prstGeom>
          <a:noFill/>
        </p:spPr>
        <p:txBody>
          <a:bodyPr wrap="square" rtlCol="0">
            <a:spAutoFit/>
          </a:bodyPr>
          <a:lstStyle/>
          <a:p>
            <a:r>
              <a:rPr lang="en-US" sz="2400" b="1" dirty="0" smtClean="0"/>
              <a:t>Advantages</a:t>
            </a:r>
            <a:endParaRPr lang="en-US" sz="2400" dirty="0"/>
          </a:p>
          <a:p>
            <a:pPr marL="742950" lvl="1" indent="-285750">
              <a:buFont typeface="Wingdings" panose="05000000000000000000" pitchFamily="2" charset="2"/>
              <a:buChar char="Ø"/>
            </a:pPr>
            <a:r>
              <a:rPr lang="en-US" dirty="0" smtClean="0"/>
              <a:t>Better </a:t>
            </a:r>
            <a:r>
              <a:rPr lang="en-US" dirty="0"/>
              <a:t>for long processes</a:t>
            </a:r>
          </a:p>
          <a:p>
            <a:pPr marL="742950" lvl="1" indent="-285750">
              <a:buFont typeface="Wingdings" panose="05000000000000000000" pitchFamily="2" charset="2"/>
              <a:buChar char="Ø"/>
            </a:pPr>
            <a:r>
              <a:rPr lang="en-US" dirty="0"/>
              <a:t>Simple method (i.e., minimum overhead on processor)</a:t>
            </a:r>
          </a:p>
          <a:p>
            <a:pPr marL="742950" lvl="1" indent="-285750">
              <a:buFont typeface="Wingdings" panose="05000000000000000000" pitchFamily="2" charset="2"/>
              <a:buChar char="Ø"/>
            </a:pPr>
            <a:r>
              <a:rPr lang="en-US" dirty="0"/>
              <a:t>No starvation</a:t>
            </a:r>
          </a:p>
          <a:p>
            <a:r>
              <a:rPr lang="en-US" sz="2400" b="1" dirty="0"/>
              <a:t>Disadvantages </a:t>
            </a:r>
            <a:endParaRPr lang="en-US" sz="2400" dirty="0"/>
          </a:p>
          <a:p>
            <a:pPr marL="742950" lvl="1" indent="-285750">
              <a:buFont typeface="Wingdings" panose="05000000000000000000" pitchFamily="2" charset="2"/>
              <a:buChar char="Ø"/>
            </a:pPr>
            <a:r>
              <a:rPr lang="en-US" dirty="0" smtClean="0"/>
              <a:t>Convoy </a:t>
            </a:r>
            <a:r>
              <a:rPr lang="en-US" dirty="0"/>
              <a:t>effect occurs</a:t>
            </a:r>
            <a:r>
              <a:rPr lang="en-US" dirty="0" smtClean="0"/>
              <a:t>. Even </a:t>
            </a:r>
            <a:r>
              <a:rPr lang="en-US" dirty="0"/>
              <a:t>very small process should wait for its turn to come to utilize the </a:t>
            </a:r>
            <a:r>
              <a:rPr lang="en-US" dirty="0" smtClean="0"/>
              <a:t>CPU.</a:t>
            </a:r>
            <a:endParaRPr lang="en-US" dirty="0"/>
          </a:p>
          <a:p>
            <a:pPr marL="742950" lvl="1" indent="-285750">
              <a:buFont typeface="Wingdings" panose="05000000000000000000" pitchFamily="2" charset="2"/>
              <a:buChar char="Ø"/>
            </a:pPr>
            <a:r>
              <a:rPr lang="en-US" dirty="0"/>
              <a:t>Throughput is not emphasized.</a:t>
            </a:r>
          </a:p>
          <a:p>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47945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006" y="1068946"/>
            <a:ext cx="10637949" cy="4985980"/>
          </a:xfrm>
          <a:prstGeom prst="rect">
            <a:avLst/>
          </a:prstGeom>
          <a:noFill/>
        </p:spPr>
        <p:txBody>
          <a:bodyPr wrap="square" rtlCol="0">
            <a:spAutoFit/>
          </a:bodyPr>
          <a:lstStyle/>
          <a:p>
            <a:r>
              <a:rPr lang="en-US" sz="2400" b="1" dirty="0"/>
              <a:t>Shortest Job First Scheduling (SJF</a:t>
            </a:r>
            <a:r>
              <a:rPr lang="en-US" sz="2400" b="1" dirty="0" smtClean="0"/>
              <a:t>) :</a:t>
            </a:r>
          </a:p>
          <a:p>
            <a:endParaRPr lang="en-US" sz="2400" dirty="0" smtClean="0"/>
          </a:p>
          <a:p>
            <a:pPr marL="742950" lvl="1" indent="-285750">
              <a:buFont typeface="Wingdings" panose="05000000000000000000" pitchFamily="2" charset="2"/>
              <a:buChar char="Ø"/>
            </a:pPr>
            <a:r>
              <a:rPr lang="en-US" dirty="0" smtClean="0"/>
              <a:t>Shortest-job-first </a:t>
            </a:r>
            <a:r>
              <a:rPr lang="en-US" dirty="0"/>
              <a:t>scheduling is also called as shortest process next (SPN). </a:t>
            </a:r>
            <a:endParaRPr lang="en-US" dirty="0" smtClean="0"/>
          </a:p>
          <a:p>
            <a:pPr marL="742950" lvl="1" indent="-285750">
              <a:buFont typeface="Wingdings" panose="05000000000000000000" pitchFamily="2" charset="2"/>
              <a:buChar char="Ø"/>
            </a:pPr>
            <a:r>
              <a:rPr lang="en-US" dirty="0" smtClean="0"/>
              <a:t>The </a:t>
            </a:r>
            <a:r>
              <a:rPr lang="en-US" dirty="0"/>
              <a:t>process with the shortest expected processing time is selected for execution, among the available processes in the ready queue. </a:t>
            </a:r>
            <a:endParaRPr lang="en-US" dirty="0" smtClean="0"/>
          </a:p>
          <a:p>
            <a:pPr marL="742950" lvl="1" indent="-285750">
              <a:buFont typeface="Wingdings" panose="05000000000000000000" pitchFamily="2" charset="2"/>
              <a:buChar char="Ø"/>
            </a:pPr>
            <a:r>
              <a:rPr lang="en-US" dirty="0" smtClean="0"/>
              <a:t>A </a:t>
            </a:r>
            <a:r>
              <a:rPr lang="en-US" dirty="0"/>
              <a:t>short process will jump to the head of the queue over long </a:t>
            </a:r>
            <a:r>
              <a:rPr lang="en-US" dirty="0" smtClean="0"/>
              <a:t>jobs.</a:t>
            </a:r>
          </a:p>
          <a:p>
            <a:pPr lvl="1"/>
            <a:endParaRPr lang="en-US" dirty="0"/>
          </a:p>
          <a:p>
            <a:pPr lvl="1"/>
            <a:endParaRPr lang="en-US" dirty="0" smtClean="0"/>
          </a:p>
          <a:p>
            <a:r>
              <a:rPr lang="en-US" b="1" dirty="0" smtClean="0"/>
              <a:t>Advantages</a:t>
            </a:r>
            <a:endParaRPr lang="en-US" dirty="0"/>
          </a:p>
          <a:p>
            <a:pPr marL="742950" lvl="1" indent="-285750">
              <a:buFont typeface="Wingdings" panose="05000000000000000000" pitchFamily="2" charset="2"/>
              <a:buChar char="Ø"/>
            </a:pPr>
            <a:r>
              <a:rPr lang="en-US" dirty="0" smtClean="0"/>
              <a:t>It </a:t>
            </a:r>
            <a:r>
              <a:rPr lang="en-US" dirty="0"/>
              <a:t>gives superior turnaround time performance to shortest process next because a short job is given immediate preference to a running longer job.</a:t>
            </a:r>
          </a:p>
          <a:p>
            <a:pPr marL="742950" lvl="1" indent="-285750">
              <a:buFont typeface="Wingdings" panose="05000000000000000000" pitchFamily="2" charset="2"/>
              <a:buChar char="Ø"/>
            </a:pPr>
            <a:r>
              <a:rPr lang="en-US" dirty="0"/>
              <a:t>Throughput is high</a:t>
            </a:r>
            <a:r>
              <a:rPr lang="en-US" dirty="0" smtClean="0"/>
              <a:t>.</a:t>
            </a:r>
          </a:p>
          <a:p>
            <a:pPr lvl="1"/>
            <a:endParaRPr lang="en-US" dirty="0"/>
          </a:p>
          <a:p>
            <a:r>
              <a:rPr lang="en-US" b="1" dirty="0" smtClean="0"/>
              <a:t>Disadvantages</a:t>
            </a:r>
            <a:endParaRPr lang="en-US" dirty="0"/>
          </a:p>
          <a:p>
            <a:pPr marL="742950" lvl="1" indent="-285750">
              <a:buFont typeface="Wingdings" panose="05000000000000000000" pitchFamily="2" charset="2"/>
              <a:buChar char="Ø"/>
            </a:pPr>
            <a:r>
              <a:rPr lang="en-US" dirty="0" smtClean="0"/>
              <a:t>Elapsed </a:t>
            </a:r>
            <a:r>
              <a:rPr lang="en-US" dirty="0"/>
              <a:t>time (i.e., execution-completed-time) must be recorded, it results an additional overhead on the processor.</a:t>
            </a:r>
          </a:p>
          <a:p>
            <a:pPr marL="742950" lvl="1" indent="-285750">
              <a:buFont typeface="Wingdings" panose="05000000000000000000" pitchFamily="2" charset="2"/>
              <a:buChar char="Ø"/>
            </a:pPr>
            <a:r>
              <a:rPr lang="en-US" dirty="0"/>
              <a:t>Starvation may be possible for the longer processes</a:t>
            </a:r>
            <a:r>
              <a:rPr lang="en-US" dirty="0" smtClean="0"/>
              <a:t>.</a:t>
            </a:r>
          </a:p>
        </p:txBody>
      </p:sp>
      <p:sp>
        <p:nvSpPr>
          <p:cNvPr id="2" name="Slide Number Placeholder 1"/>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104121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8237" y="1022942"/>
            <a:ext cx="10650828" cy="2769989"/>
          </a:xfrm>
          <a:prstGeom prst="rect">
            <a:avLst/>
          </a:prstGeom>
          <a:noFill/>
        </p:spPr>
        <p:txBody>
          <a:bodyPr wrap="square" rtlCol="0">
            <a:spAutoFit/>
          </a:bodyPr>
          <a:lstStyle/>
          <a:p>
            <a:r>
              <a:rPr lang="en-US" sz="2400" dirty="0"/>
              <a:t>Priority </a:t>
            </a:r>
            <a:r>
              <a:rPr lang="en-US" sz="2400" dirty="0" smtClean="0"/>
              <a:t>Scheduling </a:t>
            </a:r>
            <a:r>
              <a:rPr lang="en-US" sz="2400" dirty="0" smtClean="0"/>
              <a:t>:</a:t>
            </a:r>
          </a:p>
          <a:p>
            <a:r>
              <a:rPr lang="en-US" dirty="0" smtClean="0"/>
              <a:t>	</a:t>
            </a:r>
          </a:p>
          <a:p>
            <a:r>
              <a:rPr lang="en-US" dirty="0"/>
              <a:t>	</a:t>
            </a:r>
            <a:r>
              <a:rPr lang="en-US" dirty="0" smtClean="0"/>
              <a:t>A </a:t>
            </a:r>
            <a:r>
              <a:rPr lang="en-US" dirty="0"/>
              <a:t>Priority (an integer) is associated with each </a:t>
            </a:r>
            <a:r>
              <a:rPr lang="en-US" dirty="0" smtClean="0"/>
              <a:t>process. The </a:t>
            </a:r>
            <a:r>
              <a:rPr lang="en-US" dirty="0"/>
              <a:t>CPU is allocated to the process with the highest </a:t>
            </a:r>
            <a:r>
              <a:rPr lang="en-US" dirty="0" smtClean="0"/>
              <a:t>priority. Generally </a:t>
            </a:r>
            <a:r>
              <a:rPr lang="en-US" dirty="0"/>
              <a:t>smallest integer is considered as the highest </a:t>
            </a:r>
            <a:r>
              <a:rPr lang="en-US" dirty="0" smtClean="0"/>
              <a:t>priority. Equal </a:t>
            </a:r>
            <a:r>
              <a:rPr lang="en-US" dirty="0"/>
              <a:t>priority processes are scheduled in First Come First serve </a:t>
            </a:r>
            <a:r>
              <a:rPr lang="en-US" dirty="0" smtClean="0"/>
              <a:t>order. It </a:t>
            </a:r>
            <a:r>
              <a:rPr lang="en-US" dirty="0"/>
              <a:t>can be preemptive or Non-preemptive</a:t>
            </a:r>
            <a:r>
              <a:rPr lang="en-US" dirty="0" smtClean="0"/>
              <a:t>.</a:t>
            </a:r>
          </a:p>
          <a:p>
            <a:endParaRPr lang="en-US" dirty="0"/>
          </a:p>
          <a:p>
            <a:r>
              <a:rPr lang="en-US" sz="2400" dirty="0" smtClean="0"/>
              <a:t>Types of Scheduling :</a:t>
            </a:r>
          </a:p>
          <a:p>
            <a:pPr marL="742950" lvl="1" indent="-285750">
              <a:buFont typeface="Wingdings" panose="05000000000000000000" pitchFamily="2" charset="2"/>
              <a:buChar char="Ø"/>
            </a:pPr>
            <a:r>
              <a:rPr lang="en-US" dirty="0" smtClean="0"/>
              <a:t>Non-preemptive </a:t>
            </a:r>
            <a:r>
              <a:rPr lang="en-US" dirty="0"/>
              <a:t>Priority </a:t>
            </a:r>
            <a:r>
              <a:rPr lang="en-US" dirty="0" smtClean="0"/>
              <a:t>Scheduling</a:t>
            </a:r>
          </a:p>
          <a:p>
            <a:pPr marL="742950" lvl="1" indent="-285750">
              <a:buFont typeface="Wingdings" panose="05000000000000000000" pitchFamily="2" charset="2"/>
              <a:buChar char="Ø"/>
            </a:pPr>
            <a:r>
              <a:rPr lang="en-US" dirty="0" smtClean="0"/>
              <a:t>Preemptive </a:t>
            </a:r>
            <a:r>
              <a:rPr lang="en-US" dirty="0"/>
              <a:t>Priority </a:t>
            </a:r>
            <a:r>
              <a:rPr lang="en-US" dirty="0" smtClean="0"/>
              <a:t>Scheduling</a:t>
            </a:r>
          </a:p>
        </p:txBody>
      </p:sp>
      <p:sp>
        <p:nvSpPr>
          <p:cNvPr id="5" name="TextBox 4"/>
          <p:cNvSpPr txBox="1"/>
          <p:nvPr/>
        </p:nvSpPr>
        <p:spPr>
          <a:xfrm>
            <a:off x="1094704" y="3825460"/>
            <a:ext cx="10097037" cy="2739211"/>
          </a:xfrm>
          <a:prstGeom prst="rect">
            <a:avLst/>
          </a:prstGeom>
          <a:noFill/>
        </p:spPr>
        <p:txBody>
          <a:bodyPr wrap="square" rtlCol="0">
            <a:spAutoFit/>
          </a:bodyPr>
          <a:lstStyle/>
          <a:p>
            <a:r>
              <a:rPr lang="en-US" sz="2400" dirty="0"/>
              <a:t>Non-preemptive Priority </a:t>
            </a:r>
            <a:r>
              <a:rPr lang="en-US" sz="2400" dirty="0" smtClean="0"/>
              <a:t>Scheduling</a:t>
            </a:r>
            <a:r>
              <a:rPr lang="en-US" dirty="0" smtClean="0"/>
              <a:t/>
            </a:r>
            <a:br>
              <a:rPr lang="en-US" dirty="0" smtClean="0"/>
            </a:br>
            <a:r>
              <a:rPr lang="en-US" dirty="0" smtClean="0"/>
              <a:t>	In </a:t>
            </a:r>
            <a:r>
              <a:rPr lang="en-US" dirty="0"/>
              <a:t>this type of scheduling the CPU is allocated to the process with the highest priority after completing the present running process</a:t>
            </a:r>
            <a:r>
              <a:rPr lang="en-US" dirty="0" smtClean="0"/>
              <a:t>.</a:t>
            </a:r>
          </a:p>
          <a:p>
            <a:endParaRPr lang="en-US" dirty="0"/>
          </a:p>
          <a:p>
            <a:r>
              <a:rPr lang="en-US" sz="2000" dirty="0" smtClean="0"/>
              <a:t>Advantage</a:t>
            </a:r>
            <a:endParaRPr lang="en-US" sz="2000" dirty="0"/>
          </a:p>
          <a:p>
            <a:pPr marL="742950" lvl="1" indent="-285750">
              <a:buFont typeface="Wingdings" panose="05000000000000000000" pitchFamily="2" charset="2"/>
              <a:buChar char="§"/>
            </a:pPr>
            <a:r>
              <a:rPr lang="en-US" dirty="0" smtClean="0"/>
              <a:t>Good </a:t>
            </a:r>
            <a:r>
              <a:rPr lang="en-US" dirty="0"/>
              <a:t>response for the highest priority processes.</a:t>
            </a:r>
          </a:p>
          <a:p>
            <a:r>
              <a:rPr lang="en-US" sz="2000" dirty="0" smtClean="0"/>
              <a:t>Disadvantage</a:t>
            </a:r>
            <a:endParaRPr lang="en-US" sz="2000" dirty="0"/>
          </a:p>
          <a:p>
            <a:pPr marL="742950" lvl="1" indent="-285750">
              <a:buFont typeface="Wingdings" panose="05000000000000000000" pitchFamily="2" charset="2"/>
              <a:buChar char="§"/>
            </a:pPr>
            <a:r>
              <a:rPr lang="en-US" dirty="0" smtClean="0"/>
              <a:t>Starvation </a:t>
            </a:r>
            <a:r>
              <a:rPr lang="en-US" dirty="0"/>
              <a:t>may be possible for the lowest priority processes.</a:t>
            </a:r>
          </a:p>
          <a:p>
            <a:pPr marL="285750" indent="-285750">
              <a:buFont typeface="Wingdings" panose="05000000000000000000" pitchFamily="2" charset="2"/>
              <a:buChar char="§"/>
            </a:pPr>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106257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143</TotalTime>
  <Words>504</Words>
  <Application>Microsoft Office PowerPoint</Application>
  <PresentationFormat>Widescreen</PresentationFormat>
  <Paragraphs>192</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Calibri</vt:lpstr>
      <vt:lpstr>Century Gothic</vt:lpstr>
      <vt:lpstr>Palatino Linotype</vt:lpstr>
      <vt:lpstr>Times New Roman</vt:lpstr>
      <vt:lpstr>Wingdings</vt:lpstr>
      <vt:lpstr>Wingdings 2</vt:lpstr>
      <vt:lpstr>Presentation on brainstorming</vt:lpstr>
      <vt:lpstr>PowerPoint Presentation</vt:lpstr>
      <vt:lpstr>Process Management</vt:lpstr>
      <vt:lpstr>Process Management :</vt:lpstr>
      <vt:lpstr>Scheduling</vt:lpstr>
      <vt:lpstr>PowerPoint Presentation</vt:lpstr>
      <vt:lpstr>Types of scheduling : </vt:lpstr>
      <vt:lpstr>PowerPoint Presentation</vt:lpstr>
      <vt:lpstr>PowerPoint Presentation</vt:lpstr>
      <vt:lpstr>PowerPoint Presentation</vt:lpstr>
      <vt:lpstr>PowerPoint Presentation</vt:lpstr>
      <vt:lpstr>PowerPoint Presentation</vt:lpstr>
      <vt:lpstr>PowerPoint Presentation</vt:lpstr>
      <vt:lpstr>INTER PROCESS MANAGEMENT </vt:lpstr>
      <vt:lpstr>                                                             ASSIGNING PRIORITY  </vt:lpstr>
      <vt:lpstr>    KILL PROCESS</vt:lpstr>
      <vt:lpstr>  ZOMBIE PROCESS</vt:lpstr>
      <vt:lpstr>REDIRECTION PROCESS</vt:lpstr>
      <vt:lpstr>     INTERACTIVE AND BATCH PROCESS </vt:lpstr>
      <vt:lpstr>BATCH PROCESS</vt:lpstr>
      <vt:lpstr>         Comparison Between Interactive And Batch Process</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10</cp:revision>
  <dcterms:created xsi:type="dcterms:W3CDTF">2018-03-22T06:35:11Z</dcterms:created>
  <dcterms:modified xsi:type="dcterms:W3CDTF">2018-03-22T08:58:29Z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