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992DED-E485-4146-B222-CD0034C03D67}"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130665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992DED-E485-4146-B222-CD0034C03D67}"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40292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992DED-E485-4146-B222-CD0034C03D67}"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381238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992DED-E485-4146-B222-CD0034C03D67}"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69785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992DED-E485-4146-B222-CD0034C03D67}"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56746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992DED-E485-4146-B222-CD0034C03D67}"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384947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992DED-E485-4146-B222-CD0034C03D67}" type="datetimeFigureOut">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137169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992DED-E485-4146-B222-CD0034C03D67}" type="datetimeFigureOut">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333578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92DED-E485-4146-B222-CD0034C03D67}" type="datetimeFigureOut">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201345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92DED-E485-4146-B222-CD0034C03D67}"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2763577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992DED-E485-4146-B222-CD0034C03D67}"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392052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92DED-E485-4146-B222-CD0034C03D67}" type="datetimeFigureOut">
              <a:rPr lang="en-US" smtClean="0"/>
              <a:t>3/22/2018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9188D-2330-4ED5-9E90-D8C6D5E55F5E}" type="slidenum">
              <a:rPr lang="en-US" smtClean="0"/>
              <a:t>‹#›</a:t>
            </a:fld>
            <a:endParaRPr lang="en-US"/>
          </a:p>
        </p:txBody>
      </p:sp>
    </p:spTree>
    <p:extLst>
      <p:ext uri="{BB962C8B-B14F-4D97-AF65-F5344CB8AC3E}">
        <p14:creationId xmlns:p14="http://schemas.microsoft.com/office/powerpoint/2010/main" val="3463579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u="sng" dirty="0" smtClean="0"/>
              <a:t>GROUP 3</a:t>
            </a:r>
            <a:endParaRPr lang="en-US" sz="8000" b="1" u="sng" dirty="0"/>
          </a:p>
        </p:txBody>
      </p:sp>
    </p:spTree>
    <p:extLst>
      <p:ext uri="{BB962C8B-B14F-4D97-AF65-F5344CB8AC3E}">
        <p14:creationId xmlns:p14="http://schemas.microsoft.com/office/powerpoint/2010/main" val="2977330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b="1" u="sng" dirty="0" smtClean="0"/>
              <a:t>Boot Loader</a:t>
            </a:r>
            <a:endParaRPr lang="en-US" sz="4800" b="1" u="sng" dirty="0"/>
          </a:p>
        </p:txBody>
      </p:sp>
      <p:sp>
        <p:nvSpPr>
          <p:cNvPr id="3" name="Content Placeholder 2"/>
          <p:cNvSpPr>
            <a:spLocks noGrp="1"/>
          </p:cNvSpPr>
          <p:nvPr>
            <p:ph idx="1"/>
          </p:nvPr>
        </p:nvSpPr>
        <p:spPr/>
        <p:txBody>
          <a:bodyPr>
            <a:normAutofit/>
          </a:bodyPr>
          <a:lstStyle/>
          <a:p>
            <a:r>
              <a:rPr lang="en-US" sz="2400" dirty="0" smtClean="0"/>
              <a:t>A boot loader is a small program stored in the MBR or GUID partition table that helps to load an operating system into memory. </a:t>
            </a:r>
          </a:p>
          <a:p>
            <a:r>
              <a:rPr lang="en-US" sz="2400" dirty="0" smtClean="0"/>
              <a:t>Without a boot loader, your operating system can not be loaded into memory.</a:t>
            </a:r>
          </a:p>
          <a:p>
            <a:endParaRPr lang="en-US" sz="2400" dirty="0" smtClean="0"/>
          </a:p>
          <a:p>
            <a:r>
              <a:rPr lang="en-US" sz="2400" dirty="0"/>
              <a:t>There are several boot loaders we can install together with Linux on our </a:t>
            </a:r>
            <a:r>
              <a:rPr lang="en-US" sz="2400" dirty="0" smtClean="0"/>
              <a:t>systems</a:t>
            </a:r>
          </a:p>
          <a:p>
            <a:pPr marL="457200" indent="-457200">
              <a:buFont typeface="+mj-lt"/>
              <a:buAutoNum type="arabicPeriod"/>
            </a:pPr>
            <a:r>
              <a:rPr lang="en-US" sz="2400" dirty="0"/>
              <a:t>GRUB</a:t>
            </a:r>
          </a:p>
          <a:p>
            <a:pPr marL="457200" indent="-457200">
              <a:buFont typeface="+mj-lt"/>
              <a:buAutoNum type="arabicPeriod"/>
            </a:pPr>
            <a:r>
              <a:rPr lang="en-US" sz="2400" dirty="0"/>
              <a:t>LILO</a:t>
            </a:r>
          </a:p>
          <a:p>
            <a:pPr marL="457200" indent="-457200">
              <a:buFont typeface="+mj-lt"/>
              <a:buAutoNum type="arabicPeriod"/>
            </a:pPr>
            <a:r>
              <a:rPr lang="en-US" sz="2400" dirty="0"/>
              <a:t>BURG</a:t>
            </a:r>
          </a:p>
          <a:p>
            <a:pPr marL="457200" indent="-457200">
              <a:buFont typeface="+mj-lt"/>
              <a:buAutoNum type="arabicPeriod"/>
            </a:pPr>
            <a:r>
              <a:rPr lang="en-US" sz="2400" dirty="0"/>
              <a:t>Syslinux</a:t>
            </a:r>
          </a:p>
          <a:p>
            <a:pPr marL="457200" indent="-457200">
              <a:buFont typeface="+mj-lt"/>
              <a:buAutoNum type="arabicPeriod"/>
            </a:pPr>
            <a:endParaRPr lang="en-US" sz="2400" dirty="0"/>
          </a:p>
        </p:txBody>
      </p:sp>
    </p:spTree>
    <p:extLst>
      <p:ext uri="{BB962C8B-B14F-4D97-AF65-F5344CB8AC3E}">
        <p14:creationId xmlns:p14="http://schemas.microsoft.com/office/powerpoint/2010/main" val="1945755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b="1" u="sng" dirty="0" smtClean="0"/>
              <a:t>LILO(Linux loader)</a:t>
            </a:r>
            <a:endParaRPr lang="en-US" sz="4800" b="1" u="sng" dirty="0"/>
          </a:p>
        </p:txBody>
      </p:sp>
      <p:sp>
        <p:nvSpPr>
          <p:cNvPr id="3" name="Content Placeholder 2"/>
          <p:cNvSpPr>
            <a:spLocks noGrp="1"/>
          </p:cNvSpPr>
          <p:nvPr>
            <p:ph idx="1"/>
          </p:nvPr>
        </p:nvSpPr>
        <p:spPr/>
        <p:txBody>
          <a:bodyPr>
            <a:normAutofit/>
          </a:bodyPr>
          <a:lstStyle/>
          <a:p>
            <a:r>
              <a:rPr lang="en-US" sz="2400" b="1" dirty="0"/>
              <a:t>LILO</a:t>
            </a:r>
            <a:r>
              <a:rPr lang="en-US" sz="2400" dirty="0"/>
              <a:t> (</a:t>
            </a:r>
            <a:r>
              <a:rPr lang="en-US" sz="2400" b="1" dirty="0"/>
              <a:t>Linux Loader</a:t>
            </a:r>
            <a:r>
              <a:rPr lang="en-US" sz="2400" dirty="0"/>
              <a:t>) is a boot loader for Linux and was the default boot loader for most Linux </a:t>
            </a:r>
            <a:r>
              <a:rPr lang="en-US" sz="2400" dirty="0" smtClean="0"/>
              <a:t>distributions.</a:t>
            </a:r>
          </a:p>
          <a:p>
            <a:r>
              <a:rPr lang="en-US" sz="2400" dirty="0"/>
              <a:t>LILO supports only up to 16 different boot selections; GRUB supports an unlimited number of boot entries.</a:t>
            </a:r>
          </a:p>
          <a:p>
            <a:r>
              <a:rPr lang="en-US" sz="2400" dirty="0"/>
              <a:t>LILO cannot boot from network; GRUB </a:t>
            </a:r>
            <a:r>
              <a:rPr lang="en-US" sz="2400" dirty="0" smtClean="0"/>
              <a:t>can</a:t>
            </a:r>
          </a:p>
          <a:p>
            <a:r>
              <a:rPr lang="en-US" sz="2400" dirty="0"/>
              <a:t>LILO must be written again every time you change the configuration file; GRUB does </a:t>
            </a:r>
            <a:r>
              <a:rPr lang="en-US" sz="2400" dirty="0" smtClean="0"/>
              <a:t>not</a:t>
            </a:r>
          </a:p>
          <a:p>
            <a:r>
              <a:rPr lang="en-US" sz="2400" dirty="0"/>
              <a:t>LILO does not have an interactive command interface.</a:t>
            </a:r>
          </a:p>
          <a:p>
            <a:endParaRPr lang="en-US" sz="2400" dirty="0" smtClean="0"/>
          </a:p>
        </p:txBody>
      </p:sp>
    </p:spTree>
    <p:extLst>
      <p:ext uri="{BB962C8B-B14F-4D97-AF65-F5344CB8AC3E}">
        <p14:creationId xmlns:p14="http://schemas.microsoft.com/office/powerpoint/2010/main" val="3829714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b="1" u="sng" dirty="0" smtClean="0"/>
              <a:t>GRUB</a:t>
            </a:r>
            <a:endParaRPr lang="en-US" sz="4800" b="1" u="sng" dirty="0"/>
          </a:p>
        </p:txBody>
      </p:sp>
      <p:sp>
        <p:nvSpPr>
          <p:cNvPr id="3" name="Content Placeholder 2"/>
          <p:cNvSpPr>
            <a:spLocks noGrp="1"/>
          </p:cNvSpPr>
          <p:nvPr>
            <p:ph idx="1"/>
          </p:nvPr>
        </p:nvSpPr>
        <p:spPr/>
        <p:txBody>
          <a:bodyPr>
            <a:normAutofit/>
          </a:bodyPr>
          <a:lstStyle/>
          <a:p>
            <a:r>
              <a:rPr lang="en-US" sz="2400" dirty="0"/>
              <a:t>GRUB was developed from a package called the Grand Unified Bootloader </a:t>
            </a:r>
            <a:endParaRPr lang="en-US" sz="2400" dirty="0" smtClean="0"/>
          </a:p>
          <a:p>
            <a:pPr marL="0" indent="0" fontAlgn="base">
              <a:buNone/>
            </a:pPr>
            <a:r>
              <a:rPr lang="en-US" sz="2400" b="1" dirty="0" smtClean="0"/>
              <a:t>    </a:t>
            </a:r>
            <a:r>
              <a:rPr lang="en-US" sz="2400" b="1" u="sng" dirty="0" smtClean="0"/>
              <a:t>Features</a:t>
            </a:r>
            <a:endParaRPr lang="en-US" sz="2400" b="1" u="sng" dirty="0"/>
          </a:p>
          <a:p>
            <a:pPr fontAlgn="base"/>
            <a:r>
              <a:rPr lang="en-US" sz="2400" dirty="0" smtClean="0"/>
              <a:t>Supports </a:t>
            </a:r>
            <a:r>
              <a:rPr lang="en-US" sz="2400" dirty="0"/>
              <a:t>multiboot</a:t>
            </a:r>
          </a:p>
          <a:p>
            <a:pPr fontAlgn="base"/>
            <a:r>
              <a:rPr lang="en-US" sz="2400" dirty="0"/>
              <a:t>Supports multiple hardware architectures and operating systems such as Linux and Windows</a:t>
            </a:r>
          </a:p>
          <a:p>
            <a:pPr fontAlgn="base"/>
            <a:r>
              <a:rPr lang="en-US" sz="2400" dirty="0"/>
              <a:t>Offers a Bash-like interactive command line interface for users to run GRUB commands as well interact with configuration files</a:t>
            </a:r>
          </a:p>
          <a:p>
            <a:pPr fontAlgn="base"/>
            <a:r>
              <a:rPr lang="en-US" sz="2400" dirty="0"/>
              <a:t>Enables access to GRUB editor</a:t>
            </a:r>
          </a:p>
          <a:p>
            <a:pPr fontAlgn="base"/>
            <a:r>
              <a:rPr lang="en-US" sz="2400" dirty="0"/>
              <a:t>Supports setting of passwords with encryption for security</a:t>
            </a:r>
          </a:p>
          <a:p>
            <a:pPr fontAlgn="base"/>
            <a:r>
              <a:rPr lang="en-US" sz="2400" dirty="0"/>
              <a:t>Supports booting from a network combined with several other minor features</a:t>
            </a:r>
          </a:p>
          <a:p>
            <a:endParaRPr lang="en-US" sz="2400" dirty="0"/>
          </a:p>
        </p:txBody>
      </p:sp>
    </p:spTree>
    <p:extLst>
      <p:ext uri="{BB962C8B-B14F-4D97-AF65-F5344CB8AC3E}">
        <p14:creationId xmlns:p14="http://schemas.microsoft.com/office/powerpoint/2010/main" val="4017780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800" b="1" u="sng" dirty="0" smtClean="0"/>
              <a:t>Initial boot loader phase(Grub )</a:t>
            </a:r>
            <a:endParaRPr lang="en-US" sz="4800" b="1" u="sng" dirty="0"/>
          </a:p>
        </p:txBody>
      </p:sp>
      <p:sp>
        <p:nvSpPr>
          <p:cNvPr id="3" name="Content Placeholder 2"/>
          <p:cNvSpPr>
            <a:spLocks noGrp="1"/>
          </p:cNvSpPr>
          <p:nvPr>
            <p:ph idx="1"/>
          </p:nvPr>
        </p:nvSpPr>
        <p:spPr>
          <a:xfrm>
            <a:off x="838200" y="1529410"/>
            <a:ext cx="10515600" cy="4806995"/>
          </a:xfrm>
        </p:spPr>
        <p:txBody>
          <a:bodyPr>
            <a:normAutofit fontScale="70000" lnSpcReduction="20000"/>
          </a:bodyPr>
          <a:lstStyle/>
          <a:p>
            <a:r>
              <a:rPr lang="en-US" sz="3400" dirty="0"/>
              <a:t>GRUB stage 1: </a:t>
            </a:r>
            <a:r>
              <a:rPr lang="en-US" sz="3200" dirty="0" smtClean="0"/>
              <a:t/>
            </a:r>
            <a:br>
              <a:rPr lang="en-US" sz="3200" dirty="0" smtClean="0"/>
            </a:br>
            <a:r>
              <a:rPr lang="en-US" sz="3200" dirty="0"/>
              <a:t>The primary boot loader takes up less than 512 bytes of disk space in the MBR - too small a space to contain the instructions necessary to load a complex operating system. </a:t>
            </a:r>
            <a:endParaRPr lang="en-US" sz="3200" dirty="0" smtClean="0"/>
          </a:p>
          <a:p>
            <a:endParaRPr lang="en-US" sz="3200" dirty="0"/>
          </a:p>
          <a:p>
            <a:r>
              <a:rPr lang="en-US" sz="3200" dirty="0"/>
              <a:t>Instead the primary boot loader performs the function of loading either the stage 1.5 or stage 2 boot loader</a:t>
            </a:r>
            <a:r>
              <a:rPr lang="en-US" sz="3200" dirty="0" smtClean="0"/>
              <a:t>.</a:t>
            </a:r>
            <a:endParaRPr lang="en-US" sz="3200" dirty="0"/>
          </a:p>
          <a:p>
            <a:endParaRPr lang="en-US" sz="3200" dirty="0" smtClean="0"/>
          </a:p>
          <a:p>
            <a:endParaRPr lang="en-US" sz="3400" dirty="0"/>
          </a:p>
          <a:p>
            <a:r>
              <a:rPr lang="en-US" sz="3400" dirty="0"/>
              <a:t>GRUB Stage 1.5: </a:t>
            </a:r>
            <a:r>
              <a:rPr lang="en-US" sz="3200" dirty="0" smtClean="0"/>
              <a:t/>
            </a:r>
            <a:br>
              <a:rPr lang="en-US" sz="3200" dirty="0" smtClean="0"/>
            </a:br>
            <a:r>
              <a:rPr lang="en-US" sz="3200" dirty="0"/>
              <a:t>Stage 1 can load the stage 2 directly, but it is normally set up to load the stage 1.5. </a:t>
            </a:r>
          </a:p>
          <a:p>
            <a:r>
              <a:rPr lang="en-US" sz="3200" dirty="0"/>
              <a:t>This can happen when the /boot partition is situated beyond the 1024 cylinder head of the hard drive. </a:t>
            </a:r>
          </a:p>
          <a:p>
            <a:r>
              <a:rPr lang="en-US" sz="3200" dirty="0"/>
              <a:t>GRUB Stage 1.5 is located in the first 30 KB of Hard Disk immediately after MBR and before the first partition</a:t>
            </a:r>
            <a:r>
              <a:rPr lang="en-US" sz="3200" dirty="0" smtClean="0"/>
              <a:t>.</a:t>
            </a:r>
            <a:r>
              <a:rPr lang="en-US" dirty="0" smtClean="0"/>
              <a:t/>
            </a:r>
            <a:br>
              <a:rPr lang="en-US" dirty="0" smtClean="0"/>
            </a:br>
            <a:endParaRPr lang="en-US" dirty="0"/>
          </a:p>
        </p:txBody>
      </p:sp>
    </p:spTree>
    <p:extLst>
      <p:ext uri="{BB962C8B-B14F-4D97-AF65-F5344CB8AC3E}">
        <p14:creationId xmlns:p14="http://schemas.microsoft.com/office/powerpoint/2010/main" val="3507603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5003"/>
            <a:ext cx="10515600" cy="5751960"/>
          </a:xfrm>
        </p:spPr>
        <p:txBody>
          <a:bodyPr/>
          <a:lstStyle/>
          <a:p>
            <a:r>
              <a:rPr lang="en-US" dirty="0" smtClean="0"/>
              <a:t>This space is utilized to store file system drivers and modules.</a:t>
            </a:r>
          </a:p>
          <a:p>
            <a:r>
              <a:rPr lang="en-US" dirty="0" smtClean="0"/>
              <a:t>This enabled stage 1.5 to load stage 2 to load from any known location on the file system i.e. /boot/grub</a:t>
            </a:r>
          </a:p>
          <a:p>
            <a:endParaRPr lang="en-US" dirty="0"/>
          </a:p>
          <a:p>
            <a:r>
              <a:rPr lang="en-US" dirty="0" smtClean="0"/>
              <a:t>GRUB Stage 2:</a:t>
            </a:r>
            <a:br>
              <a:rPr lang="en-US" dirty="0" smtClean="0"/>
            </a:br>
            <a:r>
              <a:rPr lang="en-US" dirty="0" smtClean="0"/>
              <a:t>This is responsible for loading kernel from /boot/grub/grub.conf and any other modules needed</a:t>
            </a:r>
          </a:p>
          <a:p>
            <a:r>
              <a:rPr lang="en-US" dirty="0" smtClean="0"/>
              <a:t>Loads a GUI interface i.e. splash image located at /grub/splash.xpm.gz with list of available kernels where you can manually select the kernel or else after the default timeout value the selected kernel will boot</a:t>
            </a:r>
          </a:p>
          <a:p>
            <a:endParaRPr lang="en-US" dirty="0"/>
          </a:p>
        </p:txBody>
      </p:sp>
    </p:spTree>
    <p:extLst>
      <p:ext uri="{BB962C8B-B14F-4D97-AF65-F5344CB8AC3E}">
        <p14:creationId xmlns:p14="http://schemas.microsoft.com/office/powerpoint/2010/main" val="3111207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78" y="0"/>
            <a:ext cx="10840279" cy="1286909"/>
          </a:xfrm>
        </p:spPr>
        <p:txBody>
          <a:bodyPr/>
          <a:lstStyle/>
          <a:p>
            <a:r>
              <a:rPr lang="en-US" b="1" dirty="0" smtClean="0"/>
              <a:t>Run Levels and the Initialization Process:</a:t>
            </a:r>
            <a:endParaRPr lang="en-US" b="1" dirty="0"/>
          </a:p>
        </p:txBody>
      </p:sp>
      <p:sp>
        <p:nvSpPr>
          <p:cNvPr id="3" name="Content Placeholder 2"/>
          <p:cNvSpPr>
            <a:spLocks noGrp="1"/>
          </p:cNvSpPr>
          <p:nvPr>
            <p:ph idx="1"/>
          </p:nvPr>
        </p:nvSpPr>
        <p:spPr>
          <a:xfrm>
            <a:off x="801757" y="1888434"/>
            <a:ext cx="10515600" cy="4228893"/>
          </a:xfrm>
        </p:spPr>
        <p:txBody>
          <a:bodyPr/>
          <a:lstStyle/>
          <a:p>
            <a:pPr marL="0" indent="0">
              <a:buNone/>
            </a:pPr>
            <a:r>
              <a:rPr lang="en-US" dirty="0"/>
              <a:t>0 – halt (shutdown pc)</a:t>
            </a:r>
            <a:r>
              <a:rPr lang="en-US" dirty="0" smtClean="0"/>
              <a:t/>
            </a:r>
            <a:br>
              <a:rPr lang="en-US" dirty="0" smtClean="0"/>
            </a:br>
            <a:r>
              <a:rPr lang="en-US" dirty="0"/>
              <a:t>1 – Single user mode</a:t>
            </a:r>
            <a:r>
              <a:rPr lang="en-US" dirty="0" smtClean="0"/>
              <a:t/>
            </a:r>
            <a:br>
              <a:rPr lang="en-US" dirty="0" smtClean="0"/>
            </a:br>
            <a:r>
              <a:rPr lang="en-US" dirty="0"/>
              <a:t>2 – Multiuser</a:t>
            </a:r>
            <a:r>
              <a:rPr lang="en-US" dirty="0" smtClean="0"/>
              <a:t/>
            </a:r>
            <a:br>
              <a:rPr lang="en-US" dirty="0" smtClean="0"/>
            </a:br>
            <a:r>
              <a:rPr lang="en-US" dirty="0"/>
              <a:t>3 – Full multiuser mode</a:t>
            </a:r>
            <a:r>
              <a:rPr lang="en-US" dirty="0" smtClean="0"/>
              <a:t/>
            </a:r>
            <a:br>
              <a:rPr lang="en-US" dirty="0" smtClean="0"/>
            </a:br>
            <a:r>
              <a:rPr lang="en-US" dirty="0"/>
              <a:t>4 – unused</a:t>
            </a:r>
            <a:r>
              <a:rPr lang="en-US" dirty="0" smtClean="0"/>
              <a:t/>
            </a:r>
            <a:br>
              <a:rPr lang="en-US" dirty="0" smtClean="0"/>
            </a:br>
            <a:r>
              <a:rPr lang="en-US" dirty="0"/>
              <a:t>5 – X11 (Graphical)</a:t>
            </a:r>
            <a:r>
              <a:rPr lang="en-US" dirty="0" smtClean="0"/>
              <a:t/>
            </a:r>
            <a:br>
              <a:rPr lang="en-US" dirty="0" smtClean="0"/>
            </a:br>
            <a:r>
              <a:rPr lang="en-US" dirty="0"/>
              <a:t>6 – reboot</a:t>
            </a:r>
          </a:p>
        </p:txBody>
      </p:sp>
      <p:graphicFrame>
        <p:nvGraphicFramePr>
          <p:cNvPr id="4" name="Table 3"/>
          <p:cNvGraphicFramePr>
            <a:graphicFrameLocks noGrp="1"/>
          </p:cNvGraphicFramePr>
          <p:nvPr>
            <p:extLst/>
          </p:nvPr>
        </p:nvGraphicFramePr>
        <p:xfrm>
          <a:off x="477078" y="1073424"/>
          <a:ext cx="10876722" cy="5466526"/>
        </p:xfrm>
        <a:graphic>
          <a:graphicData uri="http://schemas.openxmlformats.org/drawingml/2006/table">
            <a:tbl>
              <a:tblPr/>
              <a:tblGrid>
                <a:gridCol w="2286000"/>
                <a:gridCol w="4333461"/>
                <a:gridCol w="4257261"/>
              </a:tblGrid>
              <a:tr h="496957">
                <a:tc>
                  <a:txBody>
                    <a:bodyPr/>
                    <a:lstStyle/>
                    <a:p>
                      <a:pPr algn="ctr"/>
                      <a:r>
                        <a:rPr lang="en-US" dirty="0">
                          <a:effectLst/>
                        </a:rPr>
                        <a:t>ID</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a:effectLst/>
                        </a:rPr>
                        <a:t>Name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a:effectLst/>
                        </a:rPr>
                        <a:t>Description</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r>
              <a:tr h="496957">
                <a:tc>
                  <a:txBody>
                    <a:bodyPr/>
                    <a:lstStyle/>
                    <a:p>
                      <a:r>
                        <a:rPr lang="en-US" b="1">
                          <a:effectLst/>
                        </a:rPr>
                        <a:t>0</a:t>
                      </a:r>
                      <a:endParaRPr lang="en-US">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Halt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Shuts down the system.</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496957">
                <a:tc>
                  <a:txBody>
                    <a:bodyPr/>
                    <a:lstStyle/>
                    <a:p>
                      <a:r>
                        <a:rPr lang="en-US" b="1">
                          <a:effectLst/>
                        </a:rPr>
                        <a:t>1</a:t>
                      </a:r>
                      <a:endParaRPr lang="en-US">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Single-user mode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Mode for administrative tasks</a:t>
                      </a:r>
                      <a:r>
                        <a:rPr lang="en-US" dirty="0" smtClean="0">
                          <a:effectLst/>
                        </a:rPr>
                        <a:t>.</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242392">
                <a:tc>
                  <a:txBody>
                    <a:bodyPr/>
                    <a:lstStyle/>
                    <a:p>
                      <a:r>
                        <a:rPr lang="en-US" b="1">
                          <a:effectLst/>
                        </a:rPr>
                        <a:t>2</a:t>
                      </a:r>
                      <a:endParaRPr lang="en-US">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Multi-user mode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Does not configure network interfaces and does not export networks services</a:t>
                      </a:r>
                      <a:r>
                        <a:rPr lang="en-US" dirty="0" smtClean="0">
                          <a:effectLst/>
                        </a:rPr>
                        <a:t>.</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496957">
                <a:tc>
                  <a:txBody>
                    <a:bodyPr/>
                    <a:lstStyle/>
                    <a:p>
                      <a:r>
                        <a:rPr lang="en-US" b="1" dirty="0">
                          <a:effectLst/>
                        </a:rPr>
                        <a:t>3</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Multi-user mode with networking</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Starts the system normally</a:t>
                      </a:r>
                      <a:r>
                        <a:rPr lang="en-US" dirty="0" smtClean="0">
                          <a:effectLst/>
                        </a:rPr>
                        <a:t>.</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496957">
                <a:tc>
                  <a:txBody>
                    <a:bodyPr/>
                    <a:lstStyle/>
                    <a:p>
                      <a:r>
                        <a:rPr lang="en-US" b="1">
                          <a:effectLst/>
                        </a:rPr>
                        <a:t>4</a:t>
                      </a:r>
                      <a:endParaRPr lang="en-US">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Not used/user-definable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For special purposes.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242392">
                <a:tc>
                  <a:txBody>
                    <a:bodyPr/>
                    <a:lstStyle/>
                    <a:p>
                      <a:r>
                        <a:rPr lang="en-US" b="1">
                          <a:effectLst/>
                        </a:rPr>
                        <a:t>5</a:t>
                      </a:r>
                      <a:endParaRPr lang="en-US">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Start the system normally with appropriate display manager (with GUI)</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Same as runlevel 3 </a:t>
                      </a:r>
                      <a:r>
                        <a:rPr lang="en-US" dirty="0" smtClean="0">
                          <a:effectLst/>
                        </a:rPr>
                        <a:t>+ display</a:t>
                      </a:r>
                      <a:r>
                        <a:rPr lang="en-US" baseline="0" dirty="0" smtClean="0">
                          <a:effectLst/>
                        </a:rPr>
                        <a:t> Manager.</a:t>
                      </a:r>
                      <a:endParaRPr lang="en-US"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496957">
                <a:tc>
                  <a:txBody>
                    <a:bodyPr/>
                    <a:lstStyle/>
                    <a:p>
                      <a:r>
                        <a:rPr lang="en-US" b="1">
                          <a:effectLst/>
                        </a:rPr>
                        <a:t>6</a:t>
                      </a:r>
                      <a:endParaRPr lang="en-US">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effectLst/>
                        </a:rPr>
                        <a:t>Reboot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effectLst/>
                        </a:rPr>
                        <a:t>Reboots the system.</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Tree>
    <p:extLst>
      <p:ext uri="{BB962C8B-B14F-4D97-AF65-F5344CB8AC3E}">
        <p14:creationId xmlns:p14="http://schemas.microsoft.com/office/powerpoint/2010/main" val="11582812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712" y="107547"/>
            <a:ext cx="10515600" cy="887205"/>
          </a:xfrm>
        </p:spPr>
        <p:txBody>
          <a:bodyPr>
            <a:normAutofit/>
          </a:bodyPr>
          <a:lstStyle/>
          <a:p>
            <a:r>
              <a:rPr lang="en-US" sz="4800" b="1" u="sng" dirty="0" smtClean="0"/>
              <a:t>Identifying </a:t>
            </a:r>
            <a:r>
              <a:rPr lang="en-US" sz="4800" b="1" u="sng" dirty="0"/>
              <a:t>the Services in a Runlevel</a:t>
            </a:r>
          </a:p>
        </p:txBody>
      </p:sp>
      <p:sp>
        <p:nvSpPr>
          <p:cNvPr id="3" name="Content Placeholder 2"/>
          <p:cNvSpPr>
            <a:spLocks noGrp="1"/>
          </p:cNvSpPr>
          <p:nvPr>
            <p:ph idx="1"/>
          </p:nvPr>
        </p:nvSpPr>
        <p:spPr>
          <a:xfrm>
            <a:off x="464712" y="1451113"/>
            <a:ext cx="10515600" cy="5406887"/>
          </a:xfrm>
        </p:spPr>
        <p:txBody>
          <a:bodyPr>
            <a:normAutofit/>
          </a:bodyPr>
          <a:lstStyle/>
          <a:p>
            <a:r>
              <a:rPr lang="en-US" dirty="0" smtClean="0"/>
              <a:t> </a:t>
            </a:r>
            <a:r>
              <a:rPr lang="en-US" dirty="0"/>
              <a:t>There are two main ways to affect </a:t>
            </a:r>
            <a:r>
              <a:rPr lang="en-US" dirty="0" smtClean="0"/>
              <a:t>what programs </a:t>
            </a:r>
            <a:r>
              <a:rPr lang="en-US" dirty="0"/>
              <a:t>run when you enter a new </a:t>
            </a:r>
            <a:r>
              <a:rPr lang="en-US" dirty="0" smtClean="0"/>
              <a:t>SysV runlevel.</a:t>
            </a:r>
          </a:p>
          <a:p>
            <a:endParaRPr lang="en-US" dirty="0"/>
          </a:p>
          <a:p>
            <a:pPr marL="0" indent="0">
              <a:buNone/>
            </a:pPr>
            <a:r>
              <a:rPr lang="en-US" dirty="0" smtClean="0"/>
              <a:t>1) Add </a:t>
            </a:r>
            <a:r>
              <a:rPr lang="en-US" dirty="0"/>
              <a:t>or delete entries in your /</a:t>
            </a:r>
            <a:r>
              <a:rPr lang="en-US" dirty="0" smtClean="0"/>
              <a:t>etc/inittab </a:t>
            </a:r>
            <a:r>
              <a:rPr lang="en-US" dirty="0"/>
              <a:t>file</a:t>
            </a:r>
          </a:p>
          <a:p>
            <a:pPr marL="0" indent="0">
              <a:buNone/>
            </a:pPr>
            <a:r>
              <a:rPr lang="en-US" dirty="0" smtClean="0"/>
              <a:t>2) The </a:t>
            </a:r>
            <a:r>
              <a:rPr lang="en-US" dirty="0"/>
              <a:t>SysV Startup </a:t>
            </a:r>
            <a:r>
              <a:rPr lang="en-US" dirty="0" smtClean="0"/>
              <a:t>Scripts</a:t>
            </a:r>
          </a:p>
          <a:p>
            <a:pPr marL="0" indent="0">
              <a:buNone/>
            </a:pPr>
            <a:endParaRPr lang="en-US" dirty="0"/>
          </a:p>
          <a:p>
            <a:r>
              <a:rPr lang="en-US" dirty="0"/>
              <a:t>Distributions based on Upstart and systemd </a:t>
            </a:r>
            <a:r>
              <a:rPr lang="en-US" dirty="0" smtClean="0"/>
              <a:t>often provide </a:t>
            </a:r>
            <a:r>
              <a:rPr lang="en-US" dirty="0"/>
              <a:t>startup scripts that are named and </a:t>
            </a:r>
            <a:r>
              <a:rPr lang="en-US" dirty="0" smtClean="0"/>
              <a:t>work much </a:t>
            </a:r>
            <a:r>
              <a:rPr lang="en-US" dirty="0"/>
              <a:t>like on</a:t>
            </a:r>
            <a:r>
              <a:rPr lang="en-US" b="1" dirty="0"/>
              <a:t> </a:t>
            </a:r>
            <a:r>
              <a:rPr lang="en-US" dirty="0"/>
              <a:t>SysV-based computers; however, </a:t>
            </a:r>
            <a:r>
              <a:rPr lang="en-US" dirty="0" smtClean="0"/>
              <a:t>when the </a:t>
            </a:r>
            <a:r>
              <a:rPr lang="en-US" dirty="0"/>
              <a:t>computer boots, it may use other </a:t>
            </a:r>
            <a:r>
              <a:rPr lang="en-US" dirty="0" smtClean="0"/>
              <a:t>startup methods</a:t>
            </a:r>
            <a:r>
              <a:rPr lang="en-US" dirty="0"/>
              <a:t>, as described later, in “Using </a:t>
            </a:r>
            <a:r>
              <a:rPr lang="en-US" dirty="0" smtClean="0"/>
              <a:t>Alternative Boot </a:t>
            </a:r>
            <a:r>
              <a:rPr lang="en-US" dirty="0"/>
              <a:t>Systems.”</a:t>
            </a:r>
          </a:p>
        </p:txBody>
      </p:sp>
    </p:spTree>
    <p:extLst>
      <p:ext uri="{BB962C8B-B14F-4D97-AF65-F5344CB8AC3E}">
        <p14:creationId xmlns:p14="http://schemas.microsoft.com/office/powerpoint/2010/main" val="745210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sz="4800" b="1" u="sng" dirty="0" smtClean="0"/>
              <a:t>Managing Runlevel Services</a:t>
            </a:r>
            <a:r>
              <a:rPr lang="en-US" b="1" dirty="0" smtClean="0"/>
              <a:t/>
            </a:r>
            <a:br>
              <a:rPr lang="en-US" b="1" dirty="0" smtClean="0"/>
            </a:br>
            <a:endParaRPr lang="en-US" b="1" dirty="0"/>
          </a:p>
        </p:txBody>
      </p:sp>
      <p:sp>
        <p:nvSpPr>
          <p:cNvPr id="3" name="Content Placeholder 2"/>
          <p:cNvSpPr>
            <a:spLocks noGrp="1"/>
          </p:cNvSpPr>
          <p:nvPr>
            <p:ph idx="1"/>
          </p:nvPr>
        </p:nvSpPr>
        <p:spPr>
          <a:xfrm>
            <a:off x="838200" y="1311965"/>
            <a:ext cx="10515600" cy="4864998"/>
          </a:xfrm>
        </p:spPr>
        <p:txBody>
          <a:bodyPr>
            <a:normAutofit/>
          </a:bodyPr>
          <a:lstStyle/>
          <a:p>
            <a:r>
              <a:rPr lang="en-US" sz="3200" dirty="0" smtClean="0"/>
              <a:t> </a:t>
            </a:r>
            <a:r>
              <a:rPr lang="en-US" sz="3200" dirty="0"/>
              <a:t># chkconfig –list</a:t>
            </a:r>
          </a:p>
          <a:p>
            <a:r>
              <a:rPr lang="en-US" sz="3200" dirty="0" smtClean="0"/>
              <a:t> </a:t>
            </a:r>
            <a:r>
              <a:rPr lang="en-US" sz="3200" dirty="0"/>
              <a:t># chkconfig --list nfs-common</a:t>
            </a:r>
          </a:p>
          <a:p>
            <a:r>
              <a:rPr lang="en-US" sz="3200" dirty="0" smtClean="0"/>
              <a:t> </a:t>
            </a:r>
            <a:r>
              <a:rPr lang="en-US" sz="3200" dirty="0"/>
              <a:t># chkconfig --level 23 nfs-common on</a:t>
            </a:r>
          </a:p>
          <a:p>
            <a:r>
              <a:rPr lang="en-US" sz="3200" dirty="0" smtClean="0"/>
              <a:t> </a:t>
            </a:r>
            <a:r>
              <a:rPr lang="en-US" sz="3200" dirty="0"/>
              <a:t># chkconfig --add nfs-common</a:t>
            </a:r>
          </a:p>
        </p:txBody>
      </p:sp>
    </p:spTree>
    <p:extLst>
      <p:ext uri="{BB962C8B-B14F-4D97-AF65-F5344CB8AC3E}">
        <p14:creationId xmlns:p14="http://schemas.microsoft.com/office/powerpoint/2010/main" val="4163790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226" y="225979"/>
            <a:ext cx="10515600" cy="827570"/>
          </a:xfrm>
        </p:spPr>
        <p:txBody>
          <a:bodyPr>
            <a:normAutofit/>
          </a:bodyPr>
          <a:lstStyle/>
          <a:p>
            <a:r>
              <a:rPr lang="en-US" b="1" dirty="0" smtClean="0"/>
              <a:t>		 </a:t>
            </a:r>
            <a:r>
              <a:rPr lang="en-US" b="1" u="sng" dirty="0" smtClean="0"/>
              <a:t>Checking Your Runlevel</a:t>
            </a:r>
            <a:endParaRPr lang="en-US" b="1" u="sng" dirty="0"/>
          </a:p>
        </p:txBody>
      </p:sp>
      <p:sp>
        <p:nvSpPr>
          <p:cNvPr id="3" name="Content Placeholder 2"/>
          <p:cNvSpPr>
            <a:spLocks noGrp="1"/>
          </p:cNvSpPr>
          <p:nvPr>
            <p:ph idx="1"/>
          </p:nvPr>
        </p:nvSpPr>
        <p:spPr>
          <a:xfrm>
            <a:off x="838199" y="1053549"/>
            <a:ext cx="10830340" cy="5287616"/>
          </a:xfrm>
        </p:spPr>
        <p:txBody>
          <a:bodyPr>
            <a:normAutofit/>
          </a:bodyPr>
          <a:lstStyle/>
          <a:p>
            <a:pPr algn="just"/>
            <a:r>
              <a:rPr lang="en-US" sz="2400" dirty="0" smtClean="0"/>
              <a:t>Checking </a:t>
            </a:r>
            <a:r>
              <a:rPr lang="en-US" sz="2400" dirty="0"/>
              <a:t>and </a:t>
            </a:r>
            <a:r>
              <a:rPr lang="en-US" sz="2400" dirty="0" smtClean="0"/>
              <a:t>changing your </a:t>
            </a:r>
            <a:r>
              <a:rPr lang="en-US" sz="2400" dirty="0"/>
              <a:t>default </a:t>
            </a:r>
            <a:r>
              <a:rPr lang="en-US" sz="2400" dirty="0" smtClean="0"/>
              <a:t>runlevel.</a:t>
            </a:r>
          </a:p>
          <a:p>
            <a:pPr marL="0" indent="0" algn="just">
              <a:buNone/>
            </a:pPr>
            <a:r>
              <a:rPr lang="en-US" sz="2400" b="1" dirty="0" smtClean="0"/>
              <a:t>	</a:t>
            </a:r>
            <a:r>
              <a:rPr lang="en-US" sz="2400" dirty="0" smtClean="0"/>
              <a:t># grep :initdefault: /etc/inittab</a:t>
            </a:r>
          </a:p>
          <a:p>
            <a:pPr marL="0" indent="0" algn="just">
              <a:buNone/>
            </a:pPr>
            <a:r>
              <a:rPr lang="en-US" sz="2400" dirty="0" smtClean="0"/>
              <a:t>     Edit </a:t>
            </a:r>
            <a:r>
              <a:rPr lang="en-US" sz="2400" dirty="0"/>
              <a:t>the initdefault line in /</a:t>
            </a:r>
            <a:r>
              <a:rPr lang="en-US" sz="2400" dirty="0" smtClean="0"/>
              <a:t>etc/inittab </a:t>
            </a:r>
            <a:r>
              <a:rPr lang="en-US" sz="2400" dirty="0"/>
              <a:t>&amp; </a:t>
            </a:r>
            <a:r>
              <a:rPr lang="en-US" sz="2400" dirty="0" smtClean="0"/>
              <a:t>change the </a:t>
            </a:r>
            <a:r>
              <a:rPr lang="en-US" sz="2400" dirty="0"/>
              <a:t>runlevel field to the </a:t>
            </a:r>
            <a:r>
              <a:rPr lang="en-US" sz="2400" dirty="0" smtClean="0"/>
              <a:t>value</a:t>
            </a:r>
          </a:p>
          <a:p>
            <a:pPr marL="0" indent="0" algn="just">
              <a:buNone/>
            </a:pPr>
            <a:r>
              <a:rPr lang="en-US" sz="2400" dirty="0"/>
              <a:t> </a:t>
            </a:r>
            <a:r>
              <a:rPr lang="en-US" sz="2400" dirty="0" smtClean="0"/>
              <a:t>    you </a:t>
            </a:r>
            <a:r>
              <a:rPr lang="en-US" sz="2400" dirty="0"/>
              <a:t> </a:t>
            </a:r>
            <a:r>
              <a:rPr lang="en-US" sz="2400" dirty="0" smtClean="0"/>
              <a:t>want.</a:t>
            </a:r>
          </a:p>
          <a:p>
            <a:pPr marL="0" indent="0">
              <a:buNone/>
            </a:pPr>
            <a:endParaRPr lang="en-US" sz="2400" dirty="0" smtClean="0"/>
          </a:p>
          <a:p>
            <a:pPr marL="0" indent="0">
              <a:buNone/>
            </a:pPr>
            <a:endParaRPr lang="en-US" sz="2400" dirty="0"/>
          </a:p>
          <a:p>
            <a:r>
              <a:rPr lang="en-US" sz="2400" dirty="0" smtClean="0"/>
              <a:t>Determining </a:t>
            </a:r>
            <a:r>
              <a:rPr lang="en-US" sz="2400" dirty="0"/>
              <a:t>Your Current Runlevel : # </a:t>
            </a:r>
            <a:r>
              <a:rPr lang="en-US" sz="2400" dirty="0" smtClean="0"/>
              <a:t>runlevel The first </a:t>
            </a:r>
            <a:r>
              <a:rPr lang="en-US" sz="2400" dirty="0"/>
              <a:t>character is the previous runlevel.</a:t>
            </a:r>
          </a:p>
          <a:p>
            <a:pPr marL="0" indent="0">
              <a:buNone/>
            </a:pPr>
            <a:r>
              <a:rPr lang="en-US" sz="2400" dirty="0" smtClean="0"/>
              <a:t>    When </a:t>
            </a:r>
            <a:r>
              <a:rPr lang="en-US" sz="2400" dirty="0"/>
              <a:t>the character is N , this means </a:t>
            </a:r>
            <a:r>
              <a:rPr lang="en-US" sz="2400" dirty="0" smtClean="0"/>
              <a:t>the system </a:t>
            </a:r>
            <a:r>
              <a:rPr lang="en-US" sz="2400" dirty="0"/>
              <a:t>hasn’t switched runlevels since booting.</a:t>
            </a:r>
          </a:p>
        </p:txBody>
      </p:sp>
    </p:spTree>
    <p:extLst>
      <p:ext uri="{BB962C8B-B14F-4D97-AF65-F5344CB8AC3E}">
        <p14:creationId xmlns:p14="http://schemas.microsoft.com/office/powerpoint/2010/main" val="2165540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6718"/>
          </a:xfrm>
        </p:spPr>
        <p:txBody>
          <a:bodyPr>
            <a:normAutofit/>
          </a:bodyPr>
          <a:lstStyle/>
          <a:p>
            <a:r>
              <a:rPr lang="en-US" sz="4000" b="1" dirty="0" smtClean="0"/>
              <a:t>    </a:t>
            </a:r>
            <a:r>
              <a:rPr lang="en-US" sz="4000" b="1" u="sng" dirty="0" smtClean="0"/>
              <a:t>Changing </a:t>
            </a:r>
            <a:r>
              <a:rPr lang="en-US" b="1" u="sng" dirty="0"/>
              <a:t>Runlevels</a:t>
            </a:r>
            <a:r>
              <a:rPr lang="en-US" sz="4000" b="1" u="sng" dirty="0"/>
              <a:t> on a </a:t>
            </a:r>
            <a:r>
              <a:rPr lang="en-US" sz="4000" b="1" u="sng" dirty="0" smtClean="0"/>
              <a:t>Running System</a:t>
            </a:r>
            <a:endParaRPr lang="en-US" sz="4000" b="1" u="sng" dirty="0"/>
          </a:p>
        </p:txBody>
      </p:sp>
      <p:sp>
        <p:nvSpPr>
          <p:cNvPr id="3" name="Content Placeholder 2"/>
          <p:cNvSpPr>
            <a:spLocks noGrp="1"/>
          </p:cNvSpPr>
          <p:nvPr>
            <p:ph idx="1"/>
          </p:nvPr>
        </p:nvSpPr>
        <p:spPr>
          <a:xfrm>
            <a:off x="838200" y="1331844"/>
            <a:ext cx="10515600" cy="4845119"/>
          </a:xfrm>
        </p:spPr>
        <p:txBody>
          <a:bodyPr/>
          <a:lstStyle/>
          <a:p>
            <a:pPr algn="just"/>
            <a:r>
              <a:rPr lang="en-US" dirty="0" smtClean="0"/>
              <a:t> </a:t>
            </a:r>
            <a:r>
              <a:rPr lang="en-US" dirty="0"/>
              <a:t>Changing Runlevels with init or </a:t>
            </a:r>
            <a:r>
              <a:rPr lang="en-US" dirty="0" smtClean="0"/>
              <a:t>telinit The </a:t>
            </a:r>
            <a:r>
              <a:rPr lang="en-US" dirty="0"/>
              <a:t>init process is the </a:t>
            </a:r>
            <a:r>
              <a:rPr lang="en-US" dirty="0" smtClean="0"/>
              <a:t>first </a:t>
            </a:r>
            <a:r>
              <a:rPr lang="en-US" dirty="0"/>
              <a:t>process run by </a:t>
            </a:r>
            <a:r>
              <a:rPr lang="en-US" dirty="0" smtClean="0"/>
              <a:t>the Linux </a:t>
            </a:r>
            <a:r>
              <a:rPr lang="en-US" dirty="0"/>
              <a:t>kernel, but you can also use it to have </a:t>
            </a:r>
            <a:r>
              <a:rPr lang="en-US" dirty="0" smtClean="0"/>
              <a:t>the system </a:t>
            </a:r>
            <a:r>
              <a:rPr lang="en-US" dirty="0"/>
              <a:t>reread the /</a:t>
            </a:r>
            <a:r>
              <a:rPr lang="en-US" dirty="0" smtClean="0"/>
              <a:t>etc/inittab file and implement </a:t>
            </a:r>
            <a:r>
              <a:rPr lang="en-US" dirty="0"/>
              <a:t>changes it </a:t>
            </a:r>
            <a:r>
              <a:rPr lang="en-US" dirty="0" smtClean="0"/>
              <a:t>finds </a:t>
            </a:r>
            <a:r>
              <a:rPr lang="en-US" dirty="0"/>
              <a:t>there or </a:t>
            </a:r>
            <a:r>
              <a:rPr lang="en-US" dirty="0" smtClean="0"/>
              <a:t>to changeto </a:t>
            </a:r>
            <a:r>
              <a:rPr lang="en-US" dirty="0"/>
              <a:t>a new runlevel</a:t>
            </a:r>
            <a:r>
              <a:rPr lang="en-US" dirty="0" smtClean="0"/>
              <a:t>.</a:t>
            </a:r>
          </a:p>
          <a:p>
            <a:pPr algn="just"/>
            <a:endParaRPr lang="en-US" dirty="0"/>
          </a:p>
          <a:p>
            <a:pPr marL="514350" indent="-514350">
              <a:buFont typeface="+mj-lt"/>
              <a:buAutoNum type="arabicPeriod"/>
            </a:pPr>
            <a:r>
              <a:rPr lang="da-DK" b="1" dirty="0" smtClean="0"/>
              <a:t> </a:t>
            </a:r>
            <a:r>
              <a:rPr lang="da-DK" dirty="0"/>
              <a:t># init 1 - reserved for single-user </a:t>
            </a:r>
            <a:r>
              <a:rPr lang="da-DK" dirty="0" smtClean="0"/>
              <a:t>mode</a:t>
            </a:r>
          </a:p>
          <a:p>
            <a:pPr marL="514350" indent="-514350">
              <a:buFont typeface="+mj-lt"/>
              <a:buAutoNum type="arabicPeriod"/>
            </a:pPr>
            <a:endParaRPr lang="da-DK" b="1" dirty="0"/>
          </a:p>
          <a:p>
            <a:pPr marL="514350" indent="-514350">
              <a:buFont typeface="+mj-lt"/>
              <a:buAutoNum type="arabicPeriod"/>
            </a:pPr>
            <a:r>
              <a:rPr lang="en-US" b="1" dirty="0"/>
              <a:t> </a:t>
            </a:r>
            <a:r>
              <a:rPr lang="en-US" dirty="0" smtClean="0"/>
              <a:t># </a:t>
            </a:r>
            <a:r>
              <a:rPr lang="en-US" dirty="0"/>
              <a:t>init 6 - reboot the system</a:t>
            </a:r>
          </a:p>
        </p:txBody>
      </p:sp>
    </p:spTree>
    <p:extLst>
      <p:ext uri="{BB962C8B-B14F-4D97-AF65-F5344CB8AC3E}">
        <p14:creationId xmlns:p14="http://schemas.microsoft.com/office/powerpoint/2010/main" val="240568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a:t> </a:t>
            </a:r>
            <a:r>
              <a:rPr lang="en-US" b="1" dirty="0" smtClean="0"/>
              <a:t>    </a:t>
            </a:r>
            <a:r>
              <a:rPr lang="en-US" b="1" u="sng" dirty="0" smtClean="0"/>
              <a:t>Pre-Boot Sequence(BIOS)</a:t>
            </a:r>
            <a:endParaRPr lang="en-US" b="1" u="sng" dirty="0"/>
          </a:p>
        </p:txBody>
      </p:sp>
      <p:sp>
        <p:nvSpPr>
          <p:cNvPr id="3" name="Content Placeholder 2"/>
          <p:cNvSpPr>
            <a:spLocks noGrp="1"/>
          </p:cNvSpPr>
          <p:nvPr>
            <p:ph idx="1"/>
          </p:nvPr>
        </p:nvSpPr>
        <p:spPr/>
        <p:txBody>
          <a:bodyPr/>
          <a:lstStyle/>
          <a:p>
            <a:pPr marL="0" indent="0" algn="just">
              <a:buNone/>
            </a:pPr>
            <a:r>
              <a:rPr lang="en-US" dirty="0"/>
              <a:t>Understanding the Linux boot and startup processes is important to being able to both configure Linux and to resolving startup issues</a:t>
            </a:r>
            <a:r>
              <a:rPr lang="en-US" dirty="0" smtClean="0"/>
              <a:t>.</a:t>
            </a:r>
          </a:p>
          <a:p>
            <a:pPr marL="0" indent="0" algn="just">
              <a:buNone/>
            </a:pPr>
            <a:endParaRPr lang="en-US" dirty="0"/>
          </a:p>
          <a:p>
            <a:pPr algn="just"/>
            <a:r>
              <a:rPr lang="en-US" dirty="0"/>
              <a:t>In reality, there are two sequences of events that are required to boot a Linux computer and make it usable: </a:t>
            </a:r>
            <a:r>
              <a:rPr lang="en-US" i="1" dirty="0"/>
              <a:t>boot</a:t>
            </a:r>
            <a:r>
              <a:rPr lang="en-US" dirty="0"/>
              <a:t> and </a:t>
            </a:r>
            <a:r>
              <a:rPr lang="en-US" i="1" dirty="0"/>
              <a:t>startup</a:t>
            </a:r>
            <a:r>
              <a:rPr lang="en-US" dirty="0" smtClean="0"/>
              <a:t>.</a:t>
            </a:r>
          </a:p>
          <a:p>
            <a:pPr algn="just"/>
            <a:r>
              <a:rPr lang="en-US" dirty="0"/>
              <a:t>The </a:t>
            </a:r>
            <a:r>
              <a:rPr lang="en-US" i="1" dirty="0"/>
              <a:t>boot</a:t>
            </a:r>
            <a:r>
              <a:rPr lang="en-US" dirty="0"/>
              <a:t> sequence starts when the computer is turned on, and is completed when the kernel is initialized and systemd is launched. </a:t>
            </a:r>
            <a:endParaRPr lang="en-US" dirty="0" smtClean="0"/>
          </a:p>
          <a:p>
            <a:pPr algn="just"/>
            <a:r>
              <a:rPr lang="en-US" dirty="0"/>
              <a:t>The </a:t>
            </a:r>
            <a:r>
              <a:rPr lang="en-US" i="1" dirty="0"/>
              <a:t>startup</a:t>
            </a:r>
            <a:r>
              <a:rPr lang="en-US" dirty="0"/>
              <a:t> process then takes over and finishes the task of getting the Linux computer into an operational state.</a:t>
            </a:r>
          </a:p>
        </p:txBody>
      </p:sp>
    </p:spTree>
    <p:extLst>
      <p:ext uri="{BB962C8B-B14F-4D97-AF65-F5344CB8AC3E}">
        <p14:creationId xmlns:p14="http://schemas.microsoft.com/office/powerpoint/2010/main" val="3523276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6840"/>
          </a:xfrm>
        </p:spPr>
        <p:txBody>
          <a:bodyPr>
            <a:normAutofit fontScale="90000"/>
          </a:bodyPr>
          <a:lstStyle/>
          <a:p>
            <a:r>
              <a:rPr lang="en-US" b="1" dirty="0" smtClean="0"/>
              <a:t>          </a:t>
            </a:r>
            <a:r>
              <a:rPr lang="en-US" sz="5300" b="1" u="sng" dirty="0" smtClean="0"/>
              <a:t>Changing Runlevels with shutdown</a:t>
            </a:r>
            <a:r>
              <a:rPr lang="en-US" b="1" dirty="0" smtClean="0"/>
              <a:t/>
            </a:r>
            <a:br>
              <a:rPr lang="en-US" b="1" dirty="0" smtClean="0"/>
            </a:br>
            <a:endParaRPr lang="en-US" b="1" dirty="0"/>
          </a:p>
        </p:txBody>
      </p:sp>
      <p:sp>
        <p:nvSpPr>
          <p:cNvPr id="3" name="Content Placeholder 2"/>
          <p:cNvSpPr>
            <a:spLocks noGrp="1"/>
          </p:cNvSpPr>
          <p:nvPr>
            <p:ph idx="1"/>
          </p:nvPr>
        </p:nvSpPr>
        <p:spPr>
          <a:xfrm>
            <a:off x="838200" y="1311965"/>
            <a:ext cx="10515600" cy="4864998"/>
          </a:xfrm>
        </p:spPr>
        <p:txBody>
          <a:bodyPr>
            <a:normAutofit fontScale="92500" lnSpcReduction="10000"/>
          </a:bodyPr>
          <a:lstStyle/>
          <a:p>
            <a:r>
              <a:rPr lang="en-US" dirty="0"/>
              <a:t>S</a:t>
            </a:r>
            <a:r>
              <a:rPr lang="en-US" dirty="0" smtClean="0"/>
              <a:t>hutdown </a:t>
            </a:r>
            <a:r>
              <a:rPr lang="en-US" dirty="0"/>
              <a:t>is invoked with a time</a:t>
            </a:r>
            <a:r>
              <a:rPr lang="en-US" dirty="0" smtClean="0"/>
              <a:t>: # </a:t>
            </a:r>
            <a:r>
              <a:rPr lang="en-US" dirty="0"/>
              <a:t>shutdown now</a:t>
            </a:r>
          </a:p>
          <a:p>
            <a:r>
              <a:rPr lang="en-US" dirty="0" smtClean="0"/>
              <a:t>The </a:t>
            </a:r>
            <a:r>
              <a:rPr lang="en-US" dirty="0"/>
              <a:t>now parameter causes the change to </a:t>
            </a:r>
            <a:r>
              <a:rPr lang="en-US" dirty="0" smtClean="0"/>
              <a:t>occur immediately</a:t>
            </a:r>
            <a:r>
              <a:rPr lang="en-US" dirty="0"/>
              <a:t>. Other possible time formats include hh:mm </a:t>
            </a:r>
            <a:r>
              <a:rPr lang="en-US" dirty="0" smtClean="0"/>
              <a:t>,for </a:t>
            </a:r>
            <a:r>
              <a:rPr lang="en-US" dirty="0"/>
              <a:t>a time in 24-hour format</a:t>
            </a:r>
            <a:r>
              <a:rPr lang="en-US" dirty="0" smtClean="0"/>
              <a:t>.</a:t>
            </a:r>
          </a:p>
          <a:p>
            <a:endParaRPr lang="en-US" dirty="0"/>
          </a:p>
          <a:p>
            <a:r>
              <a:rPr lang="en-US" dirty="0" smtClean="0"/>
              <a:t> </a:t>
            </a:r>
            <a:r>
              <a:rPr lang="en-US" b="1" dirty="0"/>
              <a:t>-r </a:t>
            </a:r>
            <a:r>
              <a:rPr lang="en-US" dirty="0"/>
              <a:t>reboots, </a:t>
            </a:r>
            <a:r>
              <a:rPr lang="en-US" b="1" dirty="0"/>
              <a:t>-H </a:t>
            </a:r>
            <a:r>
              <a:rPr lang="en-US" dirty="0"/>
              <a:t>halts, </a:t>
            </a:r>
            <a:r>
              <a:rPr lang="en-US" b="1" dirty="0"/>
              <a:t>-P </a:t>
            </a:r>
            <a:r>
              <a:rPr lang="en-US" dirty="0"/>
              <a:t>powers it </a:t>
            </a:r>
            <a:r>
              <a:rPr lang="en-US" dirty="0" smtClean="0"/>
              <a:t>off</a:t>
            </a:r>
          </a:p>
          <a:p>
            <a:endParaRPr lang="en-US" dirty="0"/>
          </a:p>
          <a:p>
            <a:r>
              <a:rPr lang="en-US" dirty="0" smtClean="0"/>
              <a:t> </a:t>
            </a:r>
            <a:r>
              <a:rPr lang="en-US" dirty="0"/>
              <a:t>S</a:t>
            </a:r>
            <a:r>
              <a:rPr lang="en-US" dirty="0" smtClean="0"/>
              <a:t>hutdown </a:t>
            </a:r>
            <a:r>
              <a:rPr lang="en-US" b="1" dirty="0"/>
              <a:t>-r +10 </a:t>
            </a:r>
            <a:r>
              <a:rPr lang="en-US" dirty="0"/>
              <a:t>to reboot the system in 10 </a:t>
            </a:r>
            <a:r>
              <a:rPr lang="en-US" dirty="0" smtClean="0"/>
              <a:t>min</a:t>
            </a:r>
          </a:p>
          <a:p>
            <a:endParaRPr lang="en-US" dirty="0"/>
          </a:p>
          <a:p>
            <a:r>
              <a:rPr lang="en-US" dirty="0" smtClean="0"/>
              <a:t> </a:t>
            </a:r>
            <a:r>
              <a:rPr lang="en-US" dirty="0"/>
              <a:t>S</a:t>
            </a:r>
            <a:r>
              <a:rPr lang="en-US" dirty="0" smtClean="0"/>
              <a:t>hutdown </a:t>
            </a:r>
            <a:r>
              <a:rPr lang="en-US" b="1" dirty="0"/>
              <a:t>-h +15 </a:t>
            </a:r>
            <a:r>
              <a:rPr lang="en-US" dirty="0"/>
              <a:t>“system going down for maintenance</a:t>
            </a:r>
            <a:r>
              <a:rPr lang="en-US" dirty="0" smtClean="0"/>
              <a:t>”</a:t>
            </a:r>
          </a:p>
          <a:p>
            <a:endParaRPr lang="en-US" dirty="0"/>
          </a:p>
          <a:p>
            <a:r>
              <a:rPr lang="en-US" dirty="0" smtClean="0"/>
              <a:t> </a:t>
            </a:r>
            <a:r>
              <a:rPr lang="en-US" dirty="0"/>
              <a:t>S</a:t>
            </a:r>
            <a:r>
              <a:rPr lang="en-US" dirty="0" smtClean="0"/>
              <a:t>hutdown </a:t>
            </a:r>
            <a:r>
              <a:rPr lang="en-US" b="1" dirty="0"/>
              <a:t>-c</a:t>
            </a:r>
            <a:r>
              <a:rPr lang="en-US" dirty="0"/>
              <a:t> “never mind” </a:t>
            </a:r>
            <a:r>
              <a:rPr lang="en-US" b="1" dirty="0"/>
              <a:t>-c</a:t>
            </a:r>
            <a:r>
              <a:rPr lang="en-US" dirty="0"/>
              <a:t> option to cancel it.</a:t>
            </a:r>
          </a:p>
        </p:txBody>
      </p:sp>
    </p:spTree>
    <p:extLst>
      <p:ext uri="{BB962C8B-B14F-4D97-AF65-F5344CB8AC3E}">
        <p14:creationId xmlns:p14="http://schemas.microsoft.com/office/powerpoint/2010/main" val="1820887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470" y="171942"/>
            <a:ext cx="10515600" cy="807692"/>
          </a:xfrm>
        </p:spPr>
        <p:txBody>
          <a:bodyPr/>
          <a:lstStyle/>
          <a:p>
            <a:r>
              <a:rPr lang="en-US" b="1" dirty="0" smtClean="0"/>
              <a:t>            </a:t>
            </a:r>
            <a:r>
              <a:rPr lang="en-US" sz="4800" b="1" u="sng" dirty="0"/>
              <a:t>H</a:t>
            </a:r>
            <a:r>
              <a:rPr lang="en-US" sz="4800" b="1" u="sng" dirty="0" smtClean="0"/>
              <a:t>alt</a:t>
            </a:r>
            <a:r>
              <a:rPr lang="en-US" sz="4800" b="1" u="sng" dirty="0"/>
              <a:t>, </a:t>
            </a:r>
            <a:r>
              <a:rPr lang="en-US" sz="4800" b="1" u="sng" dirty="0" smtClean="0"/>
              <a:t>Reboot </a:t>
            </a:r>
            <a:r>
              <a:rPr lang="en-US" sz="4800" b="1" u="sng" dirty="0"/>
              <a:t>and P</a:t>
            </a:r>
            <a:r>
              <a:rPr lang="en-US" sz="4800" b="1" u="sng" dirty="0" smtClean="0"/>
              <a:t>oweroff</a:t>
            </a:r>
            <a:endParaRPr lang="en-US" sz="4800" b="1" u="sng" dirty="0"/>
          </a:p>
        </p:txBody>
      </p:sp>
      <p:sp>
        <p:nvSpPr>
          <p:cNvPr id="3" name="Content Placeholder 2"/>
          <p:cNvSpPr>
            <a:spLocks noGrp="1"/>
          </p:cNvSpPr>
          <p:nvPr>
            <p:ph idx="1"/>
          </p:nvPr>
        </p:nvSpPr>
        <p:spPr>
          <a:xfrm>
            <a:off x="838200" y="1172818"/>
            <a:ext cx="10015330" cy="5004145"/>
          </a:xfrm>
        </p:spPr>
        <p:txBody>
          <a:bodyPr/>
          <a:lstStyle/>
          <a:p>
            <a:pPr algn="just"/>
            <a:r>
              <a:rPr lang="en-US" dirty="0"/>
              <a:t>Three additional shortcut commands are halt </a:t>
            </a:r>
            <a:r>
              <a:rPr lang="en-US" dirty="0" smtClean="0"/>
              <a:t>,</a:t>
            </a:r>
          </a:p>
          <a:p>
            <a:pPr marL="0" indent="0" algn="just">
              <a:buNone/>
            </a:pPr>
            <a:r>
              <a:rPr lang="en-US" dirty="0" smtClean="0"/>
              <a:t>    reboot , and poweroff .</a:t>
            </a:r>
          </a:p>
          <a:p>
            <a:r>
              <a:rPr lang="en-US" dirty="0" smtClean="0"/>
              <a:t>In </a:t>
            </a:r>
            <a:r>
              <a:rPr lang="en-US" dirty="0"/>
              <a:t>reality, reboot and poweroff are usually symbolic</a:t>
            </a:r>
          </a:p>
          <a:p>
            <a:pPr marL="0" indent="0">
              <a:buNone/>
            </a:pPr>
            <a:r>
              <a:rPr lang="en-US" dirty="0" smtClean="0"/>
              <a:t>  links </a:t>
            </a:r>
            <a:r>
              <a:rPr lang="en-US" dirty="0"/>
              <a:t>to halt . This command behaves differently</a:t>
            </a:r>
          </a:p>
          <a:p>
            <a:pPr marL="0" indent="0">
              <a:buNone/>
            </a:pPr>
            <a:r>
              <a:rPr lang="en-US" dirty="0" smtClean="0"/>
              <a:t>  depending </a:t>
            </a:r>
            <a:r>
              <a:rPr lang="en-US" dirty="0"/>
              <a:t>on the name with which it’s called.</a:t>
            </a:r>
          </a:p>
          <a:p>
            <a:r>
              <a:rPr lang="en-US" dirty="0"/>
              <a:t>As you might expect, these commands halt the</a:t>
            </a:r>
          </a:p>
          <a:p>
            <a:pPr marL="0" indent="0">
              <a:buNone/>
            </a:pPr>
            <a:r>
              <a:rPr lang="en-US" dirty="0" smtClean="0"/>
              <a:t>  system </a:t>
            </a:r>
            <a:r>
              <a:rPr lang="en-US" dirty="0"/>
              <a:t>(shut it down without powering it off), reboot</a:t>
            </a:r>
          </a:p>
          <a:p>
            <a:pPr marL="0" indent="0">
              <a:buNone/>
            </a:pPr>
            <a:r>
              <a:rPr lang="en-US" dirty="0" smtClean="0"/>
              <a:t>  it</a:t>
            </a:r>
            <a:r>
              <a:rPr lang="en-US" dirty="0"/>
              <a:t>, or shut it down and (on hardware that supports</a:t>
            </a:r>
          </a:p>
          <a:p>
            <a:pPr marL="0" indent="0">
              <a:buNone/>
            </a:pPr>
            <a:r>
              <a:rPr lang="en-US" dirty="0" smtClean="0"/>
              <a:t>  this </a:t>
            </a:r>
            <a:r>
              <a:rPr lang="en-US" dirty="0"/>
              <a:t>feature) turn off the power, respectively.</a:t>
            </a:r>
          </a:p>
        </p:txBody>
      </p:sp>
    </p:spTree>
    <p:extLst>
      <p:ext uri="{BB962C8B-B14F-4D97-AF65-F5344CB8AC3E}">
        <p14:creationId xmlns:p14="http://schemas.microsoft.com/office/powerpoint/2010/main" val="1925447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normAutofit/>
          </a:bodyPr>
          <a:lstStyle/>
          <a:p>
            <a:pPr algn="ctr"/>
            <a:r>
              <a:rPr lang="en-US" sz="4800" b="1" u="sng" dirty="0" smtClean="0">
                <a:latin typeface="+mn-lt"/>
              </a:rPr>
              <a:t>INIT</a:t>
            </a:r>
            <a:endParaRPr lang="en-US" sz="4800" b="1" u="sng" dirty="0">
              <a:latin typeface="+mn-lt"/>
            </a:endParaRPr>
          </a:p>
        </p:txBody>
      </p:sp>
      <p:sp>
        <p:nvSpPr>
          <p:cNvPr id="3" name="Content Placeholder 2"/>
          <p:cNvSpPr>
            <a:spLocks noGrp="1"/>
          </p:cNvSpPr>
          <p:nvPr>
            <p:ph idx="1"/>
          </p:nvPr>
        </p:nvSpPr>
        <p:spPr>
          <a:xfrm>
            <a:off x="399245" y="1800664"/>
            <a:ext cx="11526592" cy="4947865"/>
          </a:xfrm>
        </p:spPr>
        <p:txBody>
          <a:bodyPr>
            <a:normAutofit/>
          </a:bodyPr>
          <a:lstStyle/>
          <a:p>
            <a:pPr>
              <a:buFont typeface="Wingdings" panose="05000000000000000000" pitchFamily="2" charset="2"/>
              <a:buChar char="§"/>
            </a:pPr>
            <a:r>
              <a:rPr lang="en-US" b="1" dirty="0"/>
              <a:t>Initialization</a:t>
            </a:r>
            <a:r>
              <a:rPr lang="en-US" dirty="0"/>
              <a:t> is the process of locating and using the defined values for variable data that is used by a computer program</a:t>
            </a:r>
            <a:r>
              <a:rPr lang="en-US" dirty="0" smtClean="0"/>
              <a:t>.</a:t>
            </a:r>
          </a:p>
          <a:p>
            <a:pPr>
              <a:buFont typeface="Wingdings" panose="05000000000000000000" pitchFamily="2" charset="2"/>
              <a:buChar char="§"/>
            </a:pPr>
            <a:endParaRPr lang="en-US" dirty="0" smtClean="0"/>
          </a:p>
          <a:p>
            <a:pPr>
              <a:buFont typeface="Wingdings" panose="05000000000000000000" pitchFamily="2" charset="2"/>
              <a:buChar char="§"/>
            </a:pPr>
            <a:r>
              <a:rPr lang="en-US" dirty="0" smtClean="0"/>
              <a:t> </a:t>
            </a:r>
            <a:r>
              <a:rPr lang="en-US" dirty="0"/>
              <a:t>For example, an operating system or application program is installed with default or user-specified values that determine certain aspects of how the system or program is to </a:t>
            </a:r>
            <a:r>
              <a:rPr lang="en-US" dirty="0" smtClean="0"/>
              <a:t>function.</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355655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2944" y="1665775"/>
            <a:ext cx="10515600" cy="5192225"/>
          </a:xfrm>
        </p:spPr>
        <p:txBody>
          <a:bodyPr/>
          <a:lstStyle/>
          <a:p>
            <a:pPr marL="0" indent="0">
              <a:buNone/>
            </a:pPr>
            <a:r>
              <a:rPr lang="en-US" dirty="0" smtClean="0"/>
              <a:t>The init process is the last step in the boot procedure and identified by process id "1". Init is responsible for starting system processes as defined in:</a:t>
            </a:r>
          </a:p>
          <a:p>
            <a:pPr>
              <a:buFont typeface="Wingdings" panose="05000000000000000000" pitchFamily="2" charset="2"/>
              <a:buChar char="§"/>
            </a:pPr>
            <a:r>
              <a:rPr lang="en-US" dirty="0" smtClean="0"/>
              <a:t>  SysV systems like RHEL 1-6, Fedora 1-14: /etc/inittab</a:t>
            </a:r>
          </a:p>
          <a:p>
            <a:pPr>
              <a:buFont typeface="Wingdings" panose="05000000000000000000" pitchFamily="2" charset="2"/>
              <a:buChar char="§"/>
            </a:pPr>
            <a:endParaRPr lang="en-US" dirty="0" smtClean="0"/>
          </a:p>
          <a:p>
            <a:pPr>
              <a:buFont typeface="Wingdings" panose="05000000000000000000" pitchFamily="2" charset="2"/>
              <a:buChar char="§"/>
            </a:pPr>
            <a:r>
              <a:rPr lang="en-US" dirty="0" smtClean="0"/>
              <a:t> Systemd Fedora 15+: /lib/systemd/system/default .target (This is a      symbolic link) </a:t>
            </a:r>
            <a:br>
              <a:rPr lang="en-US" dirty="0" smtClean="0"/>
            </a:br>
            <a:r>
              <a:rPr lang="en-US" dirty="0" smtClean="0"/>
              <a:t>  And the files in /etc/systemd/system/ and /lib/systemd/system/</a:t>
            </a:r>
          </a:p>
          <a:p>
            <a:pPr>
              <a:buFont typeface="Wingdings" panose="05000000000000000000" pitchFamily="2" charset="2"/>
              <a:buChar char="§"/>
            </a:pPr>
            <a:endParaRPr lang="en-US" dirty="0"/>
          </a:p>
        </p:txBody>
      </p:sp>
      <p:sp>
        <p:nvSpPr>
          <p:cNvPr id="4" name="TextBox 3"/>
          <p:cNvSpPr txBox="1"/>
          <p:nvPr/>
        </p:nvSpPr>
        <p:spPr>
          <a:xfrm>
            <a:off x="715370" y="500559"/>
            <a:ext cx="10387818" cy="830997"/>
          </a:xfrm>
          <a:prstGeom prst="rect">
            <a:avLst/>
          </a:prstGeom>
          <a:noFill/>
        </p:spPr>
        <p:txBody>
          <a:bodyPr wrap="square" rtlCol="0">
            <a:spAutoFit/>
          </a:bodyPr>
          <a:lstStyle/>
          <a:p>
            <a:pPr algn="ctr"/>
            <a:r>
              <a:rPr lang="en-US" sz="4800" b="1" u="sng" dirty="0" smtClean="0"/>
              <a:t>INIT(cont.)</a:t>
            </a:r>
            <a:endParaRPr lang="en-US" sz="4800" dirty="0"/>
          </a:p>
        </p:txBody>
      </p:sp>
    </p:spTree>
    <p:extLst>
      <p:ext uri="{BB962C8B-B14F-4D97-AF65-F5344CB8AC3E}">
        <p14:creationId xmlns:p14="http://schemas.microsoft.com/office/powerpoint/2010/main" val="5272929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559" y="232776"/>
            <a:ext cx="10515600" cy="1325563"/>
          </a:xfrm>
        </p:spPr>
        <p:txBody>
          <a:bodyPr>
            <a:normAutofit/>
          </a:bodyPr>
          <a:lstStyle/>
          <a:p>
            <a:pPr algn="ctr"/>
            <a:r>
              <a:rPr lang="en-US" sz="4800" b="1" u="sng" dirty="0" smtClean="0">
                <a:latin typeface="+mn-lt"/>
                <a:cs typeface="Arial" panose="020B0604020202020204" pitchFamily="34" charset="0"/>
              </a:rPr>
              <a:t>INIT 6</a:t>
            </a:r>
            <a:endParaRPr lang="en-US" sz="4800" b="1" u="sng" dirty="0">
              <a:latin typeface="+mn-lt"/>
              <a:cs typeface="Arial" panose="020B0604020202020204" pitchFamily="34" charset="0"/>
            </a:endParaRPr>
          </a:p>
        </p:txBody>
      </p:sp>
      <p:sp>
        <p:nvSpPr>
          <p:cNvPr id="3" name="Content Placeholder 2"/>
          <p:cNvSpPr>
            <a:spLocks noGrp="1"/>
          </p:cNvSpPr>
          <p:nvPr>
            <p:ph idx="1"/>
          </p:nvPr>
        </p:nvSpPr>
        <p:spPr/>
        <p:txBody>
          <a:bodyPr/>
          <a:lstStyle/>
          <a:p>
            <a:r>
              <a:rPr lang="en-US" dirty="0"/>
              <a:t>In Linux, the </a:t>
            </a:r>
            <a:r>
              <a:rPr lang="en-US" b="1" dirty="0"/>
              <a:t>init 6</a:t>
            </a:r>
            <a:r>
              <a:rPr lang="en-US" dirty="0"/>
              <a:t> command gracefully reboots the system running all the K* shutdown scripts first, before rebooting. </a:t>
            </a:r>
            <a:endParaRPr lang="en-US" dirty="0" smtClean="0"/>
          </a:p>
          <a:p>
            <a:endParaRPr lang="en-US" dirty="0" smtClean="0"/>
          </a:p>
          <a:p>
            <a:r>
              <a:rPr lang="en-US" dirty="0" smtClean="0"/>
              <a:t>The </a:t>
            </a:r>
            <a:r>
              <a:rPr lang="en-US" dirty="0"/>
              <a:t>reboot command does a very quick reboot. It doesn't execute any kill scripts, but just unmounts filesystems and restarts the system. </a:t>
            </a:r>
            <a:endParaRPr lang="en-US" dirty="0" smtClean="0"/>
          </a:p>
          <a:p>
            <a:endParaRPr lang="en-US" dirty="0" smtClean="0"/>
          </a:p>
          <a:p>
            <a:r>
              <a:rPr lang="en-US" dirty="0" smtClean="0"/>
              <a:t>The </a:t>
            </a:r>
            <a:r>
              <a:rPr lang="en-US" dirty="0"/>
              <a:t>reboot command is more forceful.</a:t>
            </a:r>
          </a:p>
        </p:txBody>
      </p:sp>
    </p:spTree>
    <p:extLst>
      <p:ext uri="{BB962C8B-B14F-4D97-AF65-F5344CB8AC3E}">
        <p14:creationId xmlns:p14="http://schemas.microsoft.com/office/powerpoint/2010/main" val="30450171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u="sng" dirty="0" smtClean="0">
                <a:latin typeface="+mn-lt"/>
              </a:rPr>
              <a:t>INITTAB FILE</a:t>
            </a:r>
            <a:endParaRPr lang="en-US" sz="4800" b="1" u="sng" dirty="0">
              <a:latin typeface="+mn-lt"/>
            </a:endParaRPr>
          </a:p>
        </p:txBody>
      </p:sp>
      <p:sp>
        <p:nvSpPr>
          <p:cNvPr id="3" name="Content Placeholder 2"/>
          <p:cNvSpPr>
            <a:spLocks noGrp="1"/>
          </p:cNvSpPr>
          <p:nvPr>
            <p:ph idx="1"/>
          </p:nvPr>
        </p:nvSpPr>
        <p:spPr/>
        <p:txBody>
          <a:bodyPr>
            <a:normAutofit/>
          </a:bodyPr>
          <a:lstStyle/>
          <a:p>
            <a:r>
              <a:rPr lang="en-US" dirty="0" smtClean="0"/>
              <a:t>It controls </a:t>
            </a:r>
            <a:r>
              <a:rPr lang="en-US" dirty="0"/>
              <a:t>the initialization </a:t>
            </a:r>
            <a:r>
              <a:rPr lang="en-US" dirty="0" smtClean="0"/>
              <a:t>process</a:t>
            </a:r>
          </a:p>
          <a:p>
            <a:endParaRPr lang="en-US" dirty="0"/>
          </a:p>
          <a:p>
            <a:r>
              <a:rPr lang="en-US" dirty="0">
                <a:solidFill>
                  <a:schemeClr val="tx1">
                    <a:lumMod val="95000"/>
                    <a:lumOff val="5000"/>
                  </a:schemeClr>
                </a:solidFill>
              </a:rPr>
              <a:t>The /</a:t>
            </a:r>
            <a:r>
              <a:rPr lang="en-US" dirty="0" smtClean="0">
                <a:solidFill>
                  <a:schemeClr val="tx1">
                    <a:lumMod val="95000"/>
                    <a:lumOff val="5000"/>
                  </a:schemeClr>
                </a:solidFill>
              </a:rPr>
              <a:t>etc/inittab</a:t>
            </a:r>
            <a:r>
              <a:rPr lang="en-US" dirty="0">
                <a:solidFill>
                  <a:schemeClr val="tx1">
                    <a:lumMod val="95000"/>
                    <a:lumOff val="5000"/>
                  </a:schemeClr>
                </a:solidFill>
              </a:rPr>
              <a:t> file supplies the script </a:t>
            </a:r>
            <a:r>
              <a:rPr lang="en-US" dirty="0" smtClean="0">
                <a:solidFill>
                  <a:schemeClr val="tx1">
                    <a:lumMod val="95000"/>
                    <a:lumOff val="5000"/>
                  </a:schemeClr>
                </a:solidFill>
              </a:rPr>
              <a:t>to the init command's role </a:t>
            </a:r>
            <a:r>
              <a:rPr lang="en-US" dirty="0">
                <a:solidFill>
                  <a:schemeClr val="tx1">
                    <a:lumMod val="95000"/>
                    <a:lumOff val="5000"/>
                  </a:schemeClr>
                </a:solidFill>
              </a:rPr>
              <a:t>as a general process dispatcher. </a:t>
            </a:r>
            <a:endParaRPr lang="en-US" dirty="0" smtClean="0">
              <a:solidFill>
                <a:schemeClr val="tx1">
                  <a:lumMod val="95000"/>
                  <a:lumOff val="5000"/>
                </a:schemeClr>
              </a:solidFill>
            </a:endParaRPr>
          </a:p>
          <a:p>
            <a:endParaRPr lang="en-US" dirty="0" smtClean="0">
              <a:solidFill>
                <a:schemeClr val="tx1">
                  <a:lumMod val="95000"/>
                  <a:lumOff val="5000"/>
                </a:schemeClr>
              </a:solidFill>
            </a:endParaRPr>
          </a:p>
          <a:p>
            <a:r>
              <a:rPr lang="en-US" dirty="0" smtClean="0"/>
              <a:t>The </a:t>
            </a:r>
            <a:r>
              <a:rPr lang="en-US" dirty="0"/>
              <a:t>process that constitutes the majority of the init command's process dispatching activities is the /</a:t>
            </a:r>
            <a:r>
              <a:rPr lang="en-US" dirty="0" smtClean="0"/>
              <a:t>etc/getty</a:t>
            </a:r>
            <a:r>
              <a:rPr lang="en-US" dirty="0"/>
              <a:t> line process, which initiates individual terminal lines. </a:t>
            </a:r>
            <a:endParaRPr lang="en-US" dirty="0" smtClean="0"/>
          </a:p>
          <a:p>
            <a:endParaRPr lang="en-US" dirty="0"/>
          </a:p>
        </p:txBody>
      </p:sp>
      <p:sp>
        <p:nvSpPr>
          <p:cNvPr id="5" name="Rectangle 2"/>
          <p:cNvSpPr>
            <a:spLocks noChangeArrowheads="1"/>
          </p:cNvSpPr>
          <p:nvPr/>
        </p:nvSpPr>
        <p:spPr bwMode="auto">
          <a:xfrm>
            <a:off x="152400" y="242500"/>
            <a:ext cx="65" cy="276999"/>
          </a:xfrm>
          <a:prstGeom prst="rect">
            <a:avLst/>
          </a:prstGeom>
          <a:solidFill>
            <a:srgbClr val="ECECE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54879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794" y="731520"/>
            <a:ext cx="10515600" cy="5403240"/>
          </a:xfrm>
        </p:spPr>
        <p:txBody>
          <a:bodyPr/>
          <a:lstStyle/>
          <a:p>
            <a:pPr marL="0" indent="0" algn="ctr">
              <a:buNone/>
            </a:pPr>
            <a:r>
              <a:rPr lang="en-US" sz="4800" b="1" u="sng" dirty="0" smtClean="0"/>
              <a:t>INITTAB FILE- (CONT.)</a:t>
            </a:r>
            <a:endParaRPr lang="en-US" sz="4800" u="sng" dirty="0"/>
          </a:p>
          <a:p>
            <a:endParaRPr lang="en-US" dirty="0" smtClean="0"/>
          </a:p>
          <a:p>
            <a:r>
              <a:rPr lang="en-US" dirty="0" smtClean="0"/>
              <a:t>Other processes typically dispatched by the init command are daemons and the shell.</a:t>
            </a:r>
          </a:p>
          <a:p>
            <a:endParaRPr lang="en-US" dirty="0" smtClean="0"/>
          </a:p>
          <a:p>
            <a:r>
              <a:rPr lang="en-US" dirty="0" smtClean="0"/>
              <a:t>The /etc/inittab file is composed of entries that are position-dependent and have the following format:</a:t>
            </a:r>
          </a:p>
          <a:p>
            <a:pPr marL="0" indent="0">
              <a:buNone/>
            </a:pPr>
            <a:r>
              <a:rPr lang="en-US" dirty="0" smtClean="0"/>
              <a:t>    Identifier:RunLevel:Action:Command</a:t>
            </a:r>
          </a:p>
          <a:p>
            <a:pPr marL="0" indent="0">
              <a:buNone/>
            </a:pPr>
            <a:endParaRPr lang="en-US" dirty="0"/>
          </a:p>
        </p:txBody>
      </p:sp>
    </p:spTree>
    <p:extLst>
      <p:ext uri="{BB962C8B-B14F-4D97-AF65-F5344CB8AC3E}">
        <p14:creationId xmlns:p14="http://schemas.microsoft.com/office/powerpoint/2010/main" val="2912224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685" y="1542290"/>
            <a:ext cx="10515600" cy="4351338"/>
          </a:xfrm>
        </p:spPr>
        <p:txBody>
          <a:bodyPr/>
          <a:lstStyle/>
          <a:p>
            <a:r>
              <a:rPr lang="en-US" dirty="0"/>
              <a:t>A linux kernel is responsible for handling Process management, Memory Management, Users, Inter process communication etc. </a:t>
            </a:r>
            <a:endParaRPr lang="en-US" dirty="0" smtClean="0"/>
          </a:p>
          <a:p>
            <a:r>
              <a:rPr lang="en-US" dirty="0"/>
              <a:t>Kernel is a compressed image file. The location of this compressed kernel image is specified in the grub 2 configuration file. Its basically an executable bzImage file</a:t>
            </a:r>
            <a:r>
              <a:rPr lang="en-US" dirty="0" smtClean="0"/>
              <a:t>.</a:t>
            </a:r>
          </a:p>
          <a:p>
            <a:r>
              <a:rPr lang="en-US" dirty="0" smtClean="0"/>
              <a:t>Initrd </a:t>
            </a:r>
            <a:r>
              <a:rPr lang="en-US" dirty="0"/>
              <a:t>is sometimes called as initial root file system. This is used by the kernel before the real root file system is mounted</a:t>
            </a:r>
            <a:r>
              <a:rPr lang="en-US" dirty="0" smtClean="0"/>
              <a:t>.</a:t>
            </a:r>
            <a:r>
              <a:rPr lang="en-US" dirty="0"/>
              <a:t>  Initrd is available in the form of an image similar to the kernel image file.</a:t>
            </a:r>
            <a:endParaRPr lang="en-US" dirty="0" smtClean="0"/>
          </a:p>
          <a:p>
            <a:endParaRPr lang="en-US" dirty="0"/>
          </a:p>
        </p:txBody>
      </p:sp>
      <p:sp>
        <p:nvSpPr>
          <p:cNvPr id="4" name="Title 3"/>
          <p:cNvSpPr>
            <a:spLocks noGrp="1"/>
          </p:cNvSpPr>
          <p:nvPr>
            <p:ph type="title"/>
          </p:nvPr>
        </p:nvSpPr>
        <p:spPr>
          <a:xfrm>
            <a:off x="2446834" y="366006"/>
            <a:ext cx="6518131" cy="757130"/>
          </a:xfrm>
          <a:prstGeom prst="rect">
            <a:avLst/>
          </a:prstGeom>
        </p:spPr>
        <p:txBody>
          <a:bodyPr wrap="none">
            <a:spAutoFit/>
          </a:bodyPr>
          <a:lstStyle/>
          <a:p>
            <a:pPr algn="ctr"/>
            <a:r>
              <a:rPr lang="en-US" sz="4800" b="1" i="0" u="sng" dirty="0" smtClean="0">
                <a:solidFill>
                  <a:srgbClr val="111111"/>
                </a:solidFill>
                <a:effectLst/>
                <a:latin typeface="Georgia" panose="02040502050405020303" pitchFamily="18" charset="0"/>
              </a:rPr>
              <a:t>Kernel boot process</a:t>
            </a:r>
            <a:endParaRPr lang="en-US" sz="4800" b="1" i="0" u="sng" dirty="0">
              <a:solidFill>
                <a:srgbClr val="111111"/>
              </a:solidFill>
              <a:effectLst/>
              <a:latin typeface="Georgia" panose="02040502050405020303" pitchFamily="18" charset="0"/>
            </a:endParaRPr>
          </a:p>
        </p:txBody>
      </p:sp>
    </p:spTree>
    <p:extLst>
      <p:ext uri="{BB962C8B-B14F-4D97-AF65-F5344CB8AC3E}">
        <p14:creationId xmlns:p14="http://schemas.microsoft.com/office/powerpoint/2010/main" val="2112540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73303" y="516906"/>
            <a:ext cx="8585017" cy="22134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945347" y="2954457"/>
            <a:ext cx="10440927" cy="3416320"/>
          </a:xfrm>
          <a:prstGeom prst="rect">
            <a:avLst/>
          </a:prstGeom>
        </p:spPr>
        <p:txBody>
          <a:bodyPr wrap="square">
            <a:spAutoFit/>
          </a:bodyPr>
          <a:lstStyle/>
          <a:p>
            <a:pPr algn="just"/>
            <a:r>
              <a:rPr lang="en-US" sz="2400" b="0" i="0" dirty="0" smtClean="0">
                <a:effectLst/>
              </a:rPr>
              <a:t>If you see the above commands, we have first uncompressed the initrd image file, then we can view the contents of that file with the help of cpio command.</a:t>
            </a:r>
          </a:p>
          <a:p>
            <a:pPr marL="342900" indent="-342900" algn="just">
              <a:buFont typeface="Arial" panose="020B0604020202020204" pitchFamily="34" charset="0"/>
              <a:buChar char="•"/>
            </a:pPr>
            <a:r>
              <a:rPr lang="en-US" sz="2400" dirty="0" smtClean="0"/>
              <a:t>Loading and unloading of kernel modules is done with the help of programs like insmod, and rmmod present in the initrd image.</a:t>
            </a:r>
          </a:p>
          <a:p>
            <a:pPr marL="342900" indent="-342900" algn="just">
              <a:buFont typeface="Arial" panose="020B0604020202020204" pitchFamily="34" charset="0"/>
              <a:buChar char="•"/>
            </a:pPr>
            <a:r>
              <a:rPr lang="en-US" sz="2400" dirty="0" smtClean="0"/>
              <a:t>Now as the kernel is loaded into the memory, the execution begins by checking the processor family and architecture. </a:t>
            </a:r>
          </a:p>
          <a:p>
            <a:pPr marL="342900" indent="-342900" algn="just">
              <a:buFont typeface="Arial" panose="020B0604020202020204" pitchFamily="34" charset="0"/>
              <a:buChar char="•"/>
            </a:pPr>
            <a:r>
              <a:rPr lang="en-US" sz="2400" dirty="0" smtClean="0"/>
              <a:t>The kernel conducts a lot of hard ware specific operations and the first user space program it executes is /sbin/</a:t>
            </a:r>
            <a:r>
              <a:rPr lang="en-US" sz="2400" dirty="0" err="1" smtClean="0"/>
              <a:t>init.</a:t>
            </a:r>
            <a:endParaRPr lang="en-US" sz="2400" dirty="0" smtClean="0"/>
          </a:p>
          <a:p>
            <a:pPr algn="just"/>
            <a:endParaRPr lang="en-US" sz="2400" dirty="0"/>
          </a:p>
        </p:txBody>
      </p:sp>
    </p:spTree>
    <p:extLst>
      <p:ext uri="{BB962C8B-B14F-4D97-AF65-F5344CB8AC3E}">
        <p14:creationId xmlns:p14="http://schemas.microsoft.com/office/powerpoint/2010/main" val="3149433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72730" y="3337241"/>
            <a:ext cx="10496281" cy="3046988"/>
          </a:xfrm>
          <a:prstGeom prst="rect">
            <a:avLst/>
          </a:prstGeom>
        </p:spPr>
        <p:txBody>
          <a:bodyPr wrap="square">
            <a:spAutoFit/>
          </a:bodyPr>
          <a:lstStyle/>
          <a:p>
            <a:pPr marL="285750" indent="-285750" algn="just" fontAlgn="base">
              <a:buFont typeface="Arial" panose="020B0604020202020204" pitchFamily="34" charset="0"/>
              <a:buChar char="•"/>
            </a:pPr>
            <a:r>
              <a:rPr lang="en-US" sz="2400" b="0" i="0" dirty="0" smtClean="0">
                <a:solidFill>
                  <a:srgbClr val="222222"/>
                </a:solidFill>
                <a:effectLst/>
                <a:latin typeface="inherit"/>
              </a:rPr>
              <a:t>If you see the files inside these run level specific folders, they either begin with </a:t>
            </a:r>
            <a:r>
              <a:rPr lang="en-US" sz="2400" b="1" i="0" dirty="0" smtClean="0">
                <a:solidFill>
                  <a:srgbClr val="222222"/>
                </a:solidFill>
                <a:effectLst/>
                <a:latin typeface="inherit"/>
              </a:rPr>
              <a:t>S </a:t>
            </a:r>
            <a:r>
              <a:rPr lang="en-US" sz="2400" b="0" i="0" dirty="0" smtClean="0">
                <a:solidFill>
                  <a:srgbClr val="222222"/>
                </a:solidFill>
                <a:effectLst/>
                <a:latin typeface="inherit"/>
              </a:rPr>
              <a:t>or they begin with </a:t>
            </a:r>
            <a:r>
              <a:rPr lang="en-US" sz="2400" b="1" i="0" dirty="0" smtClean="0">
                <a:solidFill>
                  <a:srgbClr val="222222"/>
                </a:solidFill>
                <a:effectLst/>
                <a:latin typeface="inherit"/>
              </a:rPr>
              <a:t>K</a:t>
            </a:r>
            <a:r>
              <a:rPr lang="en-US" sz="2400" b="0" i="0" dirty="0" smtClean="0">
                <a:solidFill>
                  <a:srgbClr val="222222"/>
                </a:solidFill>
                <a:effectLst/>
                <a:latin typeface="Helvetica Neue"/>
              </a:rPr>
              <a:t>. </a:t>
            </a:r>
            <a:r>
              <a:rPr lang="en-US" sz="2400" b="0" i="0" dirty="0" smtClean="0">
                <a:solidFill>
                  <a:srgbClr val="222222"/>
                </a:solidFill>
                <a:effectLst/>
                <a:latin typeface="inherit"/>
              </a:rPr>
              <a:t>The files are also numbered. </a:t>
            </a:r>
          </a:p>
          <a:p>
            <a:pPr marL="285750" indent="-285750" algn="just" fontAlgn="base">
              <a:buFont typeface="Arial" panose="020B0604020202020204" pitchFamily="34" charset="0"/>
              <a:buChar char="•"/>
            </a:pPr>
            <a:r>
              <a:rPr lang="en-US" sz="2400" b="0" i="0" dirty="0" smtClean="0">
                <a:solidFill>
                  <a:srgbClr val="222222"/>
                </a:solidFill>
                <a:effectLst/>
                <a:latin typeface="inherit"/>
              </a:rPr>
              <a:t>Now files with an S at starting will be executed during the startup process, and files that begins with </a:t>
            </a:r>
            <a:r>
              <a:rPr lang="en-US" sz="2400" b="1" i="0" dirty="0" smtClean="0">
                <a:solidFill>
                  <a:srgbClr val="222222"/>
                </a:solidFill>
                <a:effectLst/>
                <a:latin typeface="inherit"/>
              </a:rPr>
              <a:t>K</a:t>
            </a:r>
            <a:r>
              <a:rPr lang="en-US" sz="2400" b="0" i="0" dirty="0" smtClean="0">
                <a:solidFill>
                  <a:srgbClr val="222222"/>
                </a:solidFill>
                <a:effectLst/>
                <a:latin typeface="inherit"/>
              </a:rPr>
              <a:t>, will be killed during shutdown process.</a:t>
            </a:r>
            <a:endParaRPr lang="en-US" sz="2400" b="0" i="0" dirty="0" smtClean="0">
              <a:solidFill>
                <a:srgbClr val="222222"/>
              </a:solidFill>
              <a:effectLst/>
              <a:latin typeface="Helvetica Neue"/>
            </a:endParaRPr>
          </a:p>
          <a:p>
            <a:pPr marL="285750" indent="-285750" algn="just" fontAlgn="base">
              <a:buFont typeface="Arial" panose="020B0604020202020204" pitchFamily="34" charset="0"/>
              <a:buChar char="•"/>
            </a:pPr>
            <a:r>
              <a:rPr lang="en-US" sz="2400" b="0" i="0" dirty="0" smtClean="0">
                <a:solidFill>
                  <a:srgbClr val="222222"/>
                </a:solidFill>
                <a:effectLst/>
                <a:latin typeface="inherit"/>
              </a:rPr>
              <a:t>The number after either S or K is the sequence with which these will be executed.</a:t>
            </a:r>
            <a:endParaRPr lang="en-US" sz="2400" b="0" i="0" dirty="0" smtClean="0">
              <a:solidFill>
                <a:srgbClr val="222222"/>
              </a:solidFill>
              <a:effectLst/>
              <a:latin typeface="Helvetica Neue"/>
            </a:endParaRPr>
          </a:p>
          <a:p>
            <a:pPr marL="285750" indent="-285750" algn="just" fontAlgn="base">
              <a:buFont typeface="Arial" panose="020B0604020202020204" pitchFamily="34" charset="0"/>
              <a:buChar char="•"/>
            </a:pPr>
            <a:r>
              <a:rPr lang="en-US" sz="2400" b="0" i="0" dirty="0" smtClean="0">
                <a:solidFill>
                  <a:srgbClr val="222222"/>
                </a:solidFill>
                <a:effectLst/>
                <a:latin typeface="inherit"/>
              </a:rPr>
              <a:t>Once the kernel has started all programs in your desired run level directory. You will get a login screen to log inside your booted system. </a:t>
            </a:r>
            <a:endParaRPr lang="en-US" sz="2400" b="0" i="0" dirty="0">
              <a:solidFill>
                <a:srgbClr val="222222"/>
              </a:solidFill>
              <a:effectLst/>
              <a:latin typeface="Helvetica Neue"/>
            </a:endParaRPr>
          </a:p>
        </p:txBody>
      </p:sp>
      <p:pic>
        <p:nvPicPr>
          <p:cNvPr id="7" name="Picture 6"/>
          <p:cNvPicPr>
            <a:picLocks noChangeAspect="1"/>
          </p:cNvPicPr>
          <p:nvPr/>
        </p:nvPicPr>
        <p:blipFill rotWithShape="1">
          <a:blip r:embed="rId2"/>
          <a:srcRect l="15026" t="47667" r="33008" b="43882"/>
          <a:stretch/>
        </p:blipFill>
        <p:spPr>
          <a:xfrm>
            <a:off x="1309153" y="1634004"/>
            <a:ext cx="9345869" cy="1287887"/>
          </a:xfrm>
          <a:prstGeom prst="rect">
            <a:avLst/>
          </a:prstGeom>
        </p:spPr>
      </p:pic>
      <p:sp>
        <p:nvSpPr>
          <p:cNvPr id="8" name="Rectangle 7"/>
          <p:cNvSpPr/>
          <p:nvPr/>
        </p:nvSpPr>
        <p:spPr>
          <a:xfrm>
            <a:off x="1309153" y="695434"/>
            <a:ext cx="9268306" cy="523220"/>
          </a:xfrm>
          <a:prstGeom prst="rect">
            <a:avLst/>
          </a:prstGeom>
        </p:spPr>
        <p:txBody>
          <a:bodyPr wrap="none">
            <a:spAutoFit/>
          </a:bodyPr>
          <a:lstStyle/>
          <a:p>
            <a:pPr algn="just"/>
            <a:r>
              <a:rPr lang="en-US" sz="2800" b="1" dirty="0" smtClean="0"/>
              <a:t>Let's see what are the contents inside these run level folders.</a:t>
            </a:r>
          </a:p>
        </p:txBody>
      </p:sp>
    </p:spTree>
    <p:extLst>
      <p:ext uri="{BB962C8B-B14F-4D97-AF65-F5344CB8AC3E}">
        <p14:creationId xmlns:p14="http://schemas.microsoft.com/office/powerpoint/2010/main" val="1901094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u="sng" dirty="0" smtClean="0"/>
              <a:t>Pre-Boot Sequence BIOS (CONTD..)</a:t>
            </a:r>
            <a:endParaRPr lang="en-US" u="sng" dirty="0"/>
          </a:p>
        </p:txBody>
      </p:sp>
      <p:sp>
        <p:nvSpPr>
          <p:cNvPr id="3" name="Content Placeholder 2"/>
          <p:cNvSpPr>
            <a:spLocks noGrp="1"/>
          </p:cNvSpPr>
          <p:nvPr>
            <p:ph idx="1"/>
          </p:nvPr>
        </p:nvSpPr>
        <p:spPr/>
        <p:txBody>
          <a:bodyPr>
            <a:normAutofit lnSpcReduction="10000"/>
          </a:bodyPr>
          <a:lstStyle/>
          <a:p>
            <a:pPr marL="0" indent="0">
              <a:buNone/>
            </a:pPr>
            <a:r>
              <a:rPr lang="en-US" dirty="0" smtClean="0"/>
              <a:t>The </a:t>
            </a:r>
            <a:r>
              <a:rPr lang="en-US" dirty="0"/>
              <a:t>Linux boot and startup process is fairly simple to understand. It is comprised of the following steps which will be described in more detail in the following sections</a:t>
            </a:r>
            <a:r>
              <a:rPr lang="en-US" dirty="0" smtClean="0"/>
              <a:t>.</a:t>
            </a:r>
          </a:p>
          <a:p>
            <a:pPr marL="0" indent="0">
              <a:buNone/>
            </a:pPr>
            <a:endParaRPr lang="en-US" dirty="0"/>
          </a:p>
          <a:p>
            <a:r>
              <a:rPr lang="en-US" dirty="0"/>
              <a:t>BIOS POST</a:t>
            </a:r>
          </a:p>
          <a:p>
            <a:r>
              <a:rPr lang="en-US" dirty="0"/>
              <a:t>Boot loader (GRUB2)</a:t>
            </a:r>
          </a:p>
          <a:p>
            <a:r>
              <a:rPr lang="en-US" dirty="0"/>
              <a:t>Kernel initialization</a:t>
            </a:r>
          </a:p>
          <a:p>
            <a:r>
              <a:rPr lang="en-US" dirty="0"/>
              <a:t>Start </a:t>
            </a:r>
            <a:r>
              <a:rPr lang="en-US" dirty="0" smtClean="0"/>
              <a:t>systemd, </a:t>
            </a:r>
            <a:r>
              <a:rPr lang="en-US" dirty="0"/>
              <a:t>the parent of all processes.</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909807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t>			</a:t>
            </a:r>
            <a:r>
              <a:rPr lang="en-US" sz="4800" b="1" dirty="0"/>
              <a:t> </a:t>
            </a:r>
            <a:r>
              <a:rPr lang="en-US" sz="4800" b="1" dirty="0" smtClean="0"/>
              <a:t> </a:t>
            </a:r>
            <a:r>
              <a:rPr lang="en-US" sz="4800" b="1" u="sng" dirty="0" smtClean="0"/>
              <a:t>The </a:t>
            </a:r>
            <a:r>
              <a:rPr lang="en-US" sz="4800" b="1" u="sng" dirty="0"/>
              <a:t>boot process</a:t>
            </a:r>
            <a:r>
              <a:rPr lang="en-US" sz="4800" dirty="0"/>
              <a:t/>
            </a:r>
            <a:br>
              <a:rPr lang="en-US" sz="4800" dirty="0"/>
            </a:br>
            <a:endParaRPr lang="en-US" sz="4800" dirty="0"/>
          </a:p>
        </p:txBody>
      </p:sp>
      <p:sp>
        <p:nvSpPr>
          <p:cNvPr id="3" name="Content Placeholder 2"/>
          <p:cNvSpPr>
            <a:spLocks noGrp="1"/>
          </p:cNvSpPr>
          <p:nvPr>
            <p:ph idx="1"/>
          </p:nvPr>
        </p:nvSpPr>
        <p:spPr/>
        <p:txBody>
          <a:bodyPr/>
          <a:lstStyle/>
          <a:p>
            <a:pPr marL="0" indent="0">
              <a:buNone/>
            </a:pPr>
            <a:r>
              <a:rPr lang="en-US" dirty="0"/>
              <a:t>The boot process can be initiated in one of a couple </a:t>
            </a:r>
            <a:r>
              <a:rPr lang="en-US" dirty="0" smtClean="0"/>
              <a:t>ways.</a:t>
            </a:r>
          </a:p>
          <a:p>
            <a:pPr marL="0" indent="0">
              <a:buNone/>
            </a:pPr>
            <a:endParaRPr lang="en-US" dirty="0"/>
          </a:p>
          <a:p>
            <a:r>
              <a:rPr lang="en-US" dirty="0"/>
              <a:t> First, if power is turned off, turning on the power will begin the boot process. </a:t>
            </a:r>
            <a:endParaRPr lang="en-US" dirty="0" smtClean="0"/>
          </a:p>
          <a:p>
            <a:r>
              <a:rPr lang="en-US" dirty="0"/>
              <a:t>If the computer is already running a local user, including root or an unprivileged user, the user can programmatically initiate the boot sequence by using the GUI or command line to initiate a reboot. A reboot will first do a shutdown and then restart the computer.</a:t>
            </a:r>
          </a:p>
        </p:txBody>
      </p:sp>
    </p:spTree>
    <p:extLst>
      <p:ext uri="{BB962C8B-B14F-4D97-AF65-F5344CB8AC3E}">
        <p14:creationId xmlns:p14="http://schemas.microsoft.com/office/powerpoint/2010/main" val="344115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smtClean="0"/>
              <a:t>				 </a:t>
            </a:r>
            <a:r>
              <a:rPr lang="en-US" sz="4800" b="1" u="sng" dirty="0" smtClean="0"/>
              <a:t>BIOS </a:t>
            </a:r>
            <a:r>
              <a:rPr lang="en-US" sz="4800" b="1" u="sng" dirty="0"/>
              <a:t>POST</a:t>
            </a:r>
            <a:r>
              <a:rPr lang="en-US" b="1" u="sng" dirty="0"/>
              <a:t/>
            </a:r>
            <a:br>
              <a:rPr lang="en-US" b="1" u="sng" dirty="0"/>
            </a:br>
            <a:endParaRPr lang="en-US" u="sng" dirty="0"/>
          </a:p>
        </p:txBody>
      </p:sp>
      <p:sp>
        <p:nvSpPr>
          <p:cNvPr id="3" name="Content Placeholder 2"/>
          <p:cNvSpPr>
            <a:spLocks noGrp="1"/>
          </p:cNvSpPr>
          <p:nvPr>
            <p:ph idx="1"/>
          </p:nvPr>
        </p:nvSpPr>
        <p:spPr/>
        <p:txBody>
          <a:bodyPr/>
          <a:lstStyle/>
          <a:p>
            <a:r>
              <a:rPr lang="en-US" dirty="0"/>
              <a:t>When power is first applied to the computer it runs the POST (Power On Self Test) which is part of the BIOS (Basic I/O System</a:t>
            </a:r>
            <a:r>
              <a:rPr lang="en-US" dirty="0" smtClean="0"/>
              <a:t>).</a:t>
            </a:r>
          </a:p>
          <a:p>
            <a:r>
              <a:rPr lang="en-US" dirty="0"/>
              <a:t>POST is the part of BIOS whose task is to ensure that the computer hardware functioned correctly</a:t>
            </a:r>
            <a:r>
              <a:rPr lang="en-US" dirty="0" smtClean="0"/>
              <a:t>.</a:t>
            </a:r>
          </a:p>
          <a:p>
            <a:r>
              <a:rPr lang="en-US" dirty="0"/>
              <a:t>If POST fails, the computer may not be usable and so the boot process does not continue.</a:t>
            </a:r>
          </a:p>
          <a:p>
            <a:r>
              <a:rPr lang="en-US" dirty="0"/>
              <a:t>BIOS POST checks the basic operability of the hardware and then it issues a BIOS interrupt, INT 13H, which locates the boot sectors on any attached bootable devices. </a:t>
            </a:r>
            <a:r>
              <a:rPr lang="en-US" dirty="0" smtClean="0"/>
              <a:t/>
            </a:r>
            <a:br>
              <a:rPr lang="en-US" dirty="0" smtClean="0"/>
            </a:br>
            <a:endParaRPr lang="en-US" dirty="0"/>
          </a:p>
        </p:txBody>
      </p:sp>
    </p:spTree>
    <p:extLst>
      <p:ext uri="{BB962C8B-B14F-4D97-AF65-F5344CB8AC3E}">
        <p14:creationId xmlns:p14="http://schemas.microsoft.com/office/powerpoint/2010/main" val="3908443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a:t> </a:t>
            </a:r>
            <a:r>
              <a:rPr lang="en-US" b="1" dirty="0" smtClean="0"/>
              <a:t>       </a:t>
            </a:r>
            <a:r>
              <a:rPr lang="en-US" b="1" u="sng" dirty="0" smtClean="0"/>
              <a:t>BIOS POST (CONTD..)</a:t>
            </a:r>
            <a:br>
              <a:rPr lang="en-US" b="1" u="sng" dirty="0" smtClean="0"/>
            </a:br>
            <a:endParaRPr lang="en-US" dirty="0"/>
          </a:p>
        </p:txBody>
      </p:sp>
      <p:sp>
        <p:nvSpPr>
          <p:cNvPr id="3" name="Content Placeholder 2"/>
          <p:cNvSpPr>
            <a:spLocks noGrp="1"/>
          </p:cNvSpPr>
          <p:nvPr>
            <p:ph idx="1"/>
          </p:nvPr>
        </p:nvSpPr>
        <p:spPr/>
        <p:txBody>
          <a:bodyPr/>
          <a:lstStyle/>
          <a:p>
            <a:r>
              <a:rPr lang="en-US" dirty="0"/>
              <a:t>The first boot sector it finds that contains a valid boot record is loaded into RAM and control is then transferred to the code that was loaded from the boot sector</a:t>
            </a:r>
            <a:r>
              <a:rPr lang="en-US" dirty="0" smtClean="0"/>
              <a:t>.</a:t>
            </a:r>
          </a:p>
          <a:p>
            <a:r>
              <a:rPr lang="en-US" dirty="0"/>
              <a:t>There are three boot loaders used by most Linux distributions, GRUB, GRUB2, and LILO. GRUB2 is the newest and is used much more frequently these days than the other older options.</a:t>
            </a:r>
          </a:p>
        </p:txBody>
      </p:sp>
    </p:spTree>
    <p:extLst>
      <p:ext uri="{BB962C8B-B14F-4D97-AF65-F5344CB8AC3E}">
        <p14:creationId xmlns:p14="http://schemas.microsoft.com/office/powerpoint/2010/main" val="644297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b="1" dirty="0" smtClean="0"/>
              <a:t>				   </a:t>
            </a:r>
            <a:r>
              <a:rPr lang="en-US" sz="4800" b="1" u="sng" dirty="0" smtClean="0"/>
              <a:t>GRUB2</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GRUB2 stands for "GRand Unified Bootloader, version 2" and it is now the primary bootloader for most current Linux distributions</a:t>
            </a:r>
            <a:r>
              <a:rPr lang="en-US" dirty="0" smtClean="0"/>
              <a:t>.</a:t>
            </a:r>
          </a:p>
          <a:p>
            <a:r>
              <a:rPr lang="en-US" dirty="0"/>
              <a:t>GRUB2 is the program which makes the computer just smart enough to find the operating system kernel and load it into memory. </a:t>
            </a:r>
            <a:endParaRPr lang="en-US" dirty="0" smtClean="0"/>
          </a:p>
          <a:p>
            <a:r>
              <a:rPr lang="en-US" dirty="0" smtClean="0"/>
              <a:t>GRUB2 </a:t>
            </a:r>
            <a:r>
              <a:rPr lang="en-US" dirty="0"/>
              <a:t>can also allow the user to choose to boot from among several different kernels for any given Linux distribution</a:t>
            </a:r>
            <a:r>
              <a:rPr lang="en-US" dirty="0" smtClean="0"/>
              <a:t>.</a:t>
            </a:r>
          </a:p>
          <a:p>
            <a:r>
              <a:rPr lang="en-US" dirty="0"/>
              <a:t>GRUB can be configured using the /boot/grub/grub.conf file</a:t>
            </a:r>
            <a:r>
              <a:rPr lang="en-US" dirty="0" smtClean="0"/>
              <a:t>.</a:t>
            </a:r>
          </a:p>
          <a:p>
            <a:endParaRPr lang="en-US" dirty="0"/>
          </a:p>
        </p:txBody>
      </p:sp>
    </p:spTree>
    <p:extLst>
      <p:ext uri="{BB962C8B-B14F-4D97-AF65-F5344CB8AC3E}">
        <p14:creationId xmlns:p14="http://schemas.microsoft.com/office/powerpoint/2010/main" val="1557508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874" y="142629"/>
            <a:ext cx="10515600" cy="1325563"/>
          </a:xfrm>
        </p:spPr>
        <p:txBody>
          <a:bodyPr/>
          <a:lstStyle/>
          <a:p>
            <a:r>
              <a:rPr lang="en-US" dirty="0" smtClean="0"/>
              <a:t>				</a:t>
            </a:r>
            <a:r>
              <a:rPr lang="en-US" sz="4800" b="1" u="sng" dirty="0" smtClean="0"/>
              <a:t>Kernel</a:t>
            </a:r>
            <a:endParaRPr lang="en-US" sz="4800" b="1" u="sng" dirty="0"/>
          </a:p>
        </p:txBody>
      </p:sp>
      <p:sp>
        <p:nvSpPr>
          <p:cNvPr id="3" name="Content Placeholder 2"/>
          <p:cNvSpPr>
            <a:spLocks noGrp="1"/>
          </p:cNvSpPr>
          <p:nvPr>
            <p:ph idx="1"/>
          </p:nvPr>
        </p:nvSpPr>
        <p:spPr>
          <a:xfrm>
            <a:off x="579549" y="1468192"/>
            <a:ext cx="10774251" cy="4708771"/>
          </a:xfrm>
        </p:spPr>
        <p:txBody>
          <a:bodyPr>
            <a:normAutofit/>
          </a:bodyPr>
          <a:lstStyle/>
          <a:p>
            <a:r>
              <a:rPr lang="en-US" dirty="0"/>
              <a:t>All of the kernels are in a self-extracting, compressed format to save space. The kernels are located in the /boot directory, along with an initial RAM disk image, and device maps of the hard drives</a:t>
            </a:r>
            <a:r>
              <a:rPr lang="en-US" dirty="0" smtClean="0"/>
              <a:t>.</a:t>
            </a:r>
          </a:p>
          <a:p>
            <a:r>
              <a:rPr lang="en-US" dirty="0"/>
              <a:t>After the selected kernel is loaded into memory and begins executing, it must first extract itself from the compressed version of the file before it can perform any useful work</a:t>
            </a:r>
            <a:r>
              <a:rPr lang="en-US" dirty="0" smtClean="0"/>
              <a:t>.</a:t>
            </a:r>
          </a:p>
          <a:p>
            <a:r>
              <a:rPr lang="en-US" dirty="0"/>
              <a:t> Once the kernel has extracted itself, it loads </a:t>
            </a:r>
            <a:r>
              <a:rPr lang="en-US" dirty="0" smtClean="0"/>
              <a:t>systemd, </a:t>
            </a:r>
            <a:r>
              <a:rPr lang="en-US" dirty="0"/>
              <a:t>which is the replacement for the old </a:t>
            </a:r>
            <a:r>
              <a:rPr lang="en-US" dirty="0" smtClean="0"/>
              <a:t>SysV init</a:t>
            </a:r>
            <a:r>
              <a:rPr lang="en-US" dirty="0"/>
              <a:t> program, and turns control over to it</a:t>
            </a:r>
            <a:r>
              <a:rPr lang="en-US" dirty="0" smtClean="0"/>
              <a:t>.</a:t>
            </a:r>
          </a:p>
          <a:p>
            <a:r>
              <a:rPr lang="en-US" dirty="0"/>
              <a:t>This is the end of the boot process. At this point, the Linux kernel and systemd are running but unable to perform any productive tasks for the end user because nothing else is running.</a:t>
            </a:r>
          </a:p>
        </p:txBody>
      </p:sp>
    </p:spTree>
    <p:extLst>
      <p:ext uri="{BB962C8B-B14F-4D97-AF65-F5344CB8AC3E}">
        <p14:creationId xmlns:p14="http://schemas.microsoft.com/office/powerpoint/2010/main" val="3559045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sz="4800" b="1" u="sng" dirty="0"/>
              <a:t>The startup process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systemd is the mother of all processes and it is responsible for bringing the Linux host up to a state in which productive work can be done</a:t>
            </a:r>
            <a:r>
              <a:rPr lang="en-US" dirty="0" smtClean="0"/>
              <a:t>.</a:t>
            </a:r>
          </a:p>
          <a:p>
            <a:r>
              <a:rPr lang="en-US" dirty="0"/>
              <a:t>First, systemd mounts the filesystems as defined by /</a:t>
            </a:r>
            <a:r>
              <a:rPr lang="en-US" dirty="0" smtClean="0"/>
              <a:t>etc/fstab, </a:t>
            </a:r>
            <a:r>
              <a:rPr lang="en-US" dirty="0"/>
              <a:t>including any swap files or partitions. At this point, it can access the configuration files located in /etc, including its own</a:t>
            </a:r>
            <a:r>
              <a:rPr lang="en-US" dirty="0" smtClean="0"/>
              <a:t>.</a:t>
            </a:r>
          </a:p>
          <a:p>
            <a:r>
              <a:rPr lang="en-US" dirty="0"/>
              <a:t> It uses its configuration file, /</a:t>
            </a:r>
            <a:r>
              <a:rPr lang="en-US" dirty="0" smtClean="0"/>
              <a:t>etc/systemd/system/default.target, </a:t>
            </a:r>
            <a:r>
              <a:rPr lang="en-US" dirty="0"/>
              <a:t>to determine which </a:t>
            </a:r>
            <a:r>
              <a:rPr lang="en-US" dirty="0" smtClean="0"/>
              <a:t>state </a:t>
            </a:r>
            <a:r>
              <a:rPr lang="en-US" dirty="0"/>
              <a:t>or target, into which it should boot </a:t>
            </a:r>
            <a:r>
              <a:rPr lang="en-US" dirty="0" smtClean="0"/>
              <a:t>the </a:t>
            </a:r>
            <a:r>
              <a:rPr lang="en-US" dirty="0"/>
              <a:t>host</a:t>
            </a:r>
            <a:r>
              <a:rPr lang="en-US" dirty="0" smtClean="0"/>
              <a:t>.</a:t>
            </a:r>
          </a:p>
          <a:p>
            <a:endParaRPr lang="en-US" dirty="0"/>
          </a:p>
        </p:txBody>
      </p:sp>
    </p:spTree>
    <p:extLst>
      <p:ext uri="{BB962C8B-B14F-4D97-AF65-F5344CB8AC3E}">
        <p14:creationId xmlns:p14="http://schemas.microsoft.com/office/powerpoint/2010/main" val="1072179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1209</Words>
  <Application>Microsoft Office PowerPoint</Application>
  <PresentationFormat>Widescreen</PresentationFormat>
  <Paragraphs>194</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Georgia</vt:lpstr>
      <vt:lpstr>Helvetica Neue</vt:lpstr>
      <vt:lpstr>inherit</vt:lpstr>
      <vt:lpstr>Wingdings</vt:lpstr>
      <vt:lpstr>Office Theme</vt:lpstr>
      <vt:lpstr>GROUP 3</vt:lpstr>
      <vt:lpstr>        Pre-Boot Sequence(BIOS)</vt:lpstr>
      <vt:lpstr>  Pre-Boot Sequence BIOS (CONTD..)</vt:lpstr>
      <vt:lpstr>     The boot process </vt:lpstr>
      <vt:lpstr>     BIOS POST </vt:lpstr>
      <vt:lpstr>          BIOS POST (CONTD..) </vt:lpstr>
      <vt:lpstr>       GRUB2 </vt:lpstr>
      <vt:lpstr>    Kernel</vt:lpstr>
      <vt:lpstr>       The startup process </vt:lpstr>
      <vt:lpstr>    Boot Loader</vt:lpstr>
      <vt:lpstr>                    LILO(Linux loader)</vt:lpstr>
      <vt:lpstr>    GRUB</vt:lpstr>
      <vt:lpstr>              Initial boot loader phase(Grub )</vt:lpstr>
      <vt:lpstr>PowerPoint Presentation</vt:lpstr>
      <vt:lpstr>Run Levels and the Initialization Process:</vt:lpstr>
      <vt:lpstr>Identifying the Services in a Runlevel</vt:lpstr>
      <vt:lpstr>  Managing Runlevel Services </vt:lpstr>
      <vt:lpstr>   Checking Your Runlevel</vt:lpstr>
      <vt:lpstr>    Changing Runlevels on a Running System</vt:lpstr>
      <vt:lpstr>          Changing Runlevels with shutdown </vt:lpstr>
      <vt:lpstr>            Halt, Reboot and Poweroff</vt:lpstr>
      <vt:lpstr>INIT</vt:lpstr>
      <vt:lpstr>PowerPoint Presentation</vt:lpstr>
      <vt:lpstr>INIT 6</vt:lpstr>
      <vt:lpstr>INITTAB FILE</vt:lpstr>
      <vt:lpstr>PowerPoint Presentation</vt:lpstr>
      <vt:lpstr>Kernel boot process</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dc:title>
  <dc:creator>Administrator</dc:creator>
  <cp:lastModifiedBy>Administrator</cp:lastModifiedBy>
  <cp:revision>6</cp:revision>
  <dcterms:created xsi:type="dcterms:W3CDTF">2018-03-21T12:21:29Z</dcterms:created>
  <dcterms:modified xsi:type="dcterms:W3CDTF">2018-03-22T03:19:24Z</dcterms:modified>
</cp:coreProperties>
</file>