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5" r:id="rId3"/>
    <p:sldId id="266" r:id="rId4"/>
    <p:sldId id="270" r:id="rId5"/>
    <p:sldId id="274" r:id="rId6"/>
    <p:sldId id="268" r:id="rId7"/>
    <p:sldId id="257" r:id="rId8"/>
    <p:sldId id="258" r:id="rId9"/>
    <p:sldId id="261" r:id="rId10"/>
    <p:sldId id="263"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0" d="100"/>
          <a:sy n="50" d="100"/>
        </p:scale>
        <p:origin x="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1711E2-F2D5-4275-92D8-F200B47A50F6}"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50146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711E2-F2D5-4275-92D8-F200B47A50F6}"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165673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711E2-F2D5-4275-92D8-F200B47A50F6}"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301344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711E2-F2D5-4275-92D8-F200B47A50F6}"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83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1711E2-F2D5-4275-92D8-F200B47A50F6}"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1477219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1711E2-F2D5-4275-92D8-F200B47A50F6}"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737246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1711E2-F2D5-4275-92D8-F200B47A50F6}"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61752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1711E2-F2D5-4275-92D8-F200B47A50F6}"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338052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711E2-F2D5-4275-92D8-F200B47A50F6}"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50132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711E2-F2D5-4275-92D8-F200B47A50F6}"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87857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1711E2-F2D5-4275-92D8-F200B47A50F6}"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129063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711E2-F2D5-4275-92D8-F200B47A50F6}" type="datetimeFigureOut">
              <a:rPr lang="en-US" smtClean="0"/>
              <a:t>3/22/2018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F9616-C9DD-4CD1-A360-22B6C5AE0033}" type="slidenum">
              <a:rPr lang="en-US" smtClean="0"/>
              <a:t>‹#›</a:t>
            </a:fld>
            <a:endParaRPr lang="en-US"/>
          </a:p>
        </p:txBody>
      </p:sp>
    </p:spTree>
    <p:extLst>
      <p:ext uri="{BB962C8B-B14F-4D97-AF65-F5344CB8AC3E}">
        <p14:creationId xmlns:p14="http://schemas.microsoft.com/office/powerpoint/2010/main" val="2817343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GROUP4</a:t>
            </a:r>
            <a:endParaRPr lang="en-US" dirty="0"/>
          </a:p>
        </p:txBody>
      </p:sp>
      <p:sp>
        <p:nvSpPr>
          <p:cNvPr id="3" name="Content Placeholder 2"/>
          <p:cNvSpPr>
            <a:spLocks noGrp="1"/>
          </p:cNvSpPr>
          <p:nvPr>
            <p:ph idx="1"/>
          </p:nvPr>
        </p:nvSpPr>
        <p:spPr/>
        <p:txBody>
          <a:bodyPr/>
          <a:lstStyle/>
          <a:p>
            <a:r>
              <a:rPr lang="en-US" dirty="0" smtClean="0"/>
              <a:t>HRISHIKESH</a:t>
            </a:r>
          </a:p>
          <a:p>
            <a:r>
              <a:rPr lang="en-US" dirty="0" smtClean="0"/>
              <a:t>RUSHABH</a:t>
            </a:r>
          </a:p>
          <a:p>
            <a:r>
              <a:rPr lang="en-US" dirty="0" smtClean="0"/>
              <a:t>AMOL</a:t>
            </a:r>
          </a:p>
          <a:p>
            <a:r>
              <a:rPr lang="en-US" dirty="0" smtClean="0"/>
              <a:t>SAIPRIYA</a:t>
            </a:r>
          </a:p>
          <a:p>
            <a:r>
              <a:rPr lang="en-US" dirty="0" smtClean="0"/>
              <a:t>PRATHYUSHA</a:t>
            </a:r>
          </a:p>
          <a:p>
            <a:r>
              <a:rPr lang="en-US" dirty="0" smtClean="0"/>
              <a:t>BHAVYASHREE</a:t>
            </a:r>
            <a:endParaRPr lang="en-US" dirty="0"/>
          </a:p>
        </p:txBody>
      </p:sp>
    </p:spTree>
    <p:extLst>
      <p:ext uri="{BB962C8B-B14F-4D97-AF65-F5344CB8AC3E}">
        <p14:creationId xmlns:p14="http://schemas.microsoft.com/office/powerpoint/2010/main" val="1514799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065" y="437882"/>
            <a:ext cx="10722735" cy="5739081"/>
          </a:xfrm>
        </p:spPr>
        <p:txBody>
          <a:bodyPr/>
          <a:lstStyle/>
          <a:p>
            <a:r>
              <a:rPr lang="en-US" dirty="0" smtClean="0"/>
              <a:t>A character device driver work with stream of bytes.</a:t>
            </a:r>
          </a:p>
          <a:p>
            <a:pPr marL="0" indent="0">
              <a:buNone/>
            </a:pPr>
            <a:endParaRPr lang="en-US" dirty="0" smtClean="0"/>
          </a:p>
          <a:p>
            <a:r>
              <a:rPr lang="en-US" dirty="0" smtClean="0"/>
              <a:t>Character devices can be compared to normal files.</a:t>
            </a:r>
          </a:p>
          <a:p>
            <a:pPr marL="0" indent="0">
              <a:buNone/>
            </a:pPr>
            <a:endParaRPr lang="en-US" dirty="0" smtClean="0"/>
          </a:p>
          <a:p>
            <a:r>
              <a:rPr lang="en-US" dirty="0" smtClean="0"/>
              <a:t>The main difference between normal files and character files is the normal files can always move back and forth , whereas the character devices are just data channels.</a:t>
            </a:r>
          </a:p>
          <a:p>
            <a:pPr marL="0" indent="0">
              <a:buNone/>
            </a:pPr>
            <a:endParaRPr lang="en-US" dirty="0" smtClean="0"/>
          </a:p>
          <a:p>
            <a:r>
              <a:rPr lang="en-US" dirty="0" smtClean="0"/>
              <a:t>Character devices can only access Sequentially.</a:t>
            </a:r>
          </a:p>
          <a:p>
            <a:r>
              <a:rPr lang="en-US" dirty="0" smtClean="0"/>
              <a:t>Example's: Serial port, </a:t>
            </a:r>
            <a:r>
              <a:rPr lang="en-US" smtClean="0"/>
              <a:t>/dev/console</a:t>
            </a:r>
            <a:endParaRPr lang="en-US" dirty="0" smtClean="0"/>
          </a:p>
          <a:p>
            <a:endParaRPr lang="en-US" dirty="0"/>
          </a:p>
        </p:txBody>
      </p:sp>
    </p:spTree>
    <p:extLst>
      <p:ext uri="{BB962C8B-B14F-4D97-AF65-F5344CB8AC3E}">
        <p14:creationId xmlns:p14="http://schemas.microsoft.com/office/powerpoint/2010/main" val="3428121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0709"/>
          </a:xfrm>
        </p:spPr>
        <p:txBody>
          <a:bodyPr/>
          <a:lstStyle/>
          <a:p>
            <a:pPr algn="ctr"/>
            <a:r>
              <a:rPr lang="en-US" b="1" dirty="0" smtClean="0">
                <a:latin typeface="Algerian" panose="04020705040A02060702" pitchFamily="82" charset="0"/>
              </a:rPr>
              <a:t>Block Devices</a:t>
            </a:r>
            <a:endParaRPr lang="en-US" dirty="0"/>
          </a:p>
        </p:txBody>
      </p:sp>
      <p:sp>
        <p:nvSpPr>
          <p:cNvPr id="3" name="Content Placeholder 2"/>
          <p:cNvSpPr>
            <a:spLocks noGrp="1"/>
          </p:cNvSpPr>
          <p:nvPr>
            <p:ph idx="1"/>
          </p:nvPr>
        </p:nvSpPr>
        <p:spPr>
          <a:xfrm>
            <a:off x="838200" y="1481959"/>
            <a:ext cx="10515600" cy="4695004"/>
          </a:xfrm>
        </p:spPr>
        <p:txBody>
          <a:bodyPr/>
          <a:lstStyle/>
          <a:p>
            <a:r>
              <a:rPr lang="en-US" b="1" dirty="0"/>
              <a:t>Block special files or block </a:t>
            </a:r>
            <a:r>
              <a:rPr lang="en-US" b="1" dirty="0" smtClean="0"/>
              <a:t>devices: </a:t>
            </a:r>
            <a:r>
              <a:rPr lang="en-US" dirty="0" smtClean="0"/>
              <a:t>provide </a:t>
            </a:r>
            <a:r>
              <a:rPr lang="en-US" dirty="0"/>
              <a:t>buffered access to hardware devices, and provide some abstraction from their specifics. </a:t>
            </a:r>
          </a:p>
        </p:txBody>
      </p:sp>
      <p:pic>
        <p:nvPicPr>
          <p:cNvPr id="4" name="Picture 4" descr="Image result for block device linux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0393" y="2364828"/>
            <a:ext cx="3011213" cy="436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219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gency FB" panose="020B0503020202020204" pitchFamily="34" charset="0"/>
              </a:rPr>
              <a:t>Device Management </a:t>
            </a:r>
            <a:endParaRPr lang="en-US" dirty="0">
              <a:latin typeface="Agency FB" panose="020B0503020202020204" pitchFamily="34" charset="0"/>
            </a:endParaRPr>
          </a:p>
        </p:txBody>
      </p:sp>
      <p:sp>
        <p:nvSpPr>
          <p:cNvPr id="3" name="Content Placeholder 2"/>
          <p:cNvSpPr>
            <a:spLocks noGrp="1"/>
          </p:cNvSpPr>
          <p:nvPr>
            <p:ph idx="1"/>
          </p:nvPr>
        </p:nvSpPr>
        <p:spPr/>
        <p:txBody>
          <a:bodyPr/>
          <a:lstStyle/>
          <a:p>
            <a:r>
              <a:rPr lang="en-US" dirty="0" smtClean="0"/>
              <a:t>Device management is to manage different I/O devices and files, process in the systems.</a:t>
            </a:r>
            <a:endParaRPr lang="en-US" dirty="0"/>
          </a:p>
        </p:txBody>
      </p:sp>
    </p:spTree>
    <p:extLst>
      <p:ext uri="{BB962C8B-B14F-4D97-AF65-F5344CB8AC3E}">
        <p14:creationId xmlns:p14="http://schemas.microsoft.com/office/powerpoint/2010/main" val="376173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gency FB" panose="020B0503020202020204" pitchFamily="34" charset="0"/>
              </a:rPr>
              <a:t>Device Drivers </a:t>
            </a:r>
            <a:endParaRPr lang="en-US" dirty="0">
              <a:latin typeface="Agency FB" panose="020B0503020202020204" pitchFamily="34" charset="0"/>
            </a:endParaRPr>
          </a:p>
        </p:txBody>
      </p:sp>
      <p:sp>
        <p:nvSpPr>
          <p:cNvPr id="3" name="Content Placeholder 2"/>
          <p:cNvSpPr>
            <a:spLocks noGrp="1"/>
          </p:cNvSpPr>
          <p:nvPr>
            <p:ph idx="1"/>
          </p:nvPr>
        </p:nvSpPr>
        <p:spPr/>
        <p:txBody>
          <a:bodyPr/>
          <a:lstStyle/>
          <a:p>
            <a:r>
              <a:rPr lang="en-US" dirty="0" smtClean="0"/>
              <a:t>Device driver’s are called as “Black Boxes” that make a particular piece of hardware respond to the programming interface.</a:t>
            </a:r>
          </a:p>
          <a:p>
            <a:endParaRPr lang="en-US" dirty="0"/>
          </a:p>
          <a:p>
            <a:r>
              <a:rPr lang="en-US" dirty="0" smtClean="0"/>
              <a:t>The role of the device drivers is that the application activities are performed by a standard call’s which are independent to the specific driver, mapping those calls to the specific driver and act on it is the role of the device driver.</a:t>
            </a:r>
          </a:p>
          <a:p>
            <a:endParaRPr lang="en-US" dirty="0"/>
          </a:p>
          <a:p>
            <a:r>
              <a:rPr lang="en-US" dirty="0" smtClean="0"/>
              <a:t>They can be loaded at any into the kernel.</a:t>
            </a:r>
            <a:endParaRPr lang="en-US" dirty="0"/>
          </a:p>
        </p:txBody>
      </p:sp>
    </p:spTree>
    <p:extLst>
      <p:ext uri="{BB962C8B-B14F-4D97-AF65-F5344CB8AC3E}">
        <p14:creationId xmlns:p14="http://schemas.microsoft.com/office/powerpoint/2010/main" val="301175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Device File and Naming Convention</a:t>
            </a:r>
            <a:endParaRPr lang="en-IN" dirty="0"/>
          </a:p>
        </p:txBody>
      </p:sp>
      <p:sp>
        <p:nvSpPr>
          <p:cNvPr id="3" name="Content Placeholder 2"/>
          <p:cNvSpPr>
            <a:spLocks noGrp="1"/>
          </p:cNvSpPr>
          <p:nvPr>
            <p:ph idx="1"/>
          </p:nvPr>
        </p:nvSpPr>
        <p:spPr/>
        <p:txBody>
          <a:bodyPr/>
          <a:lstStyle/>
          <a:p>
            <a:r>
              <a:rPr lang="en-IN" dirty="0"/>
              <a:t>Device files allow user programs to access hardware devices on the system through the kernel. </a:t>
            </a:r>
            <a:endParaRPr lang="en-IN" dirty="0" smtClean="0"/>
          </a:p>
          <a:p>
            <a:r>
              <a:rPr lang="en-IN" dirty="0" smtClean="0"/>
              <a:t>They </a:t>
            </a:r>
            <a:r>
              <a:rPr lang="en-IN" dirty="0"/>
              <a:t>are not "files" per se, but look like files from the program's point of view: you can read from them, write to them, </a:t>
            </a:r>
            <a:r>
              <a:rPr lang="en-IN" i="1" dirty="0" err="1"/>
              <a:t>mmap</a:t>
            </a:r>
            <a:r>
              <a:rPr lang="en-IN" i="1" dirty="0"/>
              <a:t>()</a:t>
            </a:r>
            <a:r>
              <a:rPr lang="en-IN" dirty="0"/>
              <a:t> onto them, and so forth. </a:t>
            </a:r>
            <a:endParaRPr lang="en-IN" dirty="0" smtClean="0"/>
          </a:p>
          <a:p>
            <a:r>
              <a:rPr lang="en-IN" dirty="0" smtClean="0"/>
              <a:t>When </a:t>
            </a:r>
            <a:r>
              <a:rPr lang="en-IN" dirty="0"/>
              <a:t>you access such a device "file," the kernel recognizes the I/O request and passes it a device driver, which performs some operation, such as reading data from a serial port, or sending data to a sound card.</a:t>
            </a:r>
          </a:p>
        </p:txBody>
      </p:sp>
    </p:spTree>
    <p:extLst>
      <p:ext uri="{BB962C8B-B14F-4D97-AF65-F5344CB8AC3E}">
        <p14:creationId xmlns:p14="http://schemas.microsoft.com/office/powerpoint/2010/main" val="275599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Location of Device File</a:t>
            </a:r>
            <a:endParaRPr lang="en-IN" dirty="0"/>
          </a:p>
        </p:txBody>
      </p:sp>
      <p:sp>
        <p:nvSpPr>
          <p:cNvPr id="3" name="Content Placeholder 2"/>
          <p:cNvSpPr>
            <a:spLocks noGrp="1"/>
          </p:cNvSpPr>
          <p:nvPr>
            <p:ph idx="1"/>
          </p:nvPr>
        </p:nvSpPr>
        <p:spPr/>
        <p:txBody>
          <a:bodyPr/>
          <a:lstStyle/>
          <a:p>
            <a:r>
              <a:rPr lang="en-IN" dirty="0"/>
              <a:t>Device files are located in the directory </a:t>
            </a:r>
            <a:r>
              <a:rPr lang="en-IN" i="1" dirty="0"/>
              <a:t>/dev</a:t>
            </a:r>
            <a:r>
              <a:rPr lang="en-IN" dirty="0"/>
              <a:t> on nearly all Unix-like systems</a:t>
            </a:r>
            <a:r>
              <a:rPr lang="en-IN" dirty="0" smtClean="0"/>
              <a:t>.</a:t>
            </a:r>
          </a:p>
          <a:p>
            <a:r>
              <a:rPr lang="en-IN" dirty="0" smtClean="0"/>
              <a:t>When using ls –l to list device  files in /dev,</a:t>
            </a:r>
          </a:p>
          <a:p>
            <a:pPr marL="457200" lvl="1" indent="0">
              <a:buNone/>
            </a:pPr>
            <a:r>
              <a:rPr lang="en-IN" dirty="0" err="1" smtClean="0"/>
              <a:t>brw</a:t>
            </a:r>
            <a:r>
              <a:rPr lang="en-IN" dirty="0" smtClean="0"/>
              <a:t>-</a:t>
            </a:r>
            <a:r>
              <a:rPr lang="en-IN" dirty="0" err="1" smtClean="0"/>
              <a:t>rw</a:t>
            </a:r>
            <a:r>
              <a:rPr lang="en-IN" dirty="0" smtClean="0"/>
              <a:t>----   1   root   disk   3,   0 May 19   1994      /dev/</a:t>
            </a:r>
            <a:r>
              <a:rPr lang="en-IN" dirty="0" err="1" smtClean="0"/>
              <a:t>hda</a:t>
            </a:r>
            <a:endParaRPr lang="en-IN" dirty="0"/>
          </a:p>
          <a:p>
            <a:r>
              <a:rPr lang="en-IN" dirty="0" smtClean="0"/>
              <a:t>Create device file</a:t>
            </a:r>
          </a:p>
          <a:p>
            <a:pPr marL="457200" lvl="1" indent="0">
              <a:buNone/>
            </a:pPr>
            <a:r>
              <a:rPr lang="en-US" dirty="0" err="1" smtClean="0">
                <a:effectLst/>
              </a:rPr>
              <a:t>mknod</a:t>
            </a:r>
            <a:r>
              <a:rPr lang="en-US" dirty="0" smtClean="0">
                <a:effectLst/>
              </a:rPr>
              <a:t> -m </a:t>
            </a:r>
            <a:r>
              <a:rPr lang="en-US" i="1" dirty="0" smtClean="0">
                <a:effectLst/>
              </a:rPr>
              <a:t>permissions</a:t>
            </a:r>
            <a:r>
              <a:rPr lang="en-US" dirty="0" smtClean="0">
                <a:effectLst/>
              </a:rPr>
              <a:t> </a:t>
            </a:r>
            <a:r>
              <a:rPr lang="en-US" i="1" dirty="0" smtClean="0">
                <a:effectLst/>
              </a:rPr>
              <a:t>name</a:t>
            </a:r>
            <a:r>
              <a:rPr lang="en-US" dirty="0" smtClean="0">
                <a:effectLst/>
              </a:rPr>
              <a:t> </a:t>
            </a:r>
            <a:r>
              <a:rPr lang="en-US" i="1" dirty="0" smtClean="0">
                <a:effectLst/>
              </a:rPr>
              <a:t>type</a:t>
            </a:r>
            <a:r>
              <a:rPr lang="en-US" dirty="0" smtClean="0">
                <a:effectLst/>
              </a:rPr>
              <a:t> </a:t>
            </a:r>
            <a:r>
              <a:rPr lang="en-US" i="1" dirty="0" smtClean="0">
                <a:effectLst/>
              </a:rPr>
              <a:t>major</a:t>
            </a:r>
            <a:r>
              <a:rPr lang="en-US" dirty="0" smtClean="0">
                <a:effectLst/>
              </a:rPr>
              <a:t> </a:t>
            </a:r>
            <a:r>
              <a:rPr lang="en-US" i="1" dirty="0" smtClean="0">
                <a:effectLst/>
              </a:rPr>
              <a:t>minor</a:t>
            </a:r>
            <a:endParaRPr lang="en-IN" dirty="0" smtClean="0"/>
          </a:p>
          <a:p>
            <a:r>
              <a:rPr lang="en-IN" dirty="0" smtClean="0"/>
              <a:t>Remove device file</a:t>
            </a:r>
          </a:p>
          <a:p>
            <a:pPr marL="457200" lvl="1" indent="0">
              <a:buNone/>
            </a:pPr>
            <a:r>
              <a:rPr lang="en-US" dirty="0" err="1" smtClean="0">
                <a:effectLst/>
              </a:rPr>
              <a:t>rm</a:t>
            </a:r>
            <a:r>
              <a:rPr lang="en-US" dirty="0" smtClean="0">
                <a:effectLst/>
              </a:rPr>
              <a:t> /dev/bogus</a:t>
            </a:r>
            <a:endParaRPr lang="en-IN" dirty="0"/>
          </a:p>
          <a:p>
            <a:pPr marL="457200" lvl="1" indent="0">
              <a:buNone/>
            </a:pPr>
            <a:endParaRPr lang="en-IN" dirty="0" smtClean="0"/>
          </a:p>
        </p:txBody>
      </p:sp>
    </p:spTree>
    <p:extLst>
      <p:ext uri="{BB962C8B-B14F-4D97-AF65-F5344CB8AC3E}">
        <p14:creationId xmlns:p14="http://schemas.microsoft.com/office/powerpoint/2010/main" val="130608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gency FB" panose="020B0503020202020204" pitchFamily="34" charset="0"/>
              </a:rPr>
              <a:t>Piping 	</a:t>
            </a:r>
            <a:endParaRPr lang="en-US" dirty="0">
              <a:latin typeface="Agency FB" panose="020B0503020202020204" pitchFamily="34" charset="0"/>
            </a:endParaRPr>
          </a:p>
        </p:txBody>
      </p:sp>
      <p:sp>
        <p:nvSpPr>
          <p:cNvPr id="3" name="Content Placeholder 2"/>
          <p:cNvSpPr>
            <a:spLocks noGrp="1"/>
          </p:cNvSpPr>
          <p:nvPr>
            <p:ph idx="1"/>
          </p:nvPr>
        </p:nvSpPr>
        <p:spPr/>
        <p:txBody>
          <a:bodyPr/>
          <a:lstStyle/>
          <a:p>
            <a:r>
              <a:rPr lang="en-US" dirty="0" smtClean="0"/>
              <a:t>Every program has three data stream’s connected to it .</a:t>
            </a:r>
            <a:endParaRPr lang="en-US" dirty="0"/>
          </a:p>
          <a:p>
            <a:r>
              <a:rPr lang="en-US" dirty="0" smtClean="0"/>
              <a:t>Piping is the means by which we connect these streams between programs and files to direct data in useful ways.</a:t>
            </a:r>
          </a:p>
          <a:p>
            <a:r>
              <a:rPr lang="en-US" dirty="0" smtClean="0"/>
              <a:t>It is used to send data from one program to another and it can be achieved using “|” operator to pipe between two programs.</a:t>
            </a:r>
          </a:p>
        </p:txBody>
      </p:sp>
    </p:spTree>
    <p:extLst>
      <p:ext uri="{BB962C8B-B14F-4D97-AF65-F5344CB8AC3E}">
        <p14:creationId xmlns:p14="http://schemas.microsoft.com/office/powerpoint/2010/main" val="920211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IRQ’S?</a:t>
            </a:r>
            <a:endParaRPr lang="en-US" b="1" dirty="0"/>
          </a:p>
        </p:txBody>
      </p:sp>
      <p:sp>
        <p:nvSpPr>
          <p:cNvPr id="3" name="Content Placeholder 2"/>
          <p:cNvSpPr>
            <a:spLocks noGrp="1"/>
          </p:cNvSpPr>
          <p:nvPr>
            <p:ph idx="1"/>
          </p:nvPr>
        </p:nvSpPr>
        <p:spPr/>
        <p:txBody>
          <a:bodyPr/>
          <a:lstStyle/>
          <a:p>
            <a:r>
              <a:rPr lang="en-US" dirty="0" smtClean="0"/>
              <a:t>It is a signal sent from a device to a processor indicating that to process a request.</a:t>
            </a:r>
          </a:p>
          <a:p>
            <a:r>
              <a:rPr lang="en-US" dirty="0" smtClean="0"/>
              <a:t>Linux kernel interrupt processing is divided into two parts:</a:t>
            </a:r>
          </a:p>
          <a:p>
            <a:pPr marL="0" indent="0">
              <a:buNone/>
            </a:pPr>
            <a:r>
              <a:rPr lang="en-US" dirty="0" smtClean="0"/>
              <a:t>1.TOP HALF</a:t>
            </a:r>
          </a:p>
          <a:p>
            <a:pPr marL="0" indent="0">
              <a:buNone/>
            </a:pPr>
            <a:r>
              <a:rPr lang="en-US" dirty="0" smtClean="0"/>
              <a:t>2.BOTTOM HALF</a:t>
            </a:r>
          </a:p>
          <a:p>
            <a:r>
              <a:rPr lang="en-US" dirty="0" smtClean="0"/>
              <a:t>Interrupt request can be handled by calling </a:t>
            </a:r>
            <a:r>
              <a:rPr lang="en-US" dirty="0" err="1" smtClean="0"/>
              <a:t>irq</a:t>
            </a:r>
            <a:r>
              <a:rPr lang="en-US" dirty="0" smtClean="0"/>
              <a:t>()</a:t>
            </a:r>
            <a:endParaRPr lang="en-US" dirty="0"/>
          </a:p>
        </p:txBody>
      </p:sp>
    </p:spTree>
    <p:extLst>
      <p:ext uri="{BB962C8B-B14F-4D97-AF65-F5344CB8AC3E}">
        <p14:creationId xmlns:p14="http://schemas.microsoft.com/office/powerpoint/2010/main" val="374171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 HANDLING MECHANISM</a:t>
            </a:r>
            <a:endParaRPr lang="en-US" b="1" dirty="0"/>
          </a:p>
        </p:txBody>
      </p:sp>
      <p:sp>
        <p:nvSpPr>
          <p:cNvPr id="3" name="Content Placeholder 2"/>
          <p:cNvSpPr>
            <a:spLocks noGrp="1"/>
          </p:cNvSpPr>
          <p:nvPr>
            <p:ph idx="1"/>
          </p:nvPr>
        </p:nvSpPr>
        <p:spPr/>
        <p:txBody>
          <a:bodyPr/>
          <a:lstStyle/>
          <a:p>
            <a:r>
              <a:rPr lang="en-US" i="1" dirty="0" smtClean="0"/>
              <a:t>TOP HALF:</a:t>
            </a:r>
          </a:p>
          <a:p>
            <a:pPr marL="0" indent="0">
              <a:buNone/>
            </a:pPr>
            <a:r>
              <a:rPr lang="en-US" dirty="0"/>
              <a:t>	</a:t>
            </a:r>
            <a:r>
              <a:rPr lang="en-US" dirty="0" smtClean="0"/>
              <a:t>It communicates with the hardware and set a flag in kernel memory.</a:t>
            </a:r>
          </a:p>
          <a:p>
            <a:r>
              <a:rPr lang="en-US" b="1" i="1" dirty="0" smtClean="0"/>
              <a:t>Bottom Half:</a:t>
            </a:r>
          </a:p>
          <a:p>
            <a:pPr marL="0" indent="0">
              <a:buNone/>
            </a:pPr>
            <a:r>
              <a:rPr lang="en-US" b="1" i="1" dirty="0"/>
              <a:t>	</a:t>
            </a:r>
            <a:r>
              <a:rPr lang="en-US" dirty="0"/>
              <a:t>The “bottom half” </a:t>
            </a:r>
            <a:r>
              <a:rPr lang="en-US" dirty="0" smtClean="0"/>
              <a:t>does other </a:t>
            </a:r>
            <a:r>
              <a:rPr lang="en-US" dirty="0"/>
              <a:t>necessary processing, for example copying data into process memory, updating kernel data structures, etc. It can take its time and even block waiting for some other part of the system since it runs with interrupts enabled.</a:t>
            </a:r>
          </a:p>
          <a:p>
            <a:pPr marL="0" indent="0">
              <a:buNone/>
            </a:pPr>
            <a:endParaRPr lang="en-US" b="1" i="1" dirty="0" smtClean="0"/>
          </a:p>
          <a:p>
            <a:pPr marL="0" indent="0">
              <a:buNone/>
            </a:pPr>
            <a:endParaRPr lang="en-US" dirty="0"/>
          </a:p>
        </p:txBody>
      </p:sp>
    </p:spTree>
    <p:extLst>
      <p:ext uri="{BB962C8B-B14F-4D97-AF65-F5344CB8AC3E}">
        <p14:creationId xmlns:p14="http://schemas.microsoft.com/office/powerpoint/2010/main" val="24876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skerville Old Face" panose="02020602080505020303" pitchFamily="18" charset="0"/>
                <a:cs typeface="Aharoni" panose="02010803020104030203" pitchFamily="2" charset="-79"/>
              </a:rPr>
              <a:t>Device </a:t>
            </a:r>
            <a:r>
              <a:rPr lang="en-US" b="1" dirty="0">
                <a:latin typeface="Baskerville Old Face" panose="02020602080505020303" pitchFamily="18" charset="0"/>
                <a:cs typeface="Aharoni" panose="02010803020104030203" pitchFamily="2" charset="-79"/>
              </a:rPr>
              <a:t>file </a:t>
            </a:r>
            <a:r>
              <a:rPr lang="en-US" b="1" dirty="0" smtClean="0">
                <a:latin typeface="Baskerville Old Face" panose="02020602080505020303" pitchFamily="18" charset="0"/>
                <a:cs typeface="Aharoni" panose="02010803020104030203" pitchFamily="2" charset="-79"/>
              </a:rPr>
              <a:t>has two </a:t>
            </a:r>
            <a:r>
              <a:rPr lang="en-US" b="1" dirty="0">
                <a:latin typeface="Baskerville Old Face" panose="02020602080505020303" pitchFamily="18" charset="0"/>
                <a:cs typeface="Aharoni" panose="02010803020104030203" pitchFamily="2" charset="-79"/>
              </a:rPr>
              <a:t>types</a:t>
            </a:r>
          </a:p>
        </p:txBody>
      </p:sp>
      <p:sp>
        <p:nvSpPr>
          <p:cNvPr id="3" name="Content Placeholder 2"/>
          <p:cNvSpPr>
            <a:spLocks noGrp="1"/>
          </p:cNvSpPr>
          <p:nvPr>
            <p:ph idx="1"/>
          </p:nvPr>
        </p:nvSpPr>
        <p:spPr/>
        <p:txBody>
          <a:bodyPr/>
          <a:lstStyle/>
          <a:p>
            <a:pPr lvl="0" algn="just"/>
            <a:r>
              <a:rPr lang="en-US" dirty="0" smtClean="0"/>
              <a:t> </a:t>
            </a:r>
            <a:r>
              <a:rPr lang="en-US" b="1" dirty="0"/>
              <a:t>Block </a:t>
            </a:r>
            <a:r>
              <a:rPr lang="en-US" b="1" dirty="0" smtClean="0"/>
              <a:t>Device: </a:t>
            </a:r>
            <a:r>
              <a:rPr lang="en-US" dirty="0"/>
              <a:t>is one with which the Driver communicates by sending </a:t>
            </a:r>
            <a:r>
              <a:rPr lang="en-US" dirty="0" smtClean="0"/>
              <a:t>                  entire </a:t>
            </a:r>
            <a:r>
              <a:rPr lang="en-US" dirty="0"/>
              <a:t>blocks of data.</a:t>
            </a:r>
          </a:p>
          <a:p>
            <a:pPr marL="0" indent="0" algn="just">
              <a:buNone/>
            </a:pPr>
            <a:r>
              <a:rPr lang="en-US" dirty="0" smtClean="0"/>
              <a:t>   Examples </a:t>
            </a:r>
            <a:r>
              <a:rPr lang="en-US" dirty="0"/>
              <a:t>for Block Devices: hard disks, USB cameras, Disk-On-Key.</a:t>
            </a:r>
          </a:p>
          <a:p>
            <a:pPr marL="0" indent="0" algn="just">
              <a:buNone/>
            </a:pPr>
            <a:endParaRPr lang="en-US" dirty="0" smtClean="0"/>
          </a:p>
          <a:p>
            <a:pPr algn="just"/>
            <a:r>
              <a:rPr lang="en-US" dirty="0" smtClean="0"/>
              <a:t> </a:t>
            </a:r>
            <a:r>
              <a:rPr lang="en-US" b="1" dirty="0"/>
              <a:t>Character </a:t>
            </a:r>
            <a:r>
              <a:rPr lang="en-US" b="1" dirty="0" smtClean="0"/>
              <a:t>Device: </a:t>
            </a:r>
            <a:r>
              <a:rPr lang="en-US" dirty="0"/>
              <a:t>is one with which the Driver communicates by sending and receiving single characters (bytes, octets</a:t>
            </a:r>
            <a:r>
              <a:rPr lang="en-US" dirty="0" smtClean="0"/>
              <a:t>).</a:t>
            </a:r>
          </a:p>
          <a:p>
            <a:pPr marL="0" indent="0" algn="just">
              <a:buNone/>
            </a:pPr>
            <a:r>
              <a:rPr lang="en-US" dirty="0" smtClean="0"/>
              <a:t>   Examples </a:t>
            </a:r>
            <a:r>
              <a:rPr lang="en-US" dirty="0"/>
              <a:t>for Character Devices: serial ports, parallel ports, </a:t>
            </a:r>
            <a:r>
              <a:rPr lang="en-US" dirty="0" smtClean="0"/>
              <a:t>sound</a:t>
            </a:r>
          </a:p>
          <a:p>
            <a:pPr marL="0" indent="0" algn="just">
              <a:buNone/>
            </a:pPr>
            <a:r>
              <a:rPr lang="en-US" dirty="0" smtClean="0"/>
              <a:t>    cards</a:t>
            </a:r>
            <a:r>
              <a:rPr lang="en-US" dirty="0"/>
              <a:t>.</a:t>
            </a:r>
          </a:p>
          <a:p>
            <a:pPr marL="0" indent="0">
              <a:buNone/>
            </a:pPr>
            <a:endParaRPr lang="en-US" dirty="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426859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TotalTime>
  <Words>434</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Agency FB</vt:lpstr>
      <vt:lpstr>Aharoni</vt:lpstr>
      <vt:lpstr>Algerian</vt:lpstr>
      <vt:lpstr>Arial</vt:lpstr>
      <vt:lpstr>Baskerville Old Face</vt:lpstr>
      <vt:lpstr>Calibri</vt:lpstr>
      <vt:lpstr>Calibri Light</vt:lpstr>
      <vt:lpstr>Office Theme</vt:lpstr>
      <vt:lpstr>GROUP4</vt:lpstr>
      <vt:lpstr>Device Management </vt:lpstr>
      <vt:lpstr>Device Drivers </vt:lpstr>
      <vt:lpstr>Device File and Naming Convention</vt:lpstr>
      <vt:lpstr>Location of Device File</vt:lpstr>
      <vt:lpstr>Piping  </vt:lpstr>
      <vt:lpstr>What is IRQ’S?</vt:lpstr>
      <vt:lpstr>INTERRUPT HANDLING MECHANISM</vt:lpstr>
      <vt:lpstr>Device file has two types</vt:lpstr>
      <vt:lpstr>PowerPoint Presentation</vt:lpstr>
      <vt:lpstr>Block Devices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IRQ’S?</dc:title>
  <dc:creator>Administrator</dc:creator>
  <cp:lastModifiedBy>Choube, Rushabh</cp:lastModifiedBy>
  <cp:revision>7</cp:revision>
  <dcterms:created xsi:type="dcterms:W3CDTF">2018-03-21T22:50:16Z</dcterms:created>
  <dcterms:modified xsi:type="dcterms:W3CDTF">2018-03-22T03:39:12Z</dcterms:modified>
</cp:coreProperties>
</file>