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
  </p:notesMasterIdLst>
  <p:sldIdLst>
    <p:sldId id="273" r:id="rId2"/>
    <p:sldId id="265" r:id="rId3"/>
    <p:sldId id="266" r:id="rId4"/>
    <p:sldId id="268" r:id="rId5"/>
    <p:sldId id="270" r:id="rId6"/>
    <p:sldId id="263" r:id="rId7"/>
    <p:sldId id="260" r:id="rId8"/>
    <p:sldId id="25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A05DF-2AB2-41D7-9A79-57B77D8FD5C4}"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571DC-DAE4-4C13-8E14-8906879EC75D}" type="slidenum">
              <a:rPr lang="en-US" smtClean="0"/>
              <a:t>‹#›</a:t>
            </a:fld>
            <a:endParaRPr lang="en-US"/>
          </a:p>
        </p:txBody>
      </p:sp>
    </p:spTree>
    <p:extLst>
      <p:ext uri="{BB962C8B-B14F-4D97-AF65-F5344CB8AC3E}">
        <p14:creationId xmlns:p14="http://schemas.microsoft.com/office/powerpoint/2010/main" val="376200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7571DC-DAE4-4C13-8E14-8906879EC75D}" type="slidenum">
              <a:rPr lang="en-US" smtClean="0"/>
              <a:t>1</a:t>
            </a:fld>
            <a:endParaRPr lang="en-US"/>
          </a:p>
        </p:txBody>
      </p:sp>
    </p:spTree>
    <p:extLst>
      <p:ext uri="{BB962C8B-B14F-4D97-AF65-F5344CB8AC3E}">
        <p14:creationId xmlns:p14="http://schemas.microsoft.com/office/powerpoint/2010/main" val="3029941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7571DC-DAE4-4C13-8E14-8906879EC75D}" type="slidenum">
              <a:rPr lang="en-US" smtClean="0"/>
              <a:t>6</a:t>
            </a:fld>
            <a:endParaRPr lang="en-US"/>
          </a:p>
        </p:txBody>
      </p:sp>
    </p:spTree>
    <p:extLst>
      <p:ext uri="{BB962C8B-B14F-4D97-AF65-F5344CB8AC3E}">
        <p14:creationId xmlns:p14="http://schemas.microsoft.com/office/powerpoint/2010/main" val="3259179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FA0C0C3-9338-44F6-971F-815C2CCF050E}" type="datetime1">
              <a:rPr lang="en-US" smtClean="0"/>
              <a:t>3/22/2018</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60531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B57464-CAE1-4930-BA4C-9E3C421EAA4D}"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10641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EB0A6-7A6A-4E79-9757-80EF646105CF}"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75576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811A4-7ABE-4953-857F-3685539CB32A}"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036269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2BFEFD-A3AF-491B-B239-BF9391B277AB}"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06373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EC28ED1-D65D-4D54-AD0E-E1DCEB6CC191}"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1380947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1A8688-5336-4666-AED8-39FF74F5AD15}" type="datetime1">
              <a:rPr lang="en-US" smtClean="0"/>
              <a:t>3/22/2018</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151379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FC38A51-E07A-4E7A-B538-FE8233AD6B54}"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187908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B429155-A0E5-4E12-BEFE-829A9FD86D21}"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653079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3B9BB3-F9BB-4FB9-BA89-1D7A4FCF747E}"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99474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600D1A-63D5-415F-A61F-EF99D08E744C}"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92981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9E3864-567F-4017-997F-952003E303CE}"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47580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516225-7082-40DB-8F44-4873D863DF82}"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70623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C90C22-D6E2-4E45-8043-0653CC02B18E}"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98149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7FC8A-FE54-4CA4-9C2D-1F6B74A32383}" type="datetime1">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252172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A4177-B174-44D5-80A5-7ABB90C583C1}"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343308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90CBBC-B416-4467-9BD1-2F3779D547A8}"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4F9616-C9DD-4CD1-A360-22B6C5AE0033}" type="slidenum">
              <a:rPr lang="en-US" smtClean="0"/>
              <a:t>‹#›</a:t>
            </a:fld>
            <a:endParaRPr lang="en-US"/>
          </a:p>
        </p:txBody>
      </p:sp>
    </p:spTree>
    <p:extLst>
      <p:ext uri="{BB962C8B-B14F-4D97-AF65-F5344CB8AC3E}">
        <p14:creationId xmlns:p14="http://schemas.microsoft.com/office/powerpoint/2010/main" val="93307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CE57E64-A9FD-4F81-81E4-C031CB397EAC}" type="datetime1">
              <a:rPr lang="en-US" smtClean="0"/>
              <a:t>3/22/2018</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F4F9616-C9DD-4CD1-A360-22B6C5AE0033}" type="slidenum">
              <a:rPr lang="en-US" smtClean="0"/>
              <a:t>‹#›</a:t>
            </a:fld>
            <a:endParaRPr lang="en-US"/>
          </a:p>
        </p:txBody>
      </p:sp>
    </p:spTree>
    <p:extLst>
      <p:ext uri="{BB962C8B-B14F-4D97-AF65-F5344CB8AC3E}">
        <p14:creationId xmlns:p14="http://schemas.microsoft.com/office/powerpoint/2010/main" val="227093933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GROUP4</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8147316"/>
              </p:ext>
            </p:extLst>
          </p:nvPr>
        </p:nvGraphicFramePr>
        <p:xfrm>
          <a:off x="2032000" y="2097705"/>
          <a:ext cx="8128000" cy="3697785"/>
        </p:xfrm>
        <a:graphic>
          <a:graphicData uri="http://schemas.openxmlformats.org/drawingml/2006/table">
            <a:tbl>
              <a:tblPr firstRow="1" bandRow="1">
                <a:tableStyleId>{5C22544A-7EE6-4342-B048-85BDC9FD1C3A}</a:tableStyleId>
              </a:tblPr>
              <a:tblGrid>
                <a:gridCol w="4064000"/>
                <a:gridCol w="4064000"/>
              </a:tblGrid>
              <a:tr h="528255">
                <a:tc>
                  <a:txBody>
                    <a:bodyPr/>
                    <a:lstStyle/>
                    <a:p>
                      <a:pPr algn="ctr"/>
                      <a:r>
                        <a:rPr lang="en-US" dirty="0" err="1" smtClean="0"/>
                        <a:t>Emp</a:t>
                      </a:r>
                      <a:r>
                        <a:rPr lang="en-US" dirty="0" smtClean="0"/>
                        <a:t> Name</a:t>
                      </a:r>
                      <a:endParaRPr lang="en-US" dirty="0"/>
                    </a:p>
                  </a:txBody>
                  <a:tcPr/>
                </a:tc>
                <a:tc>
                  <a:txBody>
                    <a:bodyPr/>
                    <a:lstStyle/>
                    <a:p>
                      <a:pPr algn="ctr"/>
                      <a:r>
                        <a:rPr lang="en-US" dirty="0" err="1" smtClean="0"/>
                        <a:t>Emp</a:t>
                      </a:r>
                      <a:r>
                        <a:rPr lang="en-US" dirty="0" smtClean="0"/>
                        <a:t> Id</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HRISHIKESH</a:t>
                      </a:r>
                    </a:p>
                  </a:txBody>
                  <a:tcPr/>
                </a:tc>
                <a:tc>
                  <a:txBody>
                    <a:bodyPr/>
                    <a:lstStyle/>
                    <a:p>
                      <a:pPr algn="ctr"/>
                      <a:r>
                        <a:rPr lang="en-US" dirty="0" smtClean="0"/>
                        <a:t>093956_IN</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RUSHABH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093976_IN</a:t>
                      </a:r>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AMOL</a:t>
                      </a:r>
                    </a:p>
                  </a:txBody>
                  <a:tcPr/>
                </a:tc>
                <a:tc>
                  <a:txBody>
                    <a:bodyPr/>
                    <a:lstStyle/>
                    <a:p>
                      <a:pPr algn="ctr"/>
                      <a:r>
                        <a:rPr lang="en-US" dirty="0" smtClean="0"/>
                        <a:t>093942_IN</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SAIPRIYA</a:t>
                      </a:r>
                    </a:p>
                  </a:txBody>
                  <a:tcPr/>
                </a:tc>
                <a:tc>
                  <a:txBody>
                    <a:bodyPr/>
                    <a:lstStyle/>
                    <a:p>
                      <a:pPr algn="ctr" fontAlgn="b"/>
                      <a:r>
                        <a:rPr lang="en-US" sz="1800" b="0" i="0" u="none" strike="noStrike" dirty="0" smtClean="0">
                          <a:solidFill>
                            <a:srgbClr val="000000"/>
                          </a:solidFill>
                          <a:effectLst/>
                          <a:latin typeface="Calibri" panose="020F0502020204030204" pitchFamily="34" charset="0"/>
                        </a:rPr>
                        <a:t>093945_IN</a:t>
                      </a:r>
                      <a:endParaRPr lang="en-US" sz="1800" b="0" i="0" u="none" strike="noStrike" dirty="0">
                        <a:solidFill>
                          <a:srgbClr val="000000"/>
                        </a:solidFill>
                        <a:effectLst/>
                        <a:latin typeface="Calibri" panose="020F0502020204030204" pitchFamily="34" charset="0"/>
                      </a:endParaRPr>
                    </a:p>
                  </a:txBody>
                  <a:tcPr marL="9525" marR="9525" marT="9525" marB="0" anchor="b"/>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PRATHYUSHA</a:t>
                      </a:r>
                    </a:p>
                  </a:txBody>
                  <a:tcPr/>
                </a:tc>
                <a:tc>
                  <a:txBody>
                    <a:bodyPr/>
                    <a:lstStyle/>
                    <a:p>
                      <a:pPr algn="ctr"/>
                      <a:r>
                        <a:rPr lang="en-US" dirty="0" smtClean="0"/>
                        <a:t>093984_IN</a:t>
                      </a:r>
                      <a:endParaRPr lang="en-US" dirty="0"/>
                    </a:p>
                  </a:txBody>
                  <a:tcPr/>
                </a:tc>
              </a:tr>
              <a:tr h="5282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BHAVYASHREE</a:t>
                      </a:r>
                    </a:p>
                  </a:txBody>
                  <a:tcPr/>
                </a:tc>
                <a:tc>
                  <a:txBody>
                    <a:bodyPr/>
                    <a:lstStyle/>
                    <a:p>
                      <a:pPr algn="ctr"/>
                      <a:r>
                        <a:rPr lang="en-US" dirty="0" smtClean="0"/>
                        <a:t>093936_IN</a:t>
                      </a:r>
                      <a:endParaRPr lang="en-US" dirty="0"/>
                    </a:p>
                  </a:txBody>
                  <a:tcPr/>
                </a:tc>
              </a:tr>
            </a:tbl>
          </a:graphicData>
        </a:graphic>
      </p:graphicFrame>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4F9616-C9DD-4CD1-A360-22B6C5AE0033}" type="slidenum">
              <a:rPr lang="en-US" smtClean="0"/>
              <a:t>1</a:t>
            </a:fld>
            <a:endParaRPr lang="en-US"/>
          </a:p>
        </p:txBody>
      </p:sp>
    </p:spTree>
    <p:extLst>
      <p:ext uri="{BB962C8B-B14F-4D97-AF65-F5344CB8AC3E}">
        <p14:creationId xmlns:p14="http://schemas.microsoft.com/office/powerpoint/2010/main" val="1514799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Agency FB" panose="020B0503020202020204" pitchFamily="34" charset="0"/>
            </a:endParaRPr>
          </a:p>
        </p:txBody>
      </p:sp>
      <p:sp>
        <p:nvSpPr>
          <p:cNvPr id="3" name="Content Placeholder 2"/>
          <p:cNvSpPr>
            <a:spLocks noGrp="1"/>
          </p:cNvSpPr>
          <p:nvPr>
            <p:ph idx="1"/>
          </p:nvPr>
        </p:nvSpPr>
        <p:spPr/>
        <p:txBody>
          <a:bodyPr>
            <a:normAutofit/>
          </a:bodyPr>
          <a:lstStyle/>
          <a:p>
            <a:pPr marL="0" indent="0" algn="ctr">
              <a:buNone/>
            </a:pPr>
            <a:r>
              <a:rPr lang="en-US" sz="9600" dirty="0">
                <a:latin typeface="Agency FB" panose="020B0503020202020204" pitchFamily="34" charset="0"/>
              </a:rPr>
              <a:t>Device Management </a:t>
            </a:r>
            <a:endParaRPr lang="en-US" sz="9600"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2</a:t>
            </a:fld>
            <a:endParaRPr lang="en-US"/>
          </a:p>
        </p:txBody>
      </p:sp>
    </p:spTree>
    <p:extLst>
      <p:ext uri="{BB962C8B-B14F-4D97-AF65-F5344CB8AC3E}">
        <p14:creationId xmlns:p14="http://schemas.microsoft.com/office/powerpoint/2010/main" val="37617340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gency FB" panose="020B0503020202020204" pitchFamily="34" charset="0"/>
              </a:rPr>
              <a:t>Device Drivers </a:t>
            </a:r>
            <a:endParaRPr lang="en-US" dirty="0">
              <a:latin typeface="Agency FB" panose="020B0503020202020204" pitchFamily="34" charset="0"/>
            </a:endParaRPr>
          </a:p>
        </p:txBody>
      </p:sp>
      <p:sp>
        <p:nvSpPr>
          <p:cNvPr id="3" name="Content Placeholder 2"/>
          <p:cNvSpPr>
            <a:spLocks noGrp="1"/>
          </p:cNvSpPr>
          <p:nvPr>
            <p:ph idx="1"/>
          </p:nvPr>
        </p:nvSpPr>
        <p:spPr/>
        <p:txBody>
          <a:bodyPr/>
          <a:lstStyle/>
          <a:p>
            <a:r>
              <a:rPr lang="en-US" dirty="0" smtClean="0"/>
              <a:t>Device driver’s are called as “Black Boxes” that make a particular piece of hardware respond to the programming interface.</a:t>
            </a:r>
          </a:p>
          <a:p>
            <a:endParaRPr lang="en-US" dirty="0"/>
          </a:p>
          <a:p>
            <a:r>
              <a:rPr lang="en-US" dirty="0" smtClean="0"/>
              <a:t>The role of the device drivers is that the application activities are performed by a standard call’s which are independent to the specific driver, mapping those calls to the specific driver and act on it is the role of the device driver.</a:t>
            </a:r>
          </a:p>
          <a:p>
            <a:endParaRPr lang="en-US" dirty="0"/>
          </a:p>
          <a:p>
            <a:r>
              <a:rPr lang="en-US" dirty="0" smtClean="0"/>
              <a:t>They can be loaded at any into the kernel.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3</a:t>
            </a:fld>
            <a:endParaRPr lang="en-US"/>
          </a:p>
        </p:txBody>
      </p:sp>
    </p:spTree>
    <p:extLst>
      <p:ext uri="{BB962C8B-B14F-4D97-AF65-F5344CB8AC3E}">
        <p14:creationId xmlns:p14="http://schemas.microsoft.com/office/powerpoint/2010/main" val="3011754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gency FB" panose="020B0503020202020204" pitchFamily="34" charset="0"/>
              </a:rPr>
              <a:t>Piping 	</a:t>
            </a:r>
            <a:endParaRPr lang="en-US"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000" dirty="0" smtClean="0"/>
              <a:t>Every program has three data stream’s connected to it .</a:t>
            </a:r>
            <a:endParaRPr lang="en-US" sz="2000" dirty="0"/>
          </a:p>
          <a:p>
            <a:r>
              <a:rPr lang="en-US" sz="2000" dirty="0" smtClean="0"/>
              <a:t>Piping is the means by which we connect these streams between programs and files to direct data in useful ways.</a:t>
            </a:r>
          </a:p>
          <a:p>
            <a:r>
              <a:rPr lang="en-US" sz="2000" dirty="0" smtClean="0"/>
              <a:t>It is used to send data from one program to another and it can be achieved using “|” operator to pipe between two programs.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4</a:t>
            </a:fld>
            <a:endParaRPr lang="en-US"/>
          </a:p>
        </p:txBody>
      </p:sp>
    </p:spTree>
    <p:extLst>
      <p:ext uri="{BB962C8B-B14F-4D97-AF65-F5344CB8AC3E}">
        <p14:creationId xmlns:p14="http://schemas.microsoft.com/office/powerpoint/2010/main" val="920211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Agency FB" panose="020B0503020202020204" pitchFamily="34" charset="0"/>
              </a:rPr>
              <a:t>Device File and Naming Convention</a:t>
            </a:r>
            <a:endParaRPr lang="en-IN"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IN" sz="2400" dirty="0">
                <a:latin typeface="Agency FB" panose="020B0503020202020204" pitchFamily="34" charset="0"/>
              </a:rPr>
              <a:t>Device files allow user programs to access hardware devices on the system through the kernel. </a:t>
            </a:r>
            <a:endParaRPr lang="en-IN" sz="2400" dirty="0" smtClean="0">
              <a:latin typeface="Agency FB" panose="020B0503020202020204" pitchFamily="34" charset="0"/>
            </a:endParaRPr>
          </a:p>
          <a:p>
            <a:r>
              <a:rPr lang="en-IN" sz="2400" dirty="0" smtClean="0">
                <a:latin typeface="Agency FB" panose="020B0503020202020204" pitchFamily="34" charset="0"/>
              </a:rPr>
              <a:t>They </a:t>
            </a:r>
            <a:r>
              <a:rPr lang="en-IN" sz="2400" dirty="0">
                <a:latin typeface="Agency FB" panose="020B0503020202020204" pitchFamily="34" charset="0"/>
              </a:rPr>
              <a:t>are not "files" per se, but look like files from the program's point of view: you can read from them, write to them, </a:t>
            </a:r>
            <a:r>
              <a:rPr lang="en-IN" sz="2400" i="1" dirty="0" err="1">
                <a:latin typeface="Agency FB" panose="020B0503020202020204" pitchFamily="34" charset="0"/>
              </a:rPr>
              <a:t>mmap</a:t>
            </a:r>
            <a:r>
              <a:rPr lang="en-IN" sz="2400" i="1" dirty="0">
                <a:latin typeface="Agency FB" panose="020B0503020202020204" pitchFamily="34" charset="0"/>
              </a:rPr>
              <a:t>()</a:t>
            </a:r>
            <a:r>
              <a:rPr lang="en-IN" sz="2400" dirty="0">
                <a:latin typeface="Agency FB" panose="020B0503020202020204" pitchFamily="34" charset="0"/>
              </a:rPr>
              <a:t> onto them, and so forth. </a:t>
            </a:r>
            <a:endParaRPr lang="en-IN" sz="2400" dirty="0" smtClean="0">
              <a:latin typeface="Agency FB" panose="020B0503020202020204" pitchFamily="34" charset="0"/>
            </a:endParaRPr>
          </a:p>
          <a:p>
            <a:r>
              <a:rPr lang="en-IN" sz="2400" dirty="0" smtClean="0">
                <a:latin typeface="Agency FB" panose="020B0503020202020204" pitchFamily="34" charset="0"/>
              </a:rPr>
              <a:t>When </a:t>
            </a:r>
            <a:r>
              <a:rPr lang="en-IN" sz="2400" dirty="0">
                <a:latin typeface="Agency FB" panose="020B0503020202020204" pitchFamily="34" charset="0"/>
              </a:rPr>
              <a:t>you access such a device "file," the kernel recognizes the I/O request and passes it a device driver, which performs some operation, such as reading data from a serial port, or sending data to a sound card.</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5</a:t>
            </a:fld>
            <a:endParaRPr lang="en-US"/>
          </a:p>
        </p:txBody>
      </p:sp>
    </p:spTree>
    <p:extLst>
      <p:ext uri="{BB962C8B-B14F-4D97-AF65-F5344CB8AC3E}">
        <p14:creationId xmlns:p14="http://schemas.microsoft.com/office/powerpoint/2010/main" val="275599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gency FB" panose="020B0503020202020204" pitchFamily="34" charset="0"/>
              </a:rPr>
              <a:t>Character Device</a:t>
            </a:r>
            <a:endParaRPr lang="en-US" b="1" dirty="0">
              <a:latin typeface="Agency FB" panose="020B0503020202020204" pitchFamily="34" charset="0"/>
            </a:endParaRPr>
          </a:p>
        </p:txBody>
      </p:sp>
      <p:sp>
        <p:nvSpPr>
          <p:cNvPr id="3" name="Content Placeholder 2"/>
          <p:cNvSpPr>
            <a:spLocks noGrp="1"/>
          </p:cNvSpPr>
          <p:nvPr>
            <p:ph idx="1"/>
          </p:nvPr>
        </p:nvSpPr>
        <p:spPr/>
        <p:txBody>
          <a:bodyPr>
            <a:noAutofit/>
          </a:bodyPr>
          <a:lstStyle/>
          <a:p>
            <a:r>
              <a:rPr lang="en-US" sz="2000" dirty="0" smtClean="0">
                <a:latin typeface="Agency FB" panose="020B0503020202020204" pitchFamily="34" charset="0"/>
              </a:rPr>
              <a:t>A character device driver work with stream of bytes.</a:t>
            </a:r>
          </a:p>
          <a:p>
            <a:pPr marL="0" indent="0">
              <a:buNone/>
            </a:pPr>
            <a:endParaRPr lang="en-US" sz="2000" dirty="0" smtClean="0">
              <a:latin typeface="Agency FB" panose="020B0503020202020204" pitchFamily="34" charset="0"/>
            </a:endParaRPr>
          </a:p>
          <a:p>
            <a:r>
              <a:rPr lang="en-US" sz="2000" dirty="0" smtClean="0">
                <a:latin typeface="Agency FB" panose="020B0503020202020204" pitchFamily="34" charset="0"/>
              </a:rPr>
              <a:t>Character devices can be compared to normal files.</a:t>
            </a:r>
          </a:p>
          <a:p>
            <a:pPr marL="0" indent="0">
              <a:buNone/>
            </a:pPr>
            <a:endParaRPr lang="en-US" sz="2000" dirty="0" smtClean="0">
              <a:latin typeface="Agency FB" panose="020B0503020202020204" pitchFamily="34" charset="0"/>
            </a:endParaRPr>
          </a:p>
          <a:p>
            <a:r>
              <a:rPr lang="en-US" sz="2000" dirty="0" smtClean="0">
                <a:latin typeface="Agency FB" panose="020B0503020202020204" pitchFamily="34" charset="0"/>
              </a:rPr>
              <a:t>The main difference between normal files and character files is the normal files can always move back and forth , whereas the character devices are just data channels.</a:t>
            </a:r>
          </a:p>
          <a:p>
            <a:pPr marL="0" indent="0">
              <a:buNone/>
            </a:pPr>
            <a:endParaRPr lang="en-US" sz="2000" dirty="0" smtClean="0">
              <a:latin typeface="Agency FB" panose="020B0503020202020204" pitchFamily="34" charset="0"/>
            </a:endParaRPr>
          </a:p>
          <a:p>
            <a:r>
              <a:rPr lang="en-US" sz="2000" dirty="0" smtClean="0">
                <a:latin typeface="Agency FB" panose="020B0503020202020204" pitchFamily="34" charset="0"/>
              </a:rPr>
              <a:t>Character devices can only access Sequentially.</a:t>
            </a:r>
          </a:p>
          <a:p>
            <a:r>
              <a:rPr lang="en-US" sz="2000" dirty="0" smtClean="0">
                <a:latin typeface="Agency FB" panose="020B0503020202020204" pitchFamily="34" charset="0"/>
              </a:rPr>
              <a:t>Example's: Serial </a:t>
            </a:r>
            <a:r>
              <a:rPr lang="en-US" sz="2000" dirty="0" smtClean="0">
                <a:latin typeface="Agency FB" panose="020B0503020202020204" pitchFamily="34" charset="0"/>
              </a:rPr>
              <a:t>port</a:t>
            </a:r>
            <a:endParaRPr lang="en-US" sz="2000" dirty="0">
              <a:latin typeface="Agency FB" panose="020B0503020202020204" pitchFamily="34" charset="0"/>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6</a:t>
            </a:fld>
            <a:endParaRPr lang="en-US"/>
          </a:p>
        </p:txBody>
      </p:sp>
    </p:spTree>
    <p:extLst>
      <p:ext uri="{BB962C8B-B14F-4D97-AF65-F5344CB8AC3E}">
        <p14:creationId xmlns:p14="http://schemas.microsoft.com/office/powerpoint/2010/main" val="3428121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pPr algn="ctr"/>
            <a:r>
              <a:rPr lang="en-US" b="1" dirty="0" smtClean="0">
                <a:latin typeface="Agency FB" panose="020B0503020202020204" pitchFamily="34" charset="0"/>
                <a:cs typeface="Arial" panose="020B0604020202020204" pitchFamily="34" charset="0"/>
              </a:rPr>
              <a:t>Block Devices</a:t>
            </a:r>
            <a:endParaRPr lang="en-US" dirty="0">
              <a:latin typeface="Agency FB" panose="020B0503020202020204" pitchFamily="34" charset="0"/>
              <a:cs typeface="Arial" panose="020B0604020202020204" pitchFamily="34" charset="0"/>
            </a:endParaRPr>
          </a:p>
        </p:txBody>
      </p:sp>
      <p:sp>
        <p:nvSpPr>
          <p:cNvPr id="3" name="Content Placeholder 2"/>
          <p:cNvSpPr>
            <a:spLocks noGrp="1"/>
          </p:cNvSpPr>
          <p:nvPr>
            <p:ph idx="1"/>
          </p:nvPr>
        </p:nvSpPr>
        <p:spPr>
          <a:xfrm>
            <a:off x="838200" y="2382592"/>
            <a:ext cx="10515600" cy="3794371"/>
          </a:xfrm>
        </p:spPr>
        <p:txBody>
          <a:bodyPr>
            <a:normAutofit/>
          </a:bodyPr>
          <a:lstStyle/>
          <a:p>
            <a:pPr lvl="0" algn="just"/>
            <a:r>
              <a:rPr lang="en-US" sz="2400" b="1" dirty="0">
                <a:latin typeface="Agency FB" panose="020B0503020202020204" pitchFamily="34" charset="0"/>
              </a:rPr>
              <a:t>Block Device: </a:t>
            </a:r>
            <a:r>
              <a:rPr lang="en-US" sz="2400" dirty="0">
                <a:latin typeface="Agency FB" panose="020B0503020202020204" pitchFamily="34" charset="0"/>
              </a:rPr>
              <a:t>is one with which the Driver communicates by </a:t>
            </a:r>
            <a:r>
              <a:rPr lang="en-US" sz="2400" dirty="0" smtClean="0">
                <a:latin typeface="Agency FB" panose="020B0503020202020204" pitchFamily="34" charset="0"/>
              </a:rPr>
              <a:t>sending </a:t>
            </a:r>
            <a:r>
              <a:rPr lang="en-US" sz="2400" dirty="0">
                <a:latin typeface="Agency FB" panose="020B0503020202020204" pitchFamily="34" charset="0"/>
              </a:rPr>
              <a:t>entire blocks of data.</a:t>
            </a:r>
          </a:p>
          <a:p>
            <a:pPr marL="0" indent="0" algn="just">
              <a:buNone/>
            </a:pPr>
            <a:r>
              <a:rPr lang="en-US" sz="2400" dirty="0">
                <a:latin typeface="Agency FB" panose="020B0503020202020204" pitchFamily="34" charset="0"/>
              </a:rPr>
              <a:t>   Examples for Block Devices: hard disks, USB cameras, Disk-On-Key.</a:t>
            </a:r>
          </a:p>
          <a:p>
            <a:pPr marL="0" indent="0">
              <a:buNone/>
            </a:pPr>
            <a:endParaRPr lang="en-US" sz="2400" dirty="0">
              <a:latin typeface="Agency FB" panose="020B0503020202020204" pitchFamily="34" charset="0"/>
            </a:endParaRPr>
          </a:p>
        </p:txBody>
      </p:sp>
      <p:pic>
        <p:nvPicPr>
          <p:cNvPr id="4" name="Picture 4" descr="Image result for block device linux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8753" y="2781836"/>
            <a:ext cx="3011213" cy="4181859"/>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F9616-C9DD-4CD1-A360-22B6C5AE0033}" type="slidenum">
              <a:rPr lang="en-US" smtClean="0"/>
              <a:t>7</a:t>
            </a:fld>
            <a:endParaRPr lang="en-US"/>
          </a:p>
        </p:txBody>
      </p:sp>
    </p:spTree>
    <p:extLst>
      <p:ext uri="{BB962C8B-B14F-4D97-AF65-F5344CB8AC3E}">
        <p14:creationId xmlns:p14="http://schemas.microsoft.com/office/powerpoint/2010/main" val="2607219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gency FB" panose="020B0503020202020204" pitchFamily="34" charset="0"/>
              </a:rPr>
              <a:t>What is IRQ’S?</a:t>
            </a:r>
            <a:endParaRPr lang="en-US"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gency FB" panose="020B0503020202020204" pitchFamily="34" charset="0"/>
              </a:rPr>
              <a:t>It is a signal sent from a device to a processor indicating that to process a request.</a:t>
            </a:r>
          </a:p>
          <a:p>
            <a:r>
              <a:rPr lang="en-US" sz="2400" dirty="0" smtClean="0">
                <a:latin typeface="Agency FB" panose="020B0503020202020204" pitchFamily="34" charset="0"/>
              </a:rPr>
              <a:t>Linux kernel interrupt processing is divided into two parts:</a:t>
            </a:r>
          </a:p>
          <a:p>
            <a:pPr marL="0" indent="0">
              <a:buNone/>
            </a:pPr>
            <a:r>
              <a:rPr lang="en-US" sz="2400" dirty="0" smtClean="0">
                <a:latin typeface="Agency FB" panose="020B0503020202020204" pitchFamily="34" charset="0"/>
              </a:rPr>
              <a:t>1.TOP HALF</a:t>
            </a:r>
          </a:p>
          <a:p>
            <a:pPr marL="0" indent="0">
              <a:buNone/>
            </a:pPr>
            <a:r>
              <a:rPr lang="en-US" sz="2400" dirty="0" smtClean="0">
                <a:latin typeface="Agency FB" panose="020B0503020202020204" pitchFamily="34" charset="0"/>
              </a:rPr>
              <a:t>2.BOTTOM HALF</a:t>
            </a:r>
          </a:p>
          <a:p>
            <a:r>
              <a:rPr lang="en-US" sz="2400" dirty="0" smtClean="0">
                <a:latin typeface="Agency FB" panose="020B0503020202020204" pitchFamily="34" charset="0"/>
              </a:rPr>
              <a:t>Interrupt request can be handled by calling </a:t>
            </a:r>
            <a:r>
              <a:rPr lang="en-US" sz="2400" dirty="0" err="1" smtClean="0">
                <a:latin typeface="Agency FB" panose="020B0503020202020204" pitchFamily="34" charset="0"/>
              </a:rPr>
              <a:t>irq</a:t>
            </a:r>
            <a:r>
              <a:rPr lang="en-US" sz="2400" dirty="0" smtClean="0">
                <a:latin typeface="Agency FB" panose="020B0503020202020204" pitchFamily="34" charset="0"/>
              </a:rPr>
              <a:t>()</a:t>
            </a:r>
            <a:endParaRPr lang="en-US" sz="2400" dirty="0">
              <a:latin typeface="Agency FB" panose="020B0503020202020204" pitchFamily="34" charset="0"/>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8</a:t>
            </a:fld>
            <a:endParaRPr lang="en-US"/>
          </a:p>
        </p:txBody>
      </p:sp>
    </p:spTree>
    <p:extLst>
      <p:ext uri="{BB962C8B-B14F-4D97-AF65-F5344CB8AC3E}">
        <p14:creationId xmlns:p14="http://schemas.microsoft.com/office/powerpoint/2010/main" val="374171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gency FB" panose="020B0503020202020204" pitchFamily="34" charset="0"/>
              </a:rPr>
              <a:t>INTERRUPT HANDLING MECHANISM</a:t>
            </a:r>
            <a:endParaRPr lang="en-US" b="1" dirty="0">
              <a:latin typeface="Agency FB" panose="020B0503020202020204" pitchFamily="34" charset="0"/>
            </a:endParaRPr>
          </a:p>
        </p:txBody>
      </p:sp>
      <p:sp>
        <p:nvSpPr>
          <p:cNvPr id="3" name="Content Placeholder 2"/>
          <p:cNvSpPr>
            <a:spLocks noGrp="1"/>
          </p:cNvSpPr>
          <p:nvPr>
            <p:ph idx="1"/>
          </p:nvPr>
        </p:nvSpPr>
        <p:spPr/>
        <p:txBody>
          <a:bodyPr>
            <a:normAutofit/>
          </a:bodyPr>
          <a:lstStyle/>
          <a:p>
            <a:r>
              <a:rPr lang="en-US" sz="2400" b="1" i="1" dirty="0" smtClean="0">
                <a:latin typeface="Agency FB" panose="020B0503020202020204" pitchFamily="34" charset="0"/>
              </a:rPr>
              <a:t>Top Half</a:t>
            </a:r>
            <a:r>
              <a:rPr lang="en-US" sz="2400" i="1" dirty="0" smtClean="0">
                <a:latin typeface="Agency FB" panose="020B0503020202020204" pitchFamily="34" charset="0"/>
              </a:rPr>
              <a:t>:</a:t>
            </a:r>
            <a:endParaRPr lang="en-US" sz="2400" i="1" dirty="0" smtClean="0">
              <a:latin typeface="Agency FB" panose="020B0503020202020204" pitchFamily="34" charset="0"/>
            </a:endParaRPr>
          </a:p>
          <a:p>
            <a:pPr marL="0" indent="0">
              <a:buNone/>
            </a:pPr>
            <a:r>
              <a:rPr lang="en-US" sz="2400" dirty="0">
                <a:latin typeface="Agency FB" panose="020B0503020202020204" pitchFamily="34" charset="0"/>
              </a:rPr>
              <a:t>	</a:t>
            </a:r>
            <a:r>
              <a:rPr lang="en-US" sz="2400" dirty="0" smtClean="0">
                <a:latin typeface="Agency FB" panose="020B0503020202020204" pitchFamily="34" charset="0"/>
              </a:rPr>
              <a:t>It communicates with the hardware and set a flag in kernel memory.</a:t>
            </a:r>
          </a:p>
          <a:p>
            <a:r>
              <a:rPr lang="en-US" sz="2400" b="1" i="1" dirty="0" smtClean="0">
                <a:latin typeface="Agency FB" panose="020B0503020202020204" pitchFamily="34" charset="0"/>
              </a:rPr>
              <a:t>Bottom Half:</a:t>
            </a:r>
          </a:p>
          <a:p>
            <a:pPr marL="0" indent="0">
              <a:buNone/>
            </a:pPr>
            <a:r>
              <a:rPr lang="en-US" sz="2400" b="1" i="1" dirty="0">
                <a:latin typeface="Agency FB" panose="020B0503020202020204" pitchFamily="34" charset="0"/>
              </a:rPr>
              <a:t>	</a:t>
            </a:r>
            <a:r>
              <a:rPr lang="en-US" sz="2400" dirty="0">
                <a:latin typeface="Agency FB" panose="020B0503020202020204" pitchFamily="34" charset="0"/>
              </a:rPr>
              <a:t>The “bottom half” </a:t>
            </a:r>
            <a:r>
              <a:rPr lang="en-US" sz="2400" dirty="0" smtClean="0">
                <a:latin typeface="Agency FB" panose="020B0503020202020204" pitchFamily="34" charset="0"/>
              </a:rPr>
              <a:t>does other </a:t>
            </a:r>
            <a:r>
              <a:rPr lang="en-US" sz="2400" dirty="0">
                <a:latin typeface="Agency FB" panose="020B0503020202020204" pitchFamily="34" charset="0"/>
              </a:rPr>
              <a:t>necessary processing, for example copying data into process memory, updating kernel data structures, etc. It can take its time and even block waiting for some other part of the system since it runs with interrupts enabled.</a:t>
            </a:r>
          </a:p>
          <a:p>
            <a:pPr marL="0" indent="0">
              <a:buNone/>
            </a:pPr>
            <a:endParaRPr lang="en-US" sz="2400" b="1" i="1" dirty="0" smtClean="0">
              <a:latin typeface="Agency FB" panose="020B0503020202020204" pitchFamily="34" charset="0"/>
            </a:endParaRPr>
          </a:p>
          <a:p>
            <a:pPr marL="0" indent="0">
              <a:buNone/>
            </a:pPr>
            <a:endParaRPr lang="en-US" sz="2400" dirty="0">
              <a:latin typeface="Agency FB" panose="020B0503020202020204" pitchFamily="34" charset="0"/>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F9616-C9DD-4CD1-A360-22B6C5AE0033}" type="slidenum">
              <a:rPr lang="en-US" smtClean="0"/>
              <a:t>9</a:t>
            </a:fld>
            <a:endParaRPr lang="en-US"/>
          </a:p>
        </p:txBody>
      </p:sp>
    </p:spTree>
    <p:extLst>
      <p:ext uri="{BB962C8B-B14F-4D97-AF65-F5344CB8AC3E}">
        <p14:creationId xmlns:p14="http://schemas.microsoft.com/office/powerpoint/2010/main" val="2487601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1072</TotalTime>
  <Words>361</Words>
  <Application>Microsoft Office PowerPoint</Application>
  <PresentationFormat>Widescreen</PresentationFormat>
  <Paragraphs>64</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Agency FB</vt:lpstr>
      <vt:lpstr>Arial</vt:lpstr>
      <vt:lpstr>Calibri</vt:lpstr>
      <vt:lpstr>Century Gothic</vt:lpstr>
      <vt:lpstr>Wingdings 3</vt:lpstr>
      <vt:lpstr>Ion Boardroom</vt:lpstr>
      <vt:lpstr>GROUP4</vt:lpstr>
      <vt:lpstr>PowerPoint Presentation</vt:lpstr>
      <vt:lpstr>Device Drivers </vt:lpstr>
      <vt:lpstr>Piping  </vt:lpstr>
      <vt:lpstr>Device File and Naming Convention</vt:lpstr>
      <vt:lpstr>Character Device</vt:lpstr>
      <vt:lpstr>Block Devices</vt:lpstr>
      <vt:lpstr>What is IRQ’S?</vt:lpstr>
      <vt:lpstr>INTERRUPT HANDLING MECHANISM</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IRQ’S?</dc:title>
  <dc:creator>Administrator</dc:creator>
  <cp:lastModifiedBy>Administrator</cp:lastModifiedBy>
  <cp:revision>18</cp:revision>
  <dcterms:created xsi:type="dcterms:W3CDTF">2018-03-21T22:50:16Z</dcterms:created>
  <dcterms:modified xsi:type="dcterms:W3CDTF">2018-03-22T08:54:59Z</dcterms:modified>
</cp:coreProperties>
</file>