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285990" y="332740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519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308215" y="332740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519"/>
                </a:lnTo>
              </a:path>
            </a:pathLst>
          </a:custGeom>
          <a:ln w="44450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326630" y="332740"/>
            <a:ext cx="45720" cy="24130"/>
          </a:xfrm>
          <a:custGeom>
            <a:avLst/>
            <a:gdLst/>
            <a:ahLst/>
            <a:cxnLst/>
            <a:rect l="l" t="t" r="r" b="b"/>
            <a:pathLst>
              <a:path w="45720" h="24129">
                <a:moveTo>
                  <a:pt x="0" y="24130"/>
                </a:moveTo>
                <a:lnTo>
                  <a:pt x="45719" y="24130"/>
                </a:lnTo>
                <a:lnTo>
                  <a:pt x="4571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368540" y="332740"/>
            <a:ext cx="44450" cy="24130"/>
          </a:xfrm>
          <a:custGeom>
            <a:avLst/>
            <a:gdLst/>
            <a:ahLst/>
            <a:cxnLst/>
            <a:rect l="l" t="t" r="r" b="b"/>
            <a:pathLst>
              <a:path w="44450" h="24129">
                <a:moveTo>
                  <a:pt x="0" y="24130"/>
                </a:moveTo>
                <a:lnTo>
                  <a:pt x="44450" y="24130"/>
                </a:lnTo>
                <a:lnTo>
                  <a:pt x="4445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409180" y="332740"/>
            <a:ext cx="44450" cy="24130"/>
          </a:xfrm>
          <a:custGeom>
            <a:avLst/>
            <a:gdLst/>
            <a:ahLst/>
            <a:cxnLst/>
            <a:rect l="l" t="t" r="r" b="b"/>
            <a:pathLst>
              <a:path w="44450" h="24129">
                <a:moveTo>
                  <a:pt x="0" y="24130"/>
                </a:moveTo>
                <a:lnTo>
                  <a:pt x="44450" y="24130"/>
                </a:lnTo>
                <a:lnTo>
                  <a:pt x="4445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7449819" y="332740"/>
            <a:ext cx="44450" cy="24130"/>
          </a:xfrm>
          <a:custGeom>
            <a:avLst/>
            <a:gdLst/>
            <a:ahLst/>
            <a:cxnLst/>
            <a:rect l="l" t="t" r="r" b="b"/>
            <a:pathLst>
              <a:path w="44450" h="24129">
                <a:moveTo>
                  <a:pt x="0" y="24130"/>
                </a:moveTo>
                <a:lnTo>
                  <a:pt x="44450" y="24130"/>
                </a:lnTo>
                <a:lnTo>
                  <a:pt x="4445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7490459" y="332740"/>
            <a:ext cx="44450" cy="24130"/>
          </a:xfrm>
          <a:custGeom>
            <a:avLst/>
            <a:gdLst/>
            <a:ahLst/>
            <a:cxnLst/>
            <a:rect l="l" t="t" r="r" b="b"/>
            <a:pathLst>
              <a:path w="44450" h="24129">
                <a:moveTo>
                  <a:pt x="0" y="24130"/>
                </a:moveTo>
                <a:lnTo>
                  <a:pt x="44450" y="24130"/>
                </a:lnTo>
                <a:lnTo>
                  <a:pt x="4445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7531100" y="332740"/>
            <a:ext cx="45720" cy="24130"/>
          </a:xfrm>
          <a:custGeom>
            <a:avLst/>
            <a:gdLst/>
            <a:ahLst/>
            <a:cxnLst/>
            <a:rect l="l" t="t" r="r" b="b"/>
            <a:pathLst>
              <a:path w="45720" h="24129">
                <a:moveTo>
                  <a:pt x="0" y="24130"/>
                </a:moveTo>
                <a:lnTo>
                  <a:pt x="45719" y="24130"/>
                </a:lnTo>
                <a:lnTo>
                  <a:pt x="4571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7571740" y="332740"/>
            <a:ext cx="45720" cy="24130"/>
          </a:xfrm>
          <a:custGeom>
            <a:avLst/>
            <a:gdLst/>
            <a:ahLst/>
            <a:cxnLst/>
            <a:rect l="l" t="t" r="r" b="b"/>
            <a:pathLst>
              <a:path w="45720" h="24129">
                <a:moveTo>
                  <a:pt x="0" y="24130"/>
                </a:moveTo>
                <a:lnTo>
                  <a:pt x="45719" y="24130"/>
                </a:lnTo>
                <a:lnTo>
                  <a:pt x="4571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7612380" y="332740"/>
            <a:ext cx="45720" cy="24130"/>
          </a:xfrm>
          <a:custGeom>
            <a:avLst/>
            <a:gdLst/>
            <a:ahLst/>
            <a:cxnLst/>
            <a:rect l="l" t="t" r="r" b="b"/>
            <a:pathLst>
              <a:path w="45720" h="24129">
                <a:moveTo>
                  <a:pt x="0" y="24130"/>
                </a:moveTo>
                <a:lnTo>
                  <a:pt x="45719" y="24130"/>
                </a:lnTo>
                <a:lnTo>
                  <a:pt x="4571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7654290" y="332740"/>
            <a:ext cx="44450" cy="24130"/>
          </a:xfrm>
          <a:custGeom>
            <a:avLst/>
            <a:gdLst/>
            <a:ahLst/>
            <a:cxnLst/>
            <a:rect l="l" t="t" r="r" b="b"/>
            <a:pathLst>
              <a:path w="44450" h="24129">
                <a:moveTo>
                  <a:pt x="0" y="24130"/>
                </a:moveTo>
                <a:lnTo>
                  <a:pt x="44450" y="24130"/>
                </a:lnTo>
                <a:lnTo>
                  <a:pt x="4445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7694930" y="332740"/>
            <a:ext cx="44450" cy="24130"/>
          </a:xfrm>
          <a:custGeom>
            <a:avLst/>
            <a:gdLst/>
            <a:ahLst/>
            <a:cxnLst/>
            <a:rect l="l" t="t" r="r" b="b"/>
            <a:pathLst>
              <a:path w="44450" h="24129">
                <a:moveTo>
                  <a:pt x="0" y="24130"/>
                </a:moveTo>
                <a:lnTo>
                  <a:pt x="44450" y="24130"/>
                </a:lnTo>
                <a:lnTo>
                  <a:pt x="4445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7735569" y="332740"/>
            <a:ext cx="45720" cy="24130"/>
          </a:xfrm>
          <a:custGeom>
            <a:avLst/>
            <a:gdLst/>
            <a:ahLst/>
            <a:cxnLst/>
            <a:rect l="l" t="t" r="r" b="b"/>
            <a:pathLst>
              <a:path w="45720" h="24129">
                <a:moveTo>
                  <a:pt x="0" y="24130"/>
                </a:moveTo>
                <a:lnTo>
                  <a:pt x="45719" y="24130"/>
                </a:lnTo>
                <a:lnTo>
                  <a:pt x="4571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7776209" y="332740"/>
            <a:ext cx="45720" cy="24130"/>
          </a:xfrm>
          <a:custGeom>
            <a:avLst/>
            <a:gdLst/>
            <a:ahLst/>
            <a:cxnLst/>
            <a:rect l="l" t="t" r="r" b="b"/>
            <a:pathLst>
              <a:path w="45720" h="24129">
                <a:moveTo>
                  <a:pt x="0" y="24130"/>
                </a:moveTo>
                <a:lnTo>
                  <a:pt x="45719" y="24130"/>
                </a:lnTo>
                <a:lnTo>
                  <a:pt x="4571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7818119" y="332740"/>
            <a:ext cx="44450" cy="24130"/>
          </a:xfrm>
          <a:custGeom>
            <a:avLst/>
            <a:gdLst/>
            <a:ahLst/>
            <a:cxnLst/>
            <a:rect l="l" t="t" r="r" b="b"/>
            <a:pathLst>
              <a:path w="44450" h="24129">
                <a:moveTo>
                  <a:pt x="0" y="24130"/>
                </a:moveTo>
                <a:lnTo>
                  <a:pt x="44450" y="24130"/>
                </a:lnTo>
                <a:lnTo>
                  <a:pt x="4445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7858759" y="332740"/>
            <a:ext cx="44450" cy="24130"/>
          </a:xfrm>
          <a:custGeom>
            <a:avLst/>
            <a:gdLst/>
            <a:ahLst/>
            <a:cxnLst/>
            <a:rect l="l" t="t" r="r" b="b"/>
            <a:pathLst>
              <a:path w="44450" h="24129">
                <a:moveTo>
                  <a:pt x="0" y="24130"/>
                </a:moveTo>
                <a:lnTo>
                  <a:pt x="44450" y="24130"/>
                </a:lnTo>
                <a:lnTo>
                  <a:pt x="4445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7899400" y="332740"/>
            <a:ext cx="44450" cy="24130"/>
          </a:xfrm>
          <a:custGeom>
            <a:avLst/>
            <a:gdLst/>
            <a:ahLst/>
            <a:cxnLst/>
            <a:rect l="l" t="t" r="r" b="b"/>
            <a:pathLst>
              <a:path w="44450" h="24129">
                <a:moveTo>
                  <a:pt x="0" y="24130"/>
                </a:moveTo>
                <a:lnTo>
                  <a:pt x="44450" y="24130"/>
                </a:lnTo>
                <a:lnTo>
                  <a:pt x="4445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7940040" y="332740"/>
            <a:ext cx="45720" cy="24130"/>
          </a:xfrm>
          <a:custGeom>
            <a:avLst/>
            <a:gdLst/>
            <a:ahLst/>
            <a:cxnLst/>
            <a:rect l="l" t="t" r="r" b="b"/>
            <a:pathLst>
              <a:path w="45720" h="24129">
                <a:moveTo>
                  <a:pt x="0" y="24130"/>
                </a:moveTo>
                <a:lnTo>
                  <a:pt x="45719" y="24130"/>
                </a:lnTo>
                <a:lnTo>
                  <a:pt x="4571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7980680" y="332740"/>
            <a:ext cx="45720" cy="24130"/>
          </a:xfrm>
          <a:custGeom>
            <a:avLst/>
            <a:gdLst/>
            <a:ahLst/>
            <a:cxnLst/>
            <a:rect l="l" t="t" r="r" b="b"/>
            <a:pathLst>
              <a:path w="45720" h="24129">
                <a:moveTo>
                  <a:pt x="0" y="24130"/>
                </a:moveTo>
                <a:lnTo>
                  <a:pt x="45719" y="24130"/>
                </a:lnTo>
                <a:lnTo>
                  <a:pt x="4571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8022590" y="332740"/>
            <a:ext cx="44450" cy="24130"/>
          </a:xfrm>
          <a:custGeom>
            <a:avLst/>
            <a:gdLst/>
            <a:ahLst/>
            <a:cxnLst/>
            <a:rect l="l" t="t" r="r" b="b"/>
            <a:pathLst>
              <a:path w="44450" h="24129">
                <a:moveTo>
                  <a:pt x="0" y="24130"/>
                </a:moveTo>
                <a:lnTo>
                  <a:pt x="44450" y="24130"/>
                </a:lnTo>
                <a:lnTo>
                  <a:pt x="4445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8063230" y="332740"/>
            <a:ext cx="44450" cy="24130"/>
          </a:xfrm>
          <a:custGeom>
            <a:avLst/>
            <a:gdLst/>
            <a:ahLst/>
            <a:cxnLst/>
            <a:rect l="l" t="t" r="r" b="b"/>
            <a:pathLst>
              <a:path w="44450" h="24129">
                <a:moveTo>
                  <a:pt x="0" y="24130"/>
                </a:moveTo>
                <a:lnTo>
                  <a:pt x="44450" y="24130"/>
                </a:lnTo>
                <a:lnTo>
                  <a:pt x="4445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8103869" y="332740"/>
            <a:ext cx="44450" cy="24130"/>
          </a:xfrm>
          <a:custGeom>
            <a:avLst/>
            <a:gdLst/>
            <a:ahLst/>
            <a:cxnLst/>
            <a:rect l="l" t="t" r="r" b="b"/>
            <a:pathLst>
              <a:path w="44450" h="24129">
                <a:moveTo>
                  <a:pt x="0" y="24130"/>
                </a:moveTo>
                <a:lnTo>
                  <a:pt x="44450" y="24130"/>
                </a:lnTo>
                <a:lnTo>
                  <a:pt x="4445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8144509" y="332740"/>
            <a:ext cx="45720" cy="24130"/>
          </a:xfrm>
          <a:custGeom>
            <a:avLst/>
            <a:gdLst/>
            <a:ahLst/>
            <a:cxnLst/>
            <a:rect l="l" t="t" r="r" b="b"/>
            <a:pathLst>
              <a:path w="45720" h="24129">
                <a:moveTo>
                  <a:pt x="0" y="24130"/>
                </a:moveTo>
                <a:lnTo>
                  <a:pt x="45719" y="24130"/>
                </a:lnTo>
                <a:lnTo>
                  <a:pt x="4571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8185150" y="332740"/>
            <a:ext cx="45720" cy="24130"/>
          </a:xfrm>
          <a:custGeom>
            <a:avLst/>
            <a:gdLst/>
            <a:ahLst/>
            <a:cxnLst/>
            <a:rect l="l" t="t" r="r" b="b"/>
            <a:pathLst>
              <a:path w="45720" h="24129">
                <a:moveTo>
                  <a:pt x="0" y="24130"/>
                </a:moveTo>
                <a:lnTo>
                  <a:pt x="45719" y="24130"/>
                </a:lnTo>
                <a:lnTo>
                  <a:pt x="4571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8227059" y="332740"/>
            <a:ext cx="44450" cy="24130"/>
          </a:xfrm>
          <a:custGeom>
            <a:avLst/>
            <a:gdLst/>
            <a:ahLst/>
            <a:cxnLst/>
            <a:rect l="l" t="t" r="r" b="b"/>
            <a:pathLst>
              <a:path w="44450" h="24129">
                <a:moveTo>
                  <a:pt x="0" y="24130"/>
                </a:moveTo>
                <a:lnTo>
                  <a:pt x="44450" y="24130"/>
                </a:lnTo>
                <a:lnTo>
                  <a:pt x="4445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8267700" y="332740"/>
            <a:ext cx="44450" cy="24130"/>
          </a:xfrm>
          <a:custGeom>
            <a:avLst/>
            <a:gdLst/>
            <a:ahLst/>
            <a:cxnLst/>
            <a:rect l="l" t="t" r="r" b="b"/>
            <a:pathLst>
              <a:path w="44450" h="24129">
                <a:moveTo>
                  <a:pt x="0" y="24130"/>
                </a:moveTo>
                <a:lnTo>
                  <a:pt x="44450" y="24130"/>
                </a:lnTo>
                <a:lnTo>
                  <a:pt x="4445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8308340" y="332740"/>
            <a:ext cx="45720" cy="24130"/>
          </a:xfrm>
          <a:custGeom>
            <a:avLst/>
            <a:gdLst/>
            <a:ahLst/>
            <a:cxnLst/>
            <a:rect l="l" t="t" r="r" b="b"/>
            <a:pathLst>
              <a:path w="45720" h="24129">
                <a:moveTo>
                  <a:pt x="0" y="24130"/>
                </a:moveTo>
                <a:lnTo>
                  <a:pt x="45719" y="24130"/>
                </a:lnTo>
                <a:lnTo>
                  <a:pt x="4571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8348980" y="332740"/>
            <a:ext cx="45720" cy="24130"/>
          </a:xfrm>
          <a:custGeom>
            <a:avLst/>
            <a:gdLst/>
            <a:ahLst/>
            <a:cxnLst/>
            <a:rect l="l" t="t" r="r" b="b"/>
            <a:pathLst>
              <a:path w="45720" h="24129">
                <a:moveTo>
                  <a:pt x="0" y="24130"/>
                </a:moveTo>
                <a:lnTo>
                  <a:pt x="45719" y="24130"/>
                </a:lnTo>
                <a:lnTo>
                  <a:pt x="4571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8389619" y="332740"/>
            <a:ext cx="45720" cy="24130"/>
          </a:xfrm>
          <a:custGeom>
            <a:avLst/>
            <a:gdLst/>
            <a:ahLst/>
            <a:cxnLst/>
            <a:rect l="l" t="t" r="r" b="b"/>
            <a:pathLst>
              <a:path w="45720" h="24129">
                <a:moveTo>
                  <a:pt x="0" y="24130"/>
                </a:moveTo>
                <a:lnTo>
                  <a:pt x="45719" y="24130"/>
                </a:lnTo>
                <a:lnTo>
                  <a:pt x="4571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8431530" y="332740"/>
            <a:ext cx="44450" cy="24130"/>
          </a:xfrm>
          <a:custGeom>
            <a:avLst/>
            <a:gdLst/>
            <a:ahLst/>
            <a:cxnLst/>
            <a:rect l="l" t="t" r="r" b="b"/>
            <a:pathLst>
              <a:path w="44450" h="24129">
                <a:moveTo>
                  <a:pt x="0" y="24130"/>
                </a:moveTo>
                <a:lnTo>
                  <a:pt x="44450" y="24130"/>
                </a:lnTo>
                <a:lnTo>
                  <a:pt x="4445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8472169" y="332740"/>
            <a:ext cx="44450" cy="24130"/>
          </a:xfrm>
          <a:custGeom>
            <a:avLst/>
            <a:gdLst/>
            <a:ahLst/>
            <a:cxnLst/>
            <a:rect l="l" t="t" r="r" b="b"/>
            <a:pathLst>
              <a:path w="44450" h="24129">
                <a:moveTo>
                  <a:pt x="0" y="24130"/>
                </a:moveTo>
                <a:lnTo>
                  <a:pt x="44450" y="24130"/>
                </a:lnTo>
                <a:lnTo>
                  <a:pt x="4445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8512809" y="332740"/>
            <a:ext cx="45720" cy="24130"/>
          </a:xfrm>
          <a:custGeom>
            <a:avLst/>
            <a:gdLst/>
            <a:ahLst/>
            <a:cxnLst/>
            <a:rect l="l" t="t" r="r" b="b"/>
            <a:pathLst>
              <a:path w="45720" h="24129">
                <a:moveTo>
                  <a:pt x="0" y="24130"/>
                </a:moveTo>
                <a:lnTo>
                  <a:pt x="45719" y="24130"/>
                </a:lnTo>
                <a:lnTo>
                  <a:pt x="4571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8553450" y="332740"/>
            <a:ext cx="45720" cy="24130"/>
          </a:xfrm>
          <a:custGeom>
            <a:avLst/>
            <a:gdLst/>
            <a:ahLst/>
            <a:cxnLst/>
            <a:rect l="l" t="t" r="r" b="b"/>
            <a:pathLst>
              <a:path w="45720" h="24129">
                <a:moveTo>
                  <a:pt x="0" y="24130"/>
                </a:moveTo>
                <a:lnTo>
                  <a:pt x="45719" y="24130"/>
                </a:lnTo>
                <a:lnTo>
                  <a:pt x="4571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8594090" y="332740"/>
            <a:ext cx="45720" cy="24130"/>
          </a:xfrm>
          <a:custGeom>
            <a:avLst/>
            <a:gdLst/>
            <a:ahLst/>
            <a:cxnLst/>
            <a:rect l="l" t="t" r="r" b="b"/>
            <a:pathLst>
              <a:path w="45720" h="24129">
                <a:moveTo>
                  <a:pt x="0" y="24130"/>
                </a:moveTo>
                <a:lnTo>
                  <a:pt x="45719" y="24130"/>
                </a:lnTo>
                <a:lnTo>
                  <a:pt x="4571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8636000" y="335279"/>
            <a:ext cx="38100" cy="21590"/>
          </a:xfrm>
          <a:custGeom>
            <a:avLst/>
            <a:gdLst/>
            <a:ahLst/>
            <a:cxnLst/>
            <a:rect l="l" t="t" r="r" b="b"/>
            <a:pathLst>
              <a:path w="38100" h="21589">
                <a:moveTo>
                  <a:pt x="0" y="21590"/>
                </a:moveTo>
                <a:lnTo>
                  <a:pt x="38100" y="21590"/>
                </a:lnTo>
                <a:lnTo>
                  <a:pt x="3810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7287259" y="67690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7285037" y="610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4445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7285037" y="54483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4445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7285037" y="4775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4445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7285037" y="4114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4445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7287259" y="34544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73025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73698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743585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75018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75679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76339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770000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77660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783335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78994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796544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803148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809751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816355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823086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82969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83629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84289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84950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85610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862838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2547620"/>
            <a:ext cx="76149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108960" y="3792220"/>
            <a:ext cx="2926079" cy="149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285990" y="332740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519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2859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32663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285990" y="332740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519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2859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32663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36854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40918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74498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74904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753110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75717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76123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76542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76949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773556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77762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78181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78587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78994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79400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79806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80225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80632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81038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81445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81851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82270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82677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83083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83489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838961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84315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84721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85128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85534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859409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8636000" y="335279"/>
            <a:ext cx="38100" cy="347980"/>
          </a:xfrm>
          <a:custGeom>
            <a:avLst/>
            <a:gdLst/>
            <a:ahLst/>
            <a:cxnLst/>
            <a:rect l="l" t="t" r="r" b="b"/>
            <a:pathLst>
              <a:path w="38100" h="347980">
                <a:moveTo>
                  <a:pt x="0" y="347980"/>
                </a:moveTo>
                <a:lnTo>
                  <a:pt x="38100" y="347980"/>
                </a:lnTo>
                <a:lnTo>
                  <a:pt x="38100" y="0"/>
                </a:lnTo>
                <a:lnTo>
                  <a:pt x="0" y="0"/>
                </a:lnTo>
                <a:lnTo>
                  <a:pt x="0" y="34798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7943850" y="68199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579" y="0"/>
                </a:moveTo>
                <a:lnTo>
                  <a:pt x="36829" y="0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78765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78105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77444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76784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76123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754634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748030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74129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734695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7287259" y="67690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7287259" y="610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7287259" y="54483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7287259" y="4775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7287259" y="4114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7287259" y="34544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73025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73698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743585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75018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75679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76339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770000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77660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783335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78994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796544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803148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809751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816355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823086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82969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83629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84289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84950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85610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862838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8675369" y="35179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8675369" y="41783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8675369" y="483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8675369" y="54990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8675369" y="61721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863726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857123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85051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843915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8373109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83058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82397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81737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81076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80416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285990" y="332740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519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0619" y="478790"/>
            <a:ext cx="13169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7369" y="1094422"/>
            <a:ext cx="7952105" cy="2329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Telnet" TargetMode="External"/><Relationship Id="rId3" Type="http://schemas.openxmlformats.org/officeDocument/2006/relationships/hyperlink" Target="http://www.example.com/" TargetMode="External"/><Relationship Id="rId4" Type="http://schemas.openxmlformats.org/officeDocument/2006/relationships/image" Target="../media/image1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xample.com/" TargetMode="External"/><Relationship Id="rId3" Type="http://schemas.openxmlformats.org/officeDocument/2006/relationships/hyperlink" Target="mailto:sender@mydomain.com" TargetMode="External"/><Relationship Id="rId4" Type="http://schemas.openxmlformats.org/officeDocument/2006/relationships/hyperlink" Target="mailto:friend@example.com" TargetMode="External"/><Relationship Id="rId5" Type="http://schemas.openxmlformats.org/officeDocument/2006/relationships/image" Target="../media/image1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E-mail_client" TargetMode="External"/><Relationship Id="rId3" Type="http://schemas.openxmlformats.org/officeDocument/2006/relationships/hyperlink" Target="http://en.wikipedia.org/wiki/E-mail" TargetMode="External"/><Relationship Id="rId4" Type="http://schemas.openxmlformats.org/officeDocument/2006/relationships/hyperlink" Target="http://en.wikipedia.org/wiki/Mail_server" TargetMode="External"/><Relationship Id="rId5" Type="http://schemas.openxmlformats.org/officeDocument/2006/relationships/hyperlink" Target="http://en.wikipedia.org/wiki/Internet_protocol_suite" TargetMode="External"/><Relationship Id="rId6" Type="http://schemas.openxmlformats.org/officeDocument/2006/relationships/hyperlink" Target="http://en.wikipedia.org/wiki/Internet_service_provider" TargetMode="External"/><Relationship Id="rId7" Type="http://schemas.openxmlformats.org/officeDocument/2006/relationships/image" Target="../media/image2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aq.siteground.com/faq/email-mx.html" TargetMode="External"/><Relationship Id="rId3" Type="http://schemas.openxmlformats.org/officeDocument/2006/relationships/hyperlink" Target="http://en.wikipedia.org/wiki/E-mail" TargetMode="External"/><Relationship Id="rId4" Type="http://schemas.openxmlformats.org/officeDocument/2006/relationships/hyperlink" Target="http://en.wikipedia.org/wiki/Extended_SMTP" TargetMode="External"/><Relationship Id="rId5" Type="http://schemas.openxmlformats.org/officeDocument/2006/relationships/image" Target="../media/image1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Mail_Transfer_Agent" TargetMode="External"/><Relationship Id="rId3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E-mail_client" TargetMode="External"/><Relationship Id="rId3" Type="http://schemas.openxmlformats.org/officeDocument/2006/relationships/hyperlink" Target="http://en.wikipedia.org/wiki/Post_Office_Protocol" TargetMode="External"/><Relationship Id="rId4" Type="http://schemas.openxmlformats.org/officeDocument/2006/relationships/hyperlink" Target="http://en.wikipedia.org/wiki/Internet_Message_Access_Protocol" TargetMode="External"/><Relationship Id="rId5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7359" y="322579"/>
            <a:ext cx="0" cy="351790"/>
          </a:xfrm>
          <a:custGeom>
            <a:avLst/>
            <a:gdLst/>
            <a:ahLst/>
            <a:cxnLst/>
            <a:rect l="l" t="t" r="r" b="b"/>
            <a:pathLst>
              <a:path w="0"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7359" y="322579"/>
            <a:ext cx="45720" cy="351790"/>
          </a:xfrm>
          <a:custGeom>
            <a:avLst/>
            <a:gdLst/>
            <a:ahLst/>
            <a:cxnLst/>
            <a:rect l="l" t="t" r="r" b="b"/>
            <a:pathLst>
              <a:path w="45720" h="351790">
                <a:moveTo>
                  <a:pt x="0" y="351790"/>
                </a:moveTo>
                <a:lnTo>
                  <a:pt x="45719" y="351790"/>
                </a:lnTo>
                <a:lnTo>
                  <a:pt x="45719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9269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909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0550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1190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1830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2469" y="322579"/>
            <a:ext cx="45720" cy="351790"/>
          </a:xfrm>
          <a:custGeom>
            <a:avLst/>
            <a:gdLst/>
            <a:ahLst/>
            <a:cxnLst/>
            <a:rect l="l" t="t" r="r" b="b"/>
            <a:pathLst>
              <a:path w="45720" h="351790">
                <a:moveTo>
                  <a:pt x="0" y="351790"/>
                </a:moveTo>
                <a:lnTo>
                  <a:pt x="45719" y="351790"/>
                </a:lnTo>
                <a:lnTo>
                  <a:pt x="45719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4380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5019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5660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6300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6939" y="322579"/>
            <a:ext cx="45720" cy="351790"/>
          </a:xfrm>
          <a:custGeom>
            <a:avLst/>
            <a:gdLst/>
            <a:ahLst/>
            <a:cxnLst/>
            <a:rect l="l" t="t" r="r" b="b"/>
            <a:pathLst>
              <a:path w="45719" h="351790">
                <a:moveTo>
                  <a:pt x="0" y="351790"/>
                </a:moveTo>
                <a:lnTo>
                  <a:pt x="45719" y="351790"/>
                </a:lnTo>
                <a:lnTo>
                  <a:pt x="45719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58850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99489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40130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80769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21410" y="322579"/>
            <a:ext cx="45720" cy="351790"/>
          </a:xfrm>
          <a:custGeom>
            <a:avLst/>
            <a:gdLst/>
            <a:ahLst/>
            <a:cxnLst/>
            <a:rect l="l" t="t" r="r" b="b"/>
            <a:pathLst>
              <a:path w="45719" h="351790">
                <a:moveTo>
                  <a:pt x="0" y="351790"/>
                </a:moveTo>
                <a:lnTo>
                  <a:pt x="45720" y="351790"/>
                </a:lnTo>
                <a:lnTo>
                  <a:pt x="4572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63319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03960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44600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85239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25880" y="322579"/>
            <a:ext cx="45720" cy="351790"/>
          </a:xfrm>
          <a:custGeom>
            <a:avLst/>
            <a:gdLst/>
            <a:ahLst/>
            <a:cxnLst/>
            <a:rect l="l" t="t" r="r" b="b"/>
            <a:pathLst>
              <a:path w="45719" h="351790">
                <a:moveTo>
                  <a:pt x="0" y="351790"/>
                </a:moveTo>
                <a:lnTo>
                  <a:pt x="45719" y="351790"/>
                </a:lnTo>
                <a:lnTo>
                  <a:pt x="45719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67789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08430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49069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89710" y="322579"/>
            <a:ext cx="45720" cy="351790"/>
          </a:xfrm>
          <a:custGeom>
            <a:avLst/>
            <a:gdLst/>
            <a:ahLst/>
            <a:cxnLst/>
            <a:rect l="l" t="t" r="r" b="b"/>
            <a:pathLst>
              <a:path w="45719" h="351790">
                <a:moveTo>
                  <a:pt x="0" y="351790"/>
                </a:moveTo>
                <a:lnTo>
                  <a:pt x="45720" y="351790"/>
                </a:lnTo>
                <a:lnTo>
                  <a:pt x="4572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31619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72260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12900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53539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94179" y="322579"/>
            <a:ext cx="45720" cy="351790"/>
          </a:xfrm>
          <a:custGeom>
            <a:avLst/>
            <a:gdLst/>
            <a:ahLst/>
            <a:cxnLst/>
            <a:rect l="l" t="t" r="r" b="b"/>
            <a:pathLst>
              <a:path w="45719" h="351790">
                <a:moveTo>
                  <a:pt x="0" y="351790"/>
                </a:moveTo>
                <a:lnTo>
                  <a:pt x="45720" y="351790"/>
                </a:lnTo>
                <a:lnTo>
                  <a:pt x="4572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36089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76729" y="322579"/>
            <a:ext cx="44450" cy="351790"/>
          </a:xfrm>
          <a:custGeom>
            <a:avLst/>
            <a:gdLst/>
            <a:ahLst/>
            <a:cxnLst/>
            <a:rect l="l" t="t" r="r" b="b"/>
            <a:pathLst>
              <a:path w="44450" h="351790">
                <a:moveTo>
                  <a:pt x="0" y="351790"/>
                </a:moveTo>
                <a:lnTo>
                  <a:pt x="44450" y="351790"/>
                </a:lnTo>
                <a:lnTo>
                  <a:pt x="4445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17370" y="325120"/>
            <a:ext cx="38100" cy="347980"/>
          </a:xfrm>
          <a:custGeom>
            <a:avLst/>
            <a:gdLst/>
            <a:ahLst/>
            <a:cxnLst/>
            <a:rect l="l" t="t" r="r" b="b"/>
            <a:pathLst>
              <a:path w="38100" h="347980">
                <a:moveTo>
                  <a:pt x="0" y="347979"/>
                </a:moveTo>
                <a:lnTo>
                  <a:pt x="38100" y="347979"/>
                </a:lnTo>
                <a:lnTo>
                  <a:pt x="38100" y="0"/>
                </a:lnTo>
                <a:lnTo>
                  <a:pt x="0" y="0"/>
                </a:lnTo>
                <a:lnTo>
                  <a:pt x="0" y="347979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25219" y="673100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69850" y="0"/>
                </a:moveTo>
                <a:lnTo>
                  <a:pt x="38100" y="0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59180" y="6731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93139" y="6731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25830" y="673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59789" y="673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93750" y="673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7709" y="673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1669" y="6731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95630" y="6731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28319" y="673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68630" y="66801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68630" y="60070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68630" y="5346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68630" y="46863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68630" y="40259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68630" y="33655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85140" y="3238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51180" y="3238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17219" y="3238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83259" y="3238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49300" y="3238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15339" y="3238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81380" y="3238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48689" y="32385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014730" y="3238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080769" y="3238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146810" y="3238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212850" y="3238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278889" y="3238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346200" y="32385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412239" y="3238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478280" y="3238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544319" y="3238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610360" y="3238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676400" y="3238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743710" y="32385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809750" y="32385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856739" y="34290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856739" y="40894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856739" y="4749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856739" y="5410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856739" y="60705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818639" y="673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752600" y="673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686560" y="673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620519" y="673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554480" y="6731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488439" y="6731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421130" y="673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355089" y="673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289050" y="673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223010" y="673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887730" y="379729"/>
            <a:ext cx="549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LOGO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xfrm>
            <a:off x="2409189" y="2317750"/>
            <a:ext cx="437642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90" b="0">
                <a:latin typeface="Trebuchet MS"/>
                <a:cs typeface="Trebuchet MS"/>
              </a:rPr>
              <a:t>MAIL</a:t>
            </a:r>
            <a:r>
              <a:rPr dirty="0" sz="7200" spc="-500" b="0">
                <a:latin typeface="Trebuchet MS"/>
                <a:cs typeface="Trebuchet MS"/>
              </a:rPr>
              <a:t> </a:t>
            </a:r>
            <a:r>
              <a:rPr dirty="0" sz="7200" spc="-660" b="0">
                <a:latin typeface="Trebuchet MS"/>
                <a:cs typeface="Trebuchet MS"/>
              </a:rPr>
              <a:t>SERVER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29259" y="356870"/>
            <a:ext cx="1428750" cy="287020"/>
          </a:xfrm>
          <a:custGeom>
            <a:avLst/>
            <a:gdLst/>
            <a:ahLst/>
            <a:cxnLst/>
            <a:rect l="l" t="t" r="r" b="b"/>
            <a:pathLst>
              <a:path w="1428750" h="287020">
                <a:moveTo>
                  <a:pt x="1285240" y="0"/>
                </a:moveTo>
                <a:lnTo>
                  <a:pt x="0" y="0"/>
                </a:lnTo>
                <a:lnTo>
                  <a:pt x="142240" y="143509"/>
                </a:lnTo>
                <a:lnTo>
                  <a:pt x="0" y="287019"/>
                </a:lnTo>
                <a:lnTo>
                  <a:pt x="1285240" y="287019"/>
                </a:lnTo>
                <a:lnTo>
                  <a:pt x="1428750" y="143509"/>
                </a:lnTo>
                <a:lnTo>
                  <a:pt x="128524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29259" y="356870"/>
            <a:ext cx="1428750" cy="287020"/>
          </a:xfrm>
          <a:custGeom>
            <a:avLst/>
            <a:gdLst/>
            <a:ahLst/>
            <a:cxnLst/>
            <a:rect l="l" t="t" r="r" b="b"/>
            <a:pathLst>
              <a:path w="1428750" h="287020">
                <a:moveTo>
                  <a:pt x="0" y="0"/>
                </a:moveTo>
                <a:lnTo>
                  <a:pt x="1285240" y="0"/>
                </a:lnTo>
                <a:lnTo>
                  <a:pt x="1428750" y="143509"/>
                </a:lnTo>
                <a:lnTo>
                  <a:pt x="1285240" y="287019"/>
                </a:lnTo>
                <a:lnTo>
                  <a:pt x="0" y="287019"/>
                </a:lnTo>
                <a:lnTo>
                  <a:pt x="142240" y="14350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blinds dir="horz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854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918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498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04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110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17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123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542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949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3556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762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81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587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994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400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806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225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632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038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445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851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70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677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083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89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8961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315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721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128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534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9409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36000" y="335279"/>
            <a:ext cx="38100" cy="347980"/>
          </a:xfrm>
          <a:custGeom>
            <a:avLst/>
            <a:gdLst/>
            <a:ahLst/>
            <a:cxnLst/>
            <a:rect l="l" t="t" r="r" b="b"/>
            <a:pathLst>
              <a:path w="38100" h="347980">
                <a:moveTo>
                  <a:pt x="0" y="347980"/>
                </a:moveTo>
                <a:lnTo>
                  <a:pt x="38100" y="347980"/>
                </a:lnTo>
                <a:lnTo>
                  <a:pt x="38100" y="0"/>
                </a:lnTo>
                <a:lnTo>
                  <a:pt x="0" y="0"/>
                </a:lnTo>
                <a:lnTo>
                  <a:pt x="0" y="34798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43850" y="68199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579" y="0"/>
                </a:moveTo>
                <a:lnTo>
                  <a:pt x="36829" y="0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765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105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444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784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123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4634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8030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129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4695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87259" y="67690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87259" y="610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87259" y="54483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87259" y="4775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87259" y="4114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87259" y="34544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025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698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3585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018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679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339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0000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660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3335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994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6544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3148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9751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6355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3086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969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629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289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950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610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2838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75369" y="35179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675369" y="41783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75369" y="483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75369" y="54990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75369" y="61721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63726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7123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051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43915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73109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058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2397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737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1076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416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706359" y="388620"/>
            <a:ext cx="549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L</a:t>
            </a:r>
            <a:r>
              <a:rPr dirty="0" sz="1400" spc="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547369" y="346709"/>
            <a:ext cx="40843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4810" algn="l"/>
                <a:tab pos="2299335" algn="l"/>
              </a:tabLst>
            </a:pPr>
            <a:r>
              <a:rPr dirty="0" sz="4400" spc="-225"/>
              <a:t>W</a:t>
            </a:r>
            <a:r>
              <a:rPr dirty="0" sz="4400" spc="30"/>
              <a:t>h</a:t>
            </a:r>
            <a:r>
              <a:rPr dirty="0" sz="4400" spc="505"/>
              <a:t>a</a:t>
            </a:r>
            <a:r>
              <a:rPr dirty="0" sz="4400" spc="5"/>
              <a:t>t</a:t>
            </a:r>
            <a:r>
              <a:rPr dirty="0" sz="4400"/>
              <a:t>	</a:t>
            </a:r>
            <a:r>
              <a:rPr dirty="0" sz="4400" spc="409"/>
              <a:t>i</a:t>
            </a:r>
            <a:r>
              <a:rPr dirty="0" sz="4400" spc="-844"/>
              <a:t>s</a:t>
            </a:r>
            <a:r>
              <a:rPr dirty="0" sz="4400"/>
              <a:t>	</a:t>
            </a:r>
            <a:r>
              <a:rPr dirty="0" sz="4400" spc="-740"/>
              <a:t>S</a:t>
            </a:r>
            <a:r>
              <a:rPr dirty="0" sz="4400" spc="275"/>
              <a:t>M</a:t>
            </a:r>
            <a:r>
              <a:rPr dirty="0" sz="4400" spc="-55"/>
              <a:t>T</a:t>
            </a:r>
            <a:r>
              <a:rPr dirty="0" sz="4400" spc="-105"/>
              <a:t>P</a:t>
            </a:r>
            <a:r>
              <a:rPr dirty="0" sz="4400" spc="-355"/>
              <a:t>?</a:t>
            </a:r>
            <a:endParaRPr sz="4400"/>
          </a:p>
        </p:txBody>
      </p:sp>
      <p:sp>
        <p:nvSpPr>
          <p:cNvPr id="88" name="object 88"/>
          <p:cNvSpPr txBox="1"/>
          <p:nvPr/>
        </p:nvSpPr>
        <p:spPr>
          <a:xfrm>
            <a:off x="364490" y="1644650"/>
            <a:ext cx="7884795" cy="322707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0"/>
              </a:spcBef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After establishing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connection between the </a:t>
            </a:r>
            <a:r>
              <a:rPr dirty="0" sz="2000">
                <a:latin typeface="Arial"/>
                <a:cs typeface="Arial"/>
              </a:rPr>
              <a:t>sender (the </a:t>
            </a:r>
            <a:r>
              <a:rPr dirty="0" sz="2000" spc="-5">
                <a:latin typeface="Arial"/>
                <a:cs typeface="Arial"/>
              </a:rPr>
              <a:t>client) </a:t>
            </a:r>
            <a:r>
              <a:rPr dirty="0" sz="2000">
                <a:latin typeface="Arial"/>
                <a:cs typeface="Arial"/>
              </a:rPr>
              <a:t>and  </a:t>
            </a:r>
            <a:r>
              <a:rPr dirty="0" sz="2000" spc="-5">
                <a:latin typeface="Arial"/>
                <a:cs typeface="Arial"/>
              </a:rPr>
              <a:t>the receiver (the </a:t>
            </a:r>
            <a:r>
              <a:rPr dirty="0" sz="2000">
                <a:latin typeface="Arial"/>
                <a:cs typeface="Arial"/>
              </a:rPr>
              <a:t>server), </a:t>
            </a:r>
            <a:r>
              <a:rPr dirty="0" sz="2000" spc="-5">
                <a:latin typeface="Arial"/>
                <a:cs typeface="Arial"/>
              </a:rPr>
              <a:t>the following </a:t>
            </a:r>
            <a:r>
              <a:rPr dirty="0" sz="2000">
                <a:latin typeface="Arial"/>
                <a:cs typeface="Arial"/>
              </a:rPr>
              <a:t>page </a:t>
            </a:r>
            <a:r>
              <a:rPr dirty="0" sz="2000" spc="-5">
                <a:latin typeface="Arial"/>
                <a:cs typeface="Arial"/>
              </a:rPr>
              <a:t>shows </a:t>
            </a:r>
            <a:r>
              <a:rPr dirty="0" sz="2000">
                <a:latin typeface="Arial"/>
                <a:cs typeface="Arial"/>
              </a:rPr>
              <a:t>a legal </a:t>
            </a:r>
            <a:r>
              <a:rPr dirty="0" sz="2000" spc="-10">
                <a:latin typeface="Arial"/>
                <a:cs typeface="Arial"/>
              </a:rPr>
              <a:t>SMTP  </a:t>
            </a:r>
            <a:r>
              <a:rPr dirty="0" sz="2000">
                <a:latin typeface="Arial"/>
                <a:cs typeface="Arial"/>
              </a:rPr>
              <a:t>session.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1B1B1"/>
              </a:buClr>
              <a:buFont typeface="Symbol"/>
              <a:buChar char=""/>
            </a:pPr>
            <a:endParaRPr sz="2700">
              <a:latin typeface="Times New Roman"/>
              <a:cs typeface="Times New Roman"/>
            </a:endParaRPr>
          </a:p>
          <a:p>
            <a:pPr lvl="1" marL="755650" marR="121285" indent="-285750">
              <a:lnSpc>
                <a:spcPts val="1939"/>
              </a:lnSpc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5">
                <a:latin typeface="Arial"/>
                <a:cs typeface="Arial"/>
              </a:rPr>
              <a:t>In the </a:t>
            </a:r>
            <a:r>
              <a:rPr dirty="0" sz="1800" spc="-10">
                <a:latin typeface="Arial"/>
                <a:cs typeface="Arial"/>
              </a:rPr>
              <a:t>following </a:t>
            </a:r>
            <a:r>
              <a:rPr dirty="0" sz="1800" spc="-5">
                <a:latin typeface="Arial"/>
                <a:cs typeface="Arial"/>
              </a:rPr>
              <a:t>conversation, </a:t>
            </a:r>
            <a:r>
              <a:rPr dirty="0" sz="1800" spc="-10">
                <a:latin typeface="Arial"/>
                <a:cs typeface="Arial"/>
              </a:rPr>
              <a:t>everything </a:t>
            </a:r>
            <a:r>
              <a:rPr dirty="0" sz="1800" spc="-5">
                <a:latin typeface="Arial"/>
                <a:cs typeface="Arial"/>
              </a:rPr>
              <a:t>sent </a:t>
            </a:r>
            <a:r>
              <a:rPr dirty="0" sz="1800" spc="-10">
                <a:latin typeface="Arial"/>
                <a:cs typeface="Arial"/>
              </a:rPr>
              <a:t>by </a:t>
            </a:r>
            <a:r>
              <a:rPr dirty="0" sz="1800" spc="-5">
                <a:latin typeface="Arial"/>
                <a:cs typeface="Arial"/>
              </a:rPr>
              <a:t>the client is </a:t>
            </a:r>
            <a:r>
              <a:rPr dirty="0" sz="1800" spc="-10">
                <a:latin typeface="Arial"/>
                <a:cs typeface="Arial"/>
              </a:rPr>
              <a:t>prefaced  </a:t>
            </a:r>
            <a:r>
              <a:rPr dirty="0" sz="1800" spc="-15">
                <a:latin typeface="Arial"/>
                <a:cs typeface="Arial"/>
              </a:rPr>
              <a:t>with</a:t>
            </a:r>
            <a:endParaRPr sz="1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04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5" b="1">
                <a:latin typeface="Arial"/>
                <a:cs typeface="Arial"/>
              </a:rPr>
              <a:t>C: </a:t>
            </a:r>
            <a:r>
              <a:rPr dirty="0" sz="1800" spc="-10">
                <a:latin typeface="Arial"/>
                <a:cs typeface="Arial"/>
              </a:rPr>
              <a:t>and everything </a:t>
            </a:r>
            <a:r>
              <a:rPr dirty="0" sz="1800" spc="-5">
                <a:latin typeface="Arial"/>
                <a:cs typeface="Arial"/>
              </a:rPr>
              <a:t>sent by the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lvl="1" marL="755650" marR="120650" indent="-285750">
              <a:lnSpc>
                <a:spcPts val="1950"/>
              </a:lnSpc>
              <a:spcBef>
                <a:spcPts val="470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b="1">
                <a:latin typeface="Arial"/>
                <a:cs typeface="Arial"/>
              </a:rPr>
              <a:t>S:</a:t>
            </a:r>
            <a:r>
              <a:rPr dirty="0" sz="1800">
                <a:latin typeface="Arial"/>
                <a:cs typeface="Arial"/>
              </a:rPr>
              <a:t>On most </a:t>
            </a:r>
            <a:r>
              <a:rPr dirty="0" sz="1800" spc="-5">
                <a:latin typeface="Arial"/>
                <a:cs typeface="Arial"/>
              </a:rPr>
              <a:t>computer systems,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connection </a:t>
            </a:r>
            <a:r>
              <a:rPr dirty="0" sz="1800">
                <a:latin typeface="Arial"/>
                <a:cs typeface="Arial"/>
              </a:rPr>
              <a:t>can </a:t>
            </a:r>
            <a:r>
              <a:rPr dirty="0" sz="1800" spc="-5">
                <a:latin typeface="Arial"/>
                <a:cs typeface="Arial"/>
              </a:rPr>
              <a:t>be </a:t>
            </a:r>
            <a:r>
              <a:rPr dirty="0" sz="1800" spc="-10">
                <a:latin typeface="Arial"/>
                <a:cs typeface="Arial"/>
              </a:rPr>
              <a:t>established using 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solidFill>
                  <a:srgbClr val="1B1B1B"/>
                </a:solidFill>
                <a:latin typeface="Arial"/>
                <a:cs typeface="Arial"/>
                <a:hlinkClick r:id="rId2"/>
              </a:rPr>
              <a:t>telnet </a:t>
            </a:r>
            <a:r>
              <a:rPr dirty="0" sz="1800" spc="-5">
                <a:latin typeface="Arial"/>
                <a:cs typeface="Arial"/>
              </a:rPr>
              <a:t>command on the </a:t>
            </a:r>
            <a:r>
              <a:rPr dirty="0" sz="1800" spc="-10">
                <a:latin typeface="Arial"/>
                <a:cs typeface="Arial"/>
              </a:rPr>
              <a:t>client machine, </a:t>
            </a:r>
            <a:r>
              <a:rPr dirty="0" sz="1800" spc="-5">
                <a:latin typeface="Arial"/>
                <a:cs typeface="Arial"/>
              </a:rPr>
              <a:t>for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 marR="2956560">
              <a:lnSpc>
                <a:spcPct val="100000"/>
              </a:lnSpc>
            </a:pPr>
            <a:r>
              <a:rPr dirty="0" baseline="6172" sz="2700" spc="794">
                <a:solidFill>
                  <a:srgbClr val="5E5E5E"/>
                </a:solidFill>
                <a:latin typeface="Symbol"/>
                <a:cs typeface="Symbol"/>
              </a:rPr>
              <a:t></a:t>
            </a:r>
            <a:r>
              <a:rPr dirty="0" baseline="6172" sz="2700" spc="-15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telnet </a:t>
            </a:r>
            <a:r>
              <a:rPr dirty="0" sz="1800" spc="-15">
                <a:latin typeface="Arial"/>
                <a:cs typeface="Arial"/>
                <a:hlinkClick r:id="rId3"/>
              </a:rPr>
              <a:t>www.example.com </a:t>
            </a:r>
            <a:r>
              <a:rPr dirty="0" sz="1800" spc="-5"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059930" y="213359"/>
            <a:ext cx="2084070" cy="1413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854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918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498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04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110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17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123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542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949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3556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762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81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587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994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400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806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225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632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038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445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851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70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677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083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89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8961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315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721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128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534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9409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36000" y="335279"/>
            <a:ext cx="38100" cy="347980"/>
          </a:xfrm>
          <a:custGeom>
            <a:avLst/>
            <a:gdLst/>
            <a:ahLst/>
            <a:cxnLst/>
            <a:rect l="l" t="t" r="r" b="b"/>
            <a:pathLst>
              <a:path w="38100" h="347980">
                <a:moveTo>
                  <a:pt x="0" y="347980"/>
                </a:moveTo>
                <a:lnTo>
                  <a:pt x="38100" y="347980"/>
                </a:lnTo>
                <a:lnTo>
                  <a:pt x="38100" y="0"/>
                </a:lnTo>
                <a:lnTo>
                  <a:pt x="0" y="0"/>
                </a:lnTo>
                <a:lnTo>
                  <a:pt x="0" y="34798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43850" y="68199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579" y="0"/>
                </a:moveTo>
                <a:lnTo>
                  <a:pt x="36829" y="0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765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105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444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784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123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4634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8030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129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4695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87259" y="67690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87259" y="610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87259" y="54483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87259" y="4775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87259" y="4114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87259" y="34544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025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698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3585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018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679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339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0000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660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3335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994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6544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3148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9751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6355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3086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969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629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289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950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610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2838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75369" y="35179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675369" y="41783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75369" y="483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75369" y="54990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75369" y="61721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63726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7123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051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43915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73109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058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2397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737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1076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416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706359" y="388620"/>
            <a:ext cx="549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L</a:t>
            </a:r>
            <a:r>
              <a:rPr dirty="0" sz="1400" spc="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650240" y="224790"/>
            <a:ext cx="43770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10" b="0">
                <a:latin typeface="Arial"/>
                <a:cs typeface="Arial"/>
              </a:rPr>
              <a:t>Sample</a:t>
            </a:r>
            <a:r>
              <a:rPr dirty="0" sz="3200" spc="-145" b="0">
                <a:latin typeface="Arial"/>
                <a:cs typeface="Arial"/>
              </a:rPr>
              <a:t> </a:t>
            </a:r>
            <a:r>
              <a:rPr dirty="0" sz="3200" spc="5" b="0">
                <a:latin typeface="Arial"/>
                <a:cs typeface="Arial"/>
              </a:rPr>
              <a:t>communications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91869" y="1024890"/>
            <a:ext cx="5236845" cy="551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8765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Courier New"/>
                <a:cs typeface="Courier New"/>
              </a:rPr>
              <a:t>S: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220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  <a:hlinkClick r:id="rId2"/>
              </a:rPr>
              <a:t>www.example.com</a:t>
            </a:r>
            <a:r>
              <a:rPr dirty="0" sz="1800" spc="-5" i="1">
                <a:latin typeface="Courier New"/>
                <a:cs typeface="Courier New"/>
                <a:hlinkClick r:id="rId2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ESMTP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Postfix 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C: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HELO</a:t>
            </a:r>
            <a:r>
              <a:rPr dirty="0" sz="1800" spc="-1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mydomain.com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i="1">
                <a:latin typeface="Courier New"/>
                <a:cs typeface="Courier New"/>
              </a:rPr>
              <a:t>S: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250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Hello</a:t>
            </a:r>
            <a:r>
              <a:rPr dirty="0" sz="1800" spc="-2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mydomain.com</a:t>
            </a:r>
            <a:endParaRPr sz="1800">
              <a:latin typeface="Courier New"/>
              <a:cs typeface="Courier New"/>
            </a:endParaRPr>
          </a:p>
          <a:p>
            <a:pPr marL="12700" marR="553085">
              <a:lnSpc>
                <a:spcPct val="100000"/>
              </a:lnSpc>
            </a:pPr>
            <a:r>
              <a:rPr dirty="0" sz="1800" spc="-5" i="1">
                <a:latin typeface="Courier New"/>
                <a:cs typeface="Courier New"/>
              </a:rPr>
              <a:t>C: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MAIL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  <a:hlinkClick r:id="rId3"/>
              </a:rPr>
              <a:t>FROM:&lt;sender@mydomain.com&gt; 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S: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250</a:t>
            </a:r>
            <a:r>
              <a:rPr dirty="0" sz="1800" spc="-1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Ok</a:t>
            </a:r>
            <a:endParaRPr sz="1800">
              <a:latin typeface="Courier New"/>
              <a:cs typeface="Courier New"/>
            </a:endParaRPr>
          </a:p>
          <a:p>
            <a:pPr marL="12700" marR="964565">
              <a:lnSpc>
                <a:spcPct val="100000"/>
              </a:lnSpc>
            </a:pPr>
            <a:r>
              <a:rPr dirty="0" sz="1800" spc="-5" i="1">
                <a:latin typeface="Courier New"/>
                <a:cs typeface="Courier New"/>
              </a:rPr>
              <a:t>C: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RCPT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  <a:hlinkClick r:id="rId4"/>
              </a:rPr>
              <a:t>TO:&lt;friend@example.com&gt; 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S: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250</a:t>
            </a:r>
            <a:r>
              <a:rPr dirty="0" sz="1800" spc="-1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Ok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i="1">
                <a:latin typeface="Courier New"/>
                <a:cs typeface="Courier New"/>
              </a:rPr>
              <a:t>C:</a:t>
            </a:r>
            <a:r>
              <a:rPr dirty="0" sz="1800" spc="-10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DATA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 i="1">
                <a:latin typeface="Courier New"/>
                <a:cs typeface="Courier New"/>
              </a:rPr>
              <a:t>S: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354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End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data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with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&lt;CR&gt;&lt;LF&gt;.&lt;CR&gt;&lt;LF&gt; 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C: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Subject: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test</a:t>
            </a:r>
            <a:r>
              <a:rPr dirty="0" sz="1800" spc="-20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message</a:t>
            </a:r>
            <a:endParaRPr sz="1800">
              <a:latin typeface="Courier New"/>
              <a:cs typeface="Courier New"/>
            </a:endParaRPr>
          </a:p>
          <a:p>
            <a:pPr marL="12700" marR="1376045">
              <a:lnSpc>
                <a:spcPct val="100000"/>
              </a:lnSpc>
            </a:pPr>
            <a:r>
              <a:rPr dirty="0" sz="1800" spc="-5" i="1">
                <a:latin typeface="Courier New"/>
                <a:cs typeface="Courier New"/>
              </a:rPr>
              <a:t>C: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From: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  <a:hlinkClick r:id="rId3"/>
              </a:rPr>
              <a:t>sender@mydomain.com 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C: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To:</a:t>
            </a:r>
            <a:r>
              <a:rPr dirty="0" sz="1800" spc="-4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  <a:hlinkClick r:id="rId4"/>
              </a:rPr>
              <a:t>friend@example.com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i="1">
                <a:latin typeface="Courier New"/>
                <a:cs typeface="Courier New"/>
              </a:rPr>
              <a:t>C: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i="1">
                <a:latin typeface="Courier New"/>
                <a:cs typeface="Courier New"/>
              </a:rPr>
              <a:t>C:</a:t>
            </a:r>
            <a:r>
              <a:rPr dirty="0" sz="1800" spc="-10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Hello,</a:t>
            </a:r>
            <a:endParaRPr sz="1800">
              <a:latin typeface="Courier New"/>
              <a:cs typeface="Courier New"/>
            </a:endParaRPr>
          </a:p>
          <a:p>
            <a:pPr marL="12700" marR="2747645">
              <a:lnSpc>
                <a:spcPct val="100000"/>
              </a:lnSpc>
            </a:pPr>
            <a:r>
              <a:rPr dirty="0" sz="1800" spc="-5" i="1">
                <a:latin typeface="Courier New"/>
                <a:cs typeface="Courier New"/>
              </a:rPr>
              <a:t>C: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This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is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i="1">
                <a:latin typeface="Courier New"/>
                <a:cs typeface="Courier New"/>
              </a:rPr>
              <a:t>a</a:t>
            </a:r>
            <a:r>
              <a:rPr dirty="0" sz="1800" spc="-90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test. 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C:</a:t>
            </a:r>
            <a:r>
              <a:rPr dirty="0" sz="1800" spc="-20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Goodbye.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i="1">
                <a:latin typeface="Courier New"/>
                <a:cs typeface="Courier New"/>
              </a:rPr>
              <a:t>C:</a:t>
            </a:r>
            <a:r>
              <a:rPr dirty="0" sz="1800" spc="-10" i="1">
                <a:latin typeface="Courier New"/>
                <a:cs typeface="Courier New"/>
              </a:rPr>
              <a:t> </a:t>
            </a:r>
            <a:r>
              <a:rPr dirty="0" sz="1800" i="1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12700" marR="1650364">
              <a:lnSpc>
                <a:spcPct val="100000"/>
              </a:lnSpc>
            </a:pPr>
            <a:r>
              <a:rPr dirty="0" sz="1800" spc="-5" i="1">
                <a:latin typeface="Courier New"/>
                <a:cs typeface="Courier New"/>
              </a:rPr>
              <a:t>S: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250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Ok: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queued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as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12345 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C:</a:t>
            </a:r>
            <a:r>
              <a:rPr dirty="0" sz="1800" spc="-10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QUIT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i="1">
                <a:latin typeface="Courier New"/>
                <a:cs typeface="Courier New"/>
              </a:rPr>
              <a:t>S: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221</a:t>
            </a:r>
            <a:r>
              <a:rPr dirty="0" sz="1800" spc="-1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Bye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059930" y="213359"/>
            <a:ext cx="2084070" cy="14135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854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918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498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04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110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17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123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542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949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3556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762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81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587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994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400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806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225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632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038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445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851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70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677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083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89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8961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315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721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128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534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9409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36000" y="335279"/>
            <a:ext cx="38100" cy="347980"/>
          </a:xfrm>
          <a:custGeom>
            <a:avLst/>
            <a:gdLst/>
            <a:ahLst/>
            <a:cxnLst/>
            <a:rect l="l" t="t" r="r" b="b"/>
            <a:pathLst>
              <a:path w="38100" h="347980">
                <a:moveTo>
                  <a:pt x="0" y="347980"/>
                </a:moveTo>
                <a:lnTo>
                  <a:pt x="38100" y="347980"/>
                </a:lnTo>
                <a:lnTo>
                  <a:pt x="38100" y="0"/>
                </a:lnTo>
                <a:lnTo>
                  <a:pt x="0" y="0"/>
                </a:lnTo>
                <a:lnTo>
                  <a:pt x="0" y="34798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43850" y="68199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579" y="0"/>
                </a:moveTo>
                <a:lnTo>
                  <a:pt x="36829" y="0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765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105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444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784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123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4634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8030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129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4695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87259" y="67690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87259" y="610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87259" y="54483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87259" y="4775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87259" y="4114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87259" y="34544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025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698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3585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018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679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339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0000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660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3335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994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6544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3148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9751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6355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3086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969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629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289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950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610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2838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75369" y="35179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675369" y="41783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75369" y="483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75369" y="54990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75369" y="61721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63726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7123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051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43915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73109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058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2397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737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1076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416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706359" y="388620"/>
            <a:ext cx="549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L</a:t>
            </a:r>
            <a:r>
              <a:rPr dirty="0" sz="1400" spc="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547369" y="436879"/>
            <a:ext cx="32810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5" b="0">
                <a:latin typeface="Arial"/>
                <a:cs typeface="Arial"/>
              </a:rPr>
              <a:t>Which </a:t>
            </a:r>
            <a:r>
              <a:rPr dirty="0" sz="3200" spc="-25" b="0">
                <a:latin typeface="Arial"/>
                <a:cs typeface="Arial"/>
              </a:rPr>
              <a:t>one </a:t>
            </a:r>
            <a:r>
              <a:rPr dirty="0" sz="3200" spc="90" b="0">
                <a:latin typeface="Arial"/>
                <a:cs typeface="Arial"/>
              </a:rPr>
              <a:t>to</a:t>
            </a:r>
            <a:r>
              <a:rPr dirty="0" sz="3200" spc="-270" b="0">
                <a:latin typeface="Arial"/>
                <a:cs typeface="Arial"/>
              </a:rPr>
              <a:t> </a:t>
            </a:r>
            <a:r>
              <a:rPr dirty="0" sz="3200" spc="-150" b="0">
                <a:latin typeface="Arial"/>
                <a:cs typeface="Arial"/>
              </a:rPr>
              <a:t>use?</a:t>
            </a:r>
            <a:endParaRPr sz="32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64490" y="1684020"/>
            <a:ext cx="4798695" cy="319024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Outbound </a:t>
            </a:r>
            <a:r>
              <a:rPr dirty="0" sz="2000" spc="-10">
                <a:latin typeface="Arial"/>
                <a:cs typeface="Arial"/>
              </a:rPr>
              <a:t>Mail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dirty="0" baseline="5952" sz="4200" spc="27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r>
              <a:rPr dirty="0" sz="2800" spc="180">
                <a:latin typeface="Arial"/>
                <a:cs typeface="Arial"/>
              </a:rPr>
              <a:t>SMTP </a:t>
            </a:r>
            <a:r>
              <a:rPr dirty="0" sz="2800" spc="-5">
                <a:latin typeface="Arial"/>
                <a:cs typeface="Arial"/>
              </a:rPr>
              <a:t>for outbound</a:t>
            </a:r>
            <a:r>
              <a:rPr dirty="0" sz="2800" spc="-24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email</a:t>
            </a:r>
            <a:endParaRPr sz="2800">
              <a:latin typeface="Arial"/>
              <a:cs typeface="Arial"/>
            </a:endParaRPr>
          </a:p>
          <a:p>
            <a:pPr lvl="1" marL="1155700" indent="-228600">
              <a:lnSpc>
                <a:spcPct val="100000"/>
              </a:lnSpc>
              <a:spcBef>
                <a:spcPts val="390"/>
              </a:spcBef>
              <a:buClr>
                <a:srgbClr val="5E5E5E"/>
              </a:buClr>
              <a:buFont typeface="Symbol"/>
              <a:buChar char=""/>
              <a:tabLst>
                <a:tab pos="1155700" algn="l"/>
              </a:tabLst>
            </a:pPr>
            <a:r>
              <a:rPr dirty="0" sz="1600" spc="-5">
                <a:latin typeface="Arial"/>
                <a:cs typeface="Arial"/>
              </a:rPr>
              <a:t>Port 25 or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2525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Inbound </a:t>
            </a:r>
            <a:r>
              <a:rPr dirty="0" sz="2000" spc="-10">
                <a:latin typeface="Arial"/>
                <a:cs typeface="Arial"/>
              </a:rPr>
              <a:t>Mail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dirty="0" baseline="5952" sz="4200" spc="27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r>
              <a:rPr dirty="0" sz="2800" spc="180">
                <a:latin typeface="Arial"/>
                <a:cs typeface="Arial"/>
              </a:rPr>
              <a:t>POP3 </a:t>
            </a:r>
            <a:r>
              <a:rPr dirty="0" sz="2800" spc="-5">
                <a:latin typeface="Arial"/>
                <a:cs typeface="Arial"/>
              </a:rPr>
              <a:t>for inbound</a:t>
            </a:r>
            <a:r>
              <a:rPr dirty="0" sz="2800" spc="-2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email</a:t>
            </a:r>
            <a:endParaRPr sz="2800">
              <a:latin typeface="Arial"/>
              <a:cs typeface="Arial"/>
            </a:endParaRPr>
          </a:p>
          <a:p>
            <a:pPr lvl="1" marL="1155700" indent="-228600">
              <a:lnSpc>
                <a:spcPct val="100000"/>
              </a:lnSpc>
              <a:spcBef>
                <a:spcPts val="400"/>
              </a:spcBef>
              <a:buClr>
                <a:srgbClr val="5E5E5E"/>
              </a:buClr>
              <a:buFont typeface="Symbol"/>
              <a:buChar char=""/>
              <a:tabLst>
                <a:tab pos="1155700" algn="l"/>
              </a:tabLst>
            </a:pPr>
            <a:r>
              <a:rPr dirty="0" sz="1600" spc="-5">
                <a:latin typeface="Arial"/>
                <a:cs typeface="Arial"/>
              </a:rPr>
              <a:t>Port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110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baseline="5952" sz="4200" spc="27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r>
              <a:rPr dirty="0" sz="2800" spc="180">
                <a:latin typeface="Arial"/>
                <a:cs typeface="Arial"/>
              </a:rPr>
              <a:t>IMAP </a:t>
            </a:r>
            <a:r>
              <a:rPr dirty="0" sz="2800" spc="-5">
                <a:latin typeface="Arial"/>
                <a:cs typeface="Arial"/>
              </a:rPr>
              <a:t>for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sz="2800" spc="-5">
                <a:latin typeface="Arial"/>
                <a:cs typeface="Arial"/>
              </a:rPr>
              <a:t>nbound</a:t>
            </a:r>
            <a:r>
              <a:rPr dirty="0" sz="2800" spc="-204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email</a:t>
            </a:r>
            <a:endParaRPr sz="2800">
              <a:latin typeface="Arial"/>
              <a:cs typeface="Arial"/>
            </a:endParaRPr>
          </a:p>
          <a:p>
            <a:pPr lvl="1" marL="1155700" indent="-228600">
              <a:lnSpc>
                <a:spcPct val="100000"/>
              </a:lnSpc>
              <a:spcBef>
                <a:spcPts val="400"/>
              </a:spcBef>
              <a:buClr>
                <a:srgbClr val="5E5E5E"/>
              </a:buClr>
              <a:buFont typeface="Symbol"/>
              <a:buChar char=""/>
              <a:tabLst>
                <a:tab pos="1155700" algn="l"/>
              </a:tabLst>
            </a:pPr>
            <a:r>
              <a:rPr dirty="0" sz="1600" spc="-5">
                <a:latin typeface="Arial"/>
                <a:cs typeface="Arial"/>
              </a:rPr>
              <a:t>Port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143</a:t>
            </a:r>
            <a:endParaRPr sz="16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059930" y="213359"/>
            <a:ext cx="2084070" cy="141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943600" y="3276600"/>
            <a:ext cx="28575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285990" y="332740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519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859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2663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6854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0918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498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904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10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717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123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542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949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3556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762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8181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8587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994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400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806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225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632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1038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1445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1851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2270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2677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3083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3489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38961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4315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4721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5128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5534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59409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636000" y="335279"/>
            <a:ext cx="38100" cy="347980"/>
          </a:xfrm>
          <a:custGeom>
            <a:avLst/>
            <a:gdLst/>
            <a:ahLst/>
            <a:cxnLst/>
            <a:rect l="l" t="t" r="r" b="b"/>
            <a:pathLst>
              <a:path w="38100" h="347980">
                <a:moveTo>
                  <a:pt x="0" y="347980"/>
                </a:moveTo>
                <a:lnTo>
                  <a:pt x="38100" y="347980"/>
                </a:lnTo>
                <a:lnTo>
                  <a:pt x="38100" y="0"/>
                </a:lnTo>
                <a:lnTo>
                  <a:pt x="0" y="0"/>
                </a:lnTo>
                <a:lnTo>
                  <a:pt x="0" y="34798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943850" y="68199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579" y="0"/>
                </a:moveTo>
                <a:lnTo>
                  <a:pt x="36829" y="0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8765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8105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7444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6784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6123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4634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48030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129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34695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87259" y="67690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87259" y="610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287259" y="54483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287259" y="4775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287259" y="4114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287259" y="34544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3025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3698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43585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5018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5679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6339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70000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7660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83335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8994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96544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03148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09751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16355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23086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969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3629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4289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4950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5610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2838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75369" y="35179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675369" y="41783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675369" y="483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675369" y="54990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675369" y="61721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63726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57123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5051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43915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373109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3058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2397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1737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1076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0416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7706359" y="388620"/>
            <a:ext cx="549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L</a:t>
            </a:r>
            <a:r>
              <a:rPr dirty="0" sz="1400" spc="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 rot="10800000">
            <a:off x="450949" y="6664538"/>
            <a:ext cx="14555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b="1" i="1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1068069" y="106540"/>
            <a:ext cx="3744595" cy="6565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150" spc="-165" b="0" i="1">
                <a:latin typeface="Arial"/>
                <a:cs typeface="Arial"/>
              </a:rPr>
              <a:t>Pop3 </a:t>
            </a:r>
            <a:r>
              <a:rPr dirty="0" sz="4150" spc="-40" b="0" i="1">
                <a:latin typeface="Arial"/>
                <a:cs typeface="Arial"/>
              </a:rPr>
              <a:t>and</a:t>
            </a:r>
            <a:r>
              <a:rPr dirty="0" sz="4150" spc="-225" b="0" i="1">
                <a:latin typeface="Arial"/>
                <a:cs typeface="Arial"/>
              </a:rPr>
              <a:t> </a:t>
            </a:r>
            <a:r>
              <a:rPr dirty="0" sz="4150" spc="-210" b="0" i="1">
                <a:latin typeface="Arial"/>
                <a:cs typeface="Arial"/>
              </a:rPr>
              <a:t>IMAP4</a:t>
            </a:r>
            <a:endParaRPr sz="415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91770" y="2608579"/>
            <a:ext cx="8647430" cy="181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059930" y="213359"/>
            <a:ext cx="2084070" cy="1413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854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918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498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04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110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17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123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542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949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3556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762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81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587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994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400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806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225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632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038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445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851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70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677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083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89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8961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315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721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128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534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9409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36000" y="335279"/>
            <a:ext cx="38100" cy="347980"/>
          </a:xfrm>
          <a:custGeom>
            <a:avLst/>
            <a:gdLst/>
            <a:ahLst/>
            <a:cxnLst/>
            <a:rect l="l" t="t" r="r" b="b"/>
            <a:pathLst>
              <a:path w="38100" h="347980">
                <a:moveTo>
                  <a:pt x="0" y="347980"/>
                </a:moveTo>
                <a:lnTo>
                  <a:pt x="38100" y="347980"/>
                </a:lnTo>
                <a:lnTo>
                  <a:pt x="38100" y="0"/>
                </a:lnTo>
                <a:lnTo>
                  <a:pt x="0" y="0"/>
                </a:lnTo>
                <a:lnTo>
                  <a:pt x="0" y="34798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43850" y="68199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579" y="0"/>
                </a:moveTo>
                <a:lnTo>
                  <a:pt x="36829" y="0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765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105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444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784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123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4634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8030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129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4695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87259" y="67690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87259" y="610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87259" y="54483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87259" y="4775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87259" y="4114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87259" y="34544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025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698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3585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018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679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339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0000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660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3335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994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6544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3148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9751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6355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3086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969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629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289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950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610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2838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75369" y="35179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675369" y="41783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75369" y="483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75369" y="54990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75369" y="61721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63726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7123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051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43915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73109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058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2397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737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1076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416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706359" y="388620"/>
            <a:ext cx="549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L</a:t>
            </a:r>
            <a:r>
              <a:rPr dirty="0" sz="1400" spc="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688340" y="294640"/>
            <a:ext cx="3611879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POP</a:t>
            </a:r>
            <a:r>
              <a:rPr dirty="0" spc="484"/>
              <a:t> </a:t>
            </a:r>
            <a:r>
              <a:rPr dirty="0" spc="70"/>
              <a:t>Overview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547369" y="1158240"/>
            <a:ext cx="7887334" cy="431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Local </a:t>
            </a:r>
            <a:r>
              <a:rPr dirty="0" sz="2000">
                <a:solidFill>
                  <a:srgbClr val="1B1B1B"/>
                </a:solidFill>
                <a:latin typeface="Arial"/>
                <a:cs typeface="Arial"/>
                <a:hlinkClick r:id="rId2"/>
              </a:rPr>
              <a:t>e-mail </a:t>
            </a:r>
            <a:r>
              <a:rPr dirty="0" sz="2000" spc="-5">
                <a:solidFill>
                  <a:srgbClr val="1B1B1B"/>
                </a:solidFill>
                <a:latin typeface="Arial"/>
                <a:cs typeface="Arial"/>
                <a:hlinkClick r:id="rId2"/>
              </a:rPr>
              <a:t>clients </a:t>
            </a:r>
            <a:r>
              <a:rPr dirty="0" sz="2000">
                <a:latin typeface="Arial"/>
                <a:cs typeface="Arial"/>
              </a:rPr>
              <a:t>use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5" b="1">
                <a:latin typeface="Arial"/>
                <a:cs typeface="Arial"/>
              </a:rPr>
              <a:t>Post </a:t>
            </a:r>
            <a:r>
              <a:rPr dirty="0" sz="2000" b="1">
                <a:latin typeface="Arial"/>
                <a:cs typeface="Arial"/>
              </a:rPr>
              <a:t>Office </a:t>
            </a:r>
            <a:r>
              <a:rPr dirty="0" sz="2000" spc="-5" b="1">
                <a:latin typeface="Arial"/>
                <a:cs typeface="Arial"/>
              </a:rPr>
              <a:t>Protocol version </a:t>
            </a:r>
            <a:r>
              <a:rPr dirty="0" sz="2000" b="1">
                <a:latin typeface="Arial"/>
                <a:cs typeface="Arial"/>
              </a:rPr>
              <a:t>3</a:t>
            </a:r>
            <a:r>
              <a:rPr dirty="0" sz="2000" spc="3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POP3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B1B1B1"/>
              </a:buClr>
              <a:buFont typeface="Symbol"/>
              <a:buChar char=""/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Retrieves </a:t>
            </a:r>
            <a:r>
              <a:rPr dirty="0" sz="2000">
                <a:solidFill>
                  <a:srgbClr val="1B1B1B"/>
                </a:solidFill>
                <a:latin typeface="Arial"/>
                <a:cs typeface="Arial"/>
                <a:hlinkClick r:id="rId3"/>
              </a:rPr>
              <a:t>e-mail </a:t>
            </a:r>
            <a:r>
              <a:rPr dirty="0" sz="2000" spc="-5">
                <a:latin typeface="Arial"/>
                <a:cs typeface="Arial"/>
              </a:rPr>
              <a:t>from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remote </a:t>
            </a:r>
            <a:r>
              <a:rPr dirty="0" sz="2000">
                <a:solidFill>
                  <a:srgbClr val="1B1B1B"/>
                </a:solidFill>
                <a:latin typeface="Arial"/>
                <a:cs typeface="Arial"/>
                <a:hlinkClick r:id="rId4"/>
              </a:rPr>
              <a:t>server </a:t>
            </a:r>
            <a:r>
              <a:rPr dirty="0" sz="2000" spc="-5">
                <a:latin typeface="Arial"/>
                <a:cs typeface="Arial"/>
              </a:rPr>
              <a:t>over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1B1B1B"/>
                </a:solidFill>
                <a:latin typeface="Arial"/>
                <a:cs typeface="Arial"/>
                <a:hlinkClick r:id="rId5"/>
              </a:rPr>
              <a:t>TCP/IP</a:t>
            </a:r>
            <a:r>
              <a:rPr dirty="0" sz="2000" spc="70">
                <a:solidFill>
                  <a:srgbClr val="1B1B1B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000" spc="-5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B1B1B1"/>
              </a:buClr>
              <a:buFont typeface="Symbol"/>
              <a:buChar char=""/>
            </a:pPr>
            <a:endParaRPr sz="2950">
              <a:latin typeface="Times New Roman"/>
              <a:cs typeface="Times New Roman"/>
            </a:endParaRPr>
          </a:p>
          <a:p>
            <a:pPr marL="355600" marR="179705" indent="-342900">
              <a:lnSpc>
                <a:spcPct val="100000"/>
              </a:lnSpc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 spc="-10">
                <a:latin typeface="Arial"/>
                <a:cs typeface="Arial"/>
              </a:rPr>
              <a:t>Many </a:t>
            </a:r>
            <a:r>
              <a:rPr dirty="0" sz="2000">
                <a:latin typeface="Arial"/>
                <a:cs typeface="Arial"/>
              </a:rPr>
              <a:t>subscribers </a:t>
            </a:r>
            <a:r>
              <a:rPr dirty="0" sz="2000" spc="-5">
                <a:latin typeface="Arial"/>
                <a:cs typeface="Arial"/>
              </a:rPr>
              <a:t>to individual </a:t>
            </a:r>
            <a:r>
              <a:rPr dirty="0" sz="2000" spc="-5">
                <a:solidFill>
                  <a:srgbClr val="1B1B1B"/>
                </a:solidFill>
                <a:latin typeface="Arial"/>
                <a:cs typeface="Arial"/>
                <a:hlinkClick r:id="rId6"/>
              </a:rPr>
              <a:t>Internet </a:t>
            </a:r>
            <a:r>
              <a:rPr dirty="0" sz="2000">
                <a:solidFill>
                  <a:srgbClr val="1B1B1B"/>
                </a:solidFill>
                <a:latin typeface="Arial"/>
                <a:cs typeface="Arial"/>
                <a:hlinkClick r:id="rId6"/>
              </a:rPr>
              <a:t>service provider </a:t>
            </a:r>
            <a:r>
              <a:rPr dirty="0" sz="2000" spc="-5">
                <a:latin typeface="Arial"/>
                <a:cs typeface="Arial"/>
              </a:rPr>
              <a:t>e-mail  </a:t>
            </a:r>
            <a:r>
              <a:rPr dirty="0" sz="2000">
                <a:latin typeface="Arial"/>
                <a:cs typeface="Arial"/>
              </a:rPr>
              <a:t>accounts access </a:t>
            </a:r>
            <a:r>
              <a:rPr dirty="0" sz="2000" spc="-5">
                <a:latin typeface="Arial"/>
                <a:cs typeface="Arial"/>
              </a:rPr>
              <a:t>their e-mail </a:t>
            </a:r>
            <a:r>
              <a:rPr dirty="0" sz="2000" spc="-10">
                <a:latin typeface="Arial"/>
                <a:cs typeface="Arial"/>
              </a:rPr>
              <a:t>with </a:t>
            </a:r>
            <a:r>
              <a:rPr dirty="0" sz="2000">
                <a:latin typeface="Arial"/>
                <a:cs typeface="Arial"/>
              </a:rPr>
              <a:t>client </a:t>
            </a:r>
            <a:r>
              <a:rPr dirty="0" sz="2000" spc="-5">
                <a:latin typeface="Arial"/>
                <a:cs typeface="Arial"/>
              </a:rPr>
              <a:t>software </a:t>
            </a:r>
            <a:r>
              <a:rPr dirty="0" sz="2000">
                <a:latin typeface="Arial"/>
                <a:cs typeface="Arial"/>
              </a:rPr>
              <a:t>that uses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POP3.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B1B1B1"/>
              </a:buClr>
              <a:buFont typeface="Symbol"/>
              <a:buChar char=""/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POP3 </a:t>
            </a:r>
            <a:r>
              <a:rPr dirty="0" sz="2000">
                <a:latin typeface="Arial"/>
                <a:cs typeface="Arial"/>
              </a:rPr>
              <a:t>has made earlier versions of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protocol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obsolete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B1B1B1"/>
              </a:buClr>
              <a:buFont typeface="Symbol"/>
              <a:buChar char=""/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POP (informally </a:t>
            </a:r>
            <a:r>
              <a:rPr dirty="0" sz="2000">
                <a:latin typeface="Arial"/>
                <a:cs typeface="Arial"/>
              </a:rPr>
              <a:t>called </a:t>
            </a:r>
            <a:r>
              <a:rPr dirty="0" sz="2000" spc="-5">
                <a:latin typeface="Arial"/>
                <a:cs typeface="Arial"/>
              </a:rPr>
              <a:t>POP1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POP2)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B1B1B1"/>
              </a:buClr>
              <a:buFont typeface="Symbol"/>
              <a:buChar char=""/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 spc="-5" i="1">
                <a:latin typeface="Arial"/>
                <a:cs typeface="Arial"/>
              </a:rPr>
              <a:t>POP </a:t>
            </a:r>
            <a:r>
              <a:rPr dirty="0" sz="2000">
                <a:latin typeface="Arial"/>
                <a:cs typeface="Arial"/>
              </a:rPr>
              <a:t>almost </a:t>
            </a:r>
            <a:r>
              <a:rPr dirty="0" sz="2000" spc="-5">
                <a:latin typeface="Arial"/>
                <a:cs typeface="Arial"/>
              </a:rPr>
              <a:t>always means </a:t>
            </a:r>
            <a:r>
              <a:rPr dirty="0" sz="2000" spc="-5" i="1">
                <a:latin typeface="Arial"/>
                <a:cs typeface="Arial"/>
              </a:rPr>
              <a:t>POP3 </a:t>
            </a:r>
            <a:r>
              <a:rPr dirty="0" sz="2000" spc="-5">
                <a:latin typeface="Arial"/>
                <a:cs typeface="Arial"/>
              </a:rPr>
              <a:t>in the context </a:t>
            </a:r>
            <a:r>
              <a:rPr dirty="0" sz="2000">
                <a:latin typeface="Arial"/>
                <a:cs typeface="Arial"/>
              </a:rPr>
              <a:t>of e-mail</a:t>
            </a:r>
            <a:r>
              <a:rPr dirty="0" sz="2000" spc="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protocols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858000" y="214629"/>
            <a:ext cx="2071370" cy="9283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854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918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498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04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110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17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123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542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949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3556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762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81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587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994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400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806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225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632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038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445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851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70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677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083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89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8961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315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721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128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534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9409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36000" y="335279"/>
            <a:ext cx="38100" cy="347980"/>
          </a:xfrm>
          <a:custGeom>
            <a:avLst/>
            <a:gdLst/>
            <a:ahLst/>
            <a:cxnLst/>
            <a:rect l="l" t="t" r="r" b="b"/>
            <a:pathLst>
              <a:path w="38100" h="347980">
                <a:moveTo>
                  <a:pt x="0" y="347980"/>
                </a:moveTo>
                <a:lnTo>
                  <a:pt x="38100" y="347980"/>
                </a:lnTo>
                <a:lnTo>
                  <a:pt x="38100" y="0"/>
                </a:lnTo>
                <a:lnTo>
                  <a:pt x="0" y="0"/>
                </a:lnTo>
                <a:lnTo>
                  <a:pt x="0" y="34798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43850" y="68199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579" y="0"/>
                </a:moveTo>
                <a:lnTo>
                  <a:pt x="36829" y="0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765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105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444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784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123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4634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8030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129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4695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87259" y="67690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87259" y="610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87259" y="54483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87259" y="4775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87259" y="4114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87259" y="34544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025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698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3585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018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679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339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0000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660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3335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994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6544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3148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9751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6355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3086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969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629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289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950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610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2838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75369" y="35179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675369" y="41783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75369" y="483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75369" y="54990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75369" y="61721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63726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7123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051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43915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73109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058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2397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737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1076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416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706359" y="388620"/>
            <a:ext cx="549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L</a:t>
            </a:r>
            <a:r>
              <a:rPr dirty="0" sz="1400" spc="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688340" y="294640"/>
            <a:ext cx="3611879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POP</a:t>
            </a:r>
            <a:r>
              <a:rPr dirty="0" spc="484"/>
              <a:t> </a:t>
            </a:r>
            <a:r>
              <a:rPr dirty="0" spc="70"/>
              <a:t>Overview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579119" y="1289050"/>
            <a:ext cx="7703184" cy="134620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355600" marR="117475" indent="-342900">
              <a:lnSpc>
                <a:spcPts val="1920"/>
              </a:lnSpc>
              <a:spcBef>
                <a:spcPts val="560"/>
              </a:spcBef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design of </a:t>
            </a:r>
            <a:r>
              <a:rPr dirty="0" sz="2000" spc="-5">
                <a:latin typeface="Arial"/>
                <a:cs typeface="Arial"/>
              </a:rPr>
              <a:t>POP3 </a:t>
            </a:r>
            <a:r>
              <a:rPr dirty="0" sz="2000">
                <a:latin typeface="Arial"/>
                <a:cs typeface="Arial"/>
              </a:rPr>
              <a:t>and </a:t>
            </a:r>
            <a:r>
              <a:rPr dirty="0" sz="2000" spc="-5">
                <a:latin typeface="Arial"/>
                <a:cs typeface="Arial"/>
              </a:rPr>
              <a:t>its </a:t>
            </a:r>
            <a:r>
              <a:rPr dirty="0" sz="2000">
                <a:latin typeface="Arial"/>
                <a:cs typeface="Arial"/>
              </a:rPr>
              <a:t>procedures </a:t>
            </a:r>
            <a:r>
              <a:rPr dirty="0" sz="2000" spc="-5">
                <a:latin typeface="Arial"/>
                <a:cs typeface="Arial"/>
              </a:rPr>
              <a:t>supports </a:t>
            </a:r>
            <a:r>
              <a:rPr dirty="0" sz="2000">
                <a:latin typeface="Arial"/>
                <a:cs typeface="Arial"/>
              </a:rPr>
              <a:t>end-users </a:t>
            </a:r>
            <a:r>
              <a:rPr dirty="0" sz="2000" spc="-10">
                <a:latin typeface="Arial"/>
                <a:cs typeface="Arial"/>
              </a:rPr>
              <a:t>with  </a:t>
            </a:r>
            <a:r>
              <a:rPr dirty="0" sz="2000" spc="-5">
                <a:latin typeface="Arial"/>
                <a:cs typeface="Arial"/>
              </a:rPr>
              <a:t>intermittent </a:t>
            </a:r>
            <a:r>
              <a:rPr dirty="0" sz="2000">
                <a:latin typeface="Arial"/>
                <a:cs typeface="Arial"/>
              </a:rPr>
              <a:t>connections (such </a:t>
            </a:r>
            <a:r>
              <a:rPr dirty="0" sz="2000" spc="-5">
                <a:latin typeface="Arial"/>
                <a:cs typeface="Arial"/>
              </a:rPr>
              <a:t>as </a:t>
            </a:r>
            <a:r>
              <a:rPr dirty="0" sz="2000">
                <a:latin typeface="Arial"/>
                <a:cs typeface="Arial"/>
              </a:rPr>
              <a:t>dial-up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connections)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0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15">
                <a:latin typeface="Arial"/>
                <a:cs typeface="Arial"/>
              </a:rPr>
              <a:t>Allows </a:t>
            </a:r>
            <a:r>
              <a:rPr dirty="0" sz="1800" spc="-5">
                <a:latin typeface="Arial"/>
                <a:cs typeface="Arial"/>
              </a:rPr>
              <a:t>users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retrieve e-mail </a:t>
            </a:r>
            <a:r>
              <a:rPr dirty="0" sz="1800" spc="-15">
                <a:latin typeface="Arial"/>
                <a:cs typeface="Arial"/>
              </a:rPr>
              <a:t>when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connected</a:t>
            </a:r>
            <a:endParaRPr sz="1800">
              <a:latin typeface="Arial"/>
              <a:cs typeface="Arial"/>
            </a:endParaRPr>
          </a:p>
          <a:p>
            <a:pPr lvl="1" marL="755650" marR="5080" indent="-285750">
              <a:lnSpc>
                <a:spcPts val="1730"/>
              </a:lnSpc>
              <a:spcBef>
                <a:spcPts val="425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10">
                <a:latin typeface="Arial"/>
                <a:cs typeface="Arial"/>
              </a:rPr>
              <a:t>View and </a:t>
            </a:r>
            <a:r>
              <a:rPr dirty="0" sz="1800" spc="-5">
                <a:latin typeface="Arial"/>
                <a:cs typeface="Arial"/>
              </a:rPr>
              <a:t>manipulate the retrieved messages </a:t>
            </a:r>
            <a:r>
              <a:rPr dirty="0" sz="1800" spc="-15">
                <a:latin typeface="Arial"/>
                <a:cs typeface="Arial"/>
              </a:rPr>
              <a:t>without </a:t>
            </a:r>
            <a:r>
              <a:rPr dirty="0" sz="1800" spc="-10">
                <a:latin typeface="Arial"/>
                <a:cs typeface="Arial"/>
              </a:rPr>
              <a:t>needing </a:t>
            </a:r>
            <a:r>
              <a:rPr dirty="0" sz="1800" spc="-5">
                <a:latin typeface="Arial"/>
                <a:cs typeface="Arial"/>
              </a:rPr>
              <a:t>to stay  </a:t>
            </a:r>
            <a:r>
              <a:rPr dirty="0" sz="1800" spc="-10">
                <a:latin typeface="Arial"/>
                <a:cs typeface="Arial"/>
              </a:rPr>
              <a:t>connected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79119" y="3533140"/>
            <a:ext cx="7988300" cy="195453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80"/>
              </a:spcBef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Although </a:t>
            </a:r>
            <a:r>
              <a:rPr dirty="0" sz="2000">
                <a:latin typeface="Arial"/>
                <a:cs typeface="Arial"/>
              </a:rPr>
              <a:t>most </a:t>
            </a:r>
            <a:r>
              <a:rPr dirty="0" sz="2000" spc="-5">
                <a:latin typeface="Arial"/>
                <a:cs typeface="Arial"/>
              </a:rPr>
              <a:t>clients </a:t>
            </a:r>
            <a:r>
              <a:rPr dirty="0" sz="2000">
                <a:latin typeface="Arial"/>
                <a:cs typeface="Arial"/>
              </a:rPr>
              <a:t>have </a:t>
            </a:r>
            <a:r>
              <a:rPr dirty="0" sz="2000" spc="-5">
                <a:latin typeface="Arial"/>
                <a:cs typeface="Arial"/>
              </a:rPr>
              <a:t>an </a:t>
            </a:r>
            <a:r>
              <a:rPr dirty="0" sz="2000">
                <a:latin typeface="Arial"/>
                <a:cs typeface="Arial"/>
              </a:rPr>
              <a:t>option to </a:t>
            </a:r>
            <a:r>
              <a:rPr dirty="0" sz="2000" i="1">
                <a:latin typeface="Arial"/>
                <a:cs typeface="Arial"/>
              </a:rPr>
              <a:t>leave </a:t>
            </a:r>
            <a:r>
              <a:rPr dirty="0" sz="2000" spc="-5" i="1">
                <a:latin typeface="Arial"/>
                <a:cs typeface="Arial"/>
              </a:rPr>
              <a:t>mail on </a:t>
            </a:r>
            <a:r>
              <a:rPr dirty="0" sz="2000" spc="5" i="1">
                <a:latin typeface="Arial"/>
                <a:cs typeface="Arial"/>
              </a:rPr>
              <a:t>server</a:t>
            </a:r>
            <a:r>
              <a:rPr dirty="0" sz="2000" spc="5">
                <a:latin typeface="Arial"/>
                <a:cs typeface="Arial"/>
              </a:rPr>
              <a:t>, </a:t>
            </a:r>
            <a:r>
              <a:rPr dirty="0" sz="2000" spc="-5">
                <a:latin typeface="Arial"/>
                <a:cs typeface="Arial"/>
              </a:rPr>
              <a:t>e-mail  clients </a:t>
            </a:r>
            <a:r>
              <a:rPr dirty="0" sz="2000">
                <a:latin typeface="Arial"/>
                <a:cs typeface="Arial"/>
              </a:rPr>
              <a:t>using </a:t>
            </a:r>
            <a:r>
              <a:rPr dirty="0" sz="2000" spc="-5">
                <a:latin typeface="Arial"/>
                <a:cs typeface="Arial"/>
              </a:rPr>
              <a:t>POP3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generally: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0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10">
                <a:latin typeface="Arial"/>
                <a:cs typeface="Arial"/>
              </a:rPr>
              <a:t>Connect</a:t>
            </a:r>
            <a:endParaRPr sz="1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0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10">
                <a:latin typeface="Arial"/>
                <a:cs typeface="Arial"/>
              </a:rPr>
              <a:t>Retrieve </a:t>
            </a:r>
            <a:r>
              <a:rPr dirty="0" sz="1800" spc="-5">
                <a:latin typeface="Arial"/>
                <a:cs typeface="Arial"/>
              </a:rPr>
              <a:t>all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0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5">
                <a:latin typeface="Arial"/>
                <a:cs typeface="Arial"/>
              </a:rPr>
              <a:t>Store them </a:t>
            </a:r>
            <a:r>
              <a:rPr dirty="0" sz="1800" spc="-10">
                <a:latin typeface="Arial"/>
                <a:cs typeface="Arial"/>
              </a:rPr>
              <a:t>on </a:t>
            </a:r>
            <a:r>
              <a:rPr dirty="0" sz="1800" spc="-5">
                <a:latin typeface="Arial"/>
                <a:cs typeface="Arial"/>
              </a:rPr>
              <a:t>the user's PC </a:t>
            </a:r>
            <a:r>
              <a:rPr dirty="0" sz="1800" spc="-10">
                <a:latin typeface="Arial"/>
                <a:cs typeface="Arial"/>
              </a:rPr>
              <a:t>as new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0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10">
                <a:latin typeface="Arial"/>
                <a:cs typeface="Arial"/>
              </a:rPr>
              <a:t>Delete </a:t>
            </a:r>
            <a:r>
              <a:rPr dirty="0" sz="1800" spc="-5">
                <a:latin typeface="Arial"/>
                <a:cs typeface="Arial"/>
              </a:rPr>
              <a:t>them from the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0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10">
                <a:latin typeface="Arial"/>
                <a:cs typeface="Arial"/>
              </a:rPr>
              <a:t>Disconnect.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059930" y="214629"/>
            <a:ext cx="2084070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854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918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498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04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110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17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123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542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949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3556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762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81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587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994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400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806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225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632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038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445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851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70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677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083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89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8961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315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721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128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534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9409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36000" y="335279"/>
            <a:ext cx="38100" cy="347980"/>
          </a:xfrm>
          <a:custGeom>
            <a:avLst/>
            <a:gdLst/>
            <a:ahLst/>
            <a:cxnLst/>
            <a:rect l="l" t="t" r="r" b="b"/>
            <a:pathLst>
              <a:path w="38100" h="347980">
                <a:moveTo>
                  <a:pt x="0" y="347980"/>
                </a:moveTo>
                <a:lnTo>
                  <a:pt x="38100" y="347980"/>
                </a:lnTo>
                <a:lnTo>
                  <a:pt x="38100" y="0"/>
                </a:lnTo>
                <a:lnTo>
                  <a:pt x="0" y="0"/>
                </a:lnTo>
                <a:lnTo>
                  <a:pt x="0" y="34798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43850" y="68199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579" y="0"/>
                </a:moveTo>
                <a:lnTo>
                  <a:pt x="36829" y="0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765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105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444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784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123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4634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8030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129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4695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87259" y="67690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87259" y="610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87259" y="54483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87259" y="4775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87259" y="4114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87259" y="34544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025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698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3585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018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679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339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0000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660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3335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994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6544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3148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9751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6355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3086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969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629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289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950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610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2838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75369" y="35179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675369" y="41783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75369" y="483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75369" y="54990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75369" y="61721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63726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7123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051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43915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73109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058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2397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737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1076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416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706359" y="388620"/>
            <a:ext cx="549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L</a:t>
            </a:r>
            <a:r>
              <a:rPr dirty="0" sz="1400" spc="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688340" y="294640"/>
            <a:ext cx="3611879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POP</a:t>
            </a:r>
            <a:r>
              <a:rPr dirty="0" spc="484"/>
              <a:t> </a:t>
            </a:r>
            <a:r>
              <a:rPr dirty="0" spc="70"/>
              <a:t>Overview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579119" y="1215954"/>
            <a:ext cx="8007350" cy="390525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42265" marR="1365885" indent="-342265">
              <a:lnSpc>
                <a:spcPct val="100000"/>
              </a:lnSpc>
              <a:spcBef>
                <a:spcPts val="355"/>
              </a:spcBef>
              <a:buClr>
                <a:srgbClr val="B1B1B1"/>
              </a:buClr>
              <a:buFont typeface="Symbol"/>
              <a:buChar char=""/>
              <a:tabLst>
                <a:tab pos="3422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The fundamental </a:t>
            </a:r>
            <a:r>
              <a:rPr dirty="0" sz="2000">
                <a:latin typeface="Arial"/>
                <a:cs typeface="Arial"/>
              </a:rPr>
              <a:t>difference </a:t>
            </a:r>
            <a:r>
              <a:rPr dirty="0" sz="2000" spc="-5">
                <a:latin typeface="Arial"/>
                <a:cs typeface="Arial"/>
              </a:rPr>
              <a:t>between POP3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0">
                <a:latin typeface="Arial"/>
                <a:cs typeface="Arial"/>
              </a:rPr>
              <a:t> IMAP4: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29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5">
                <a:latin typeface="Arial"/>
                <a:cs typeface="Arial"/>
              </a:rPr>
              <a:t>POP3 offers access to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mail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drop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10"/>
              </a:spcBef>
              <a:buClr>
                <a:srgbClr val="5E5E5E"/>
              </a:buClr>
              <a:buFont typeface="Symbol"/>
              <a:buChar char=""/>
              <a:tabLst>
                <a:tab pos="1155700" algn="l"/>
              </a:tabLst>
            </a:pPr>
            <a:r>
              <a:rPr dirty="0" sz="1600" spc="-10">
                <a:latin typeface="Arial"/>
                <a:cs typeface="Arial"/>
              </a:rPr>
              <a:t>Mail </a:t>
            </a:r>
            <a:r>
              <a:rPr dirty="0" sz="1600" spc="-5">
                <a:latin typeface="Arial"/>
                <a:cs typeface="Arial"/>
              </a:rPr>
              <a:t>exists on the server until </a:t>
            </a:r>
            <a:r>
              <a:rPr dirty="0" sz="1600">
                <a:latin typeface="Arial"/>
                <a:cs typeface="Arial"/>
              </a:rPr>
              <a:t>it is </a:t>
            </a:r>
            <a:r>
              <a:rPr dirty="0" sz="1600" spc="-5">
                <a:latin typeface="Arial"/>
                <a:cs typeface="Arial"/>
              </a:rPr>
              <a:t>collected by the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00"/>
              </a:spcBef>
              <a:buClr>
                <a:srgbClr val="5E5E5E"/>
              </a:buClr>
              <a:buFont typeface="Symbol"/>
              <a:buChar char=""/>
              <a:tabLst>
                <a:tab pos="1155700" algn="l"/>
              </a:tabLst>
            </a:pPr>
            <a:r>
              <a:rPr dirty="0" sz="1600" spc="-5">
                <a:latin typeface="Arial"/>
                <a:cs typeface="Arial"/>
              </a:rPr>
              <a:t>If the client leaves </a:t>
            </a:r>
            <a:r>
              <a:rPr dirty="0" sz="1600">
                <a:latin typeface="Arial"/>
                <a:cs typeface="Arial"/>
              </a:rPr>
              <a:t>some </a:t>
            </a:r>
            <a:r>
              <a:rPr dirty="0" sz="1600" spc="-5">
                <a:latin typeface="Arial"/>
                <a:cs typeface="Arial"/>
              </a:rPr>
              <a:t>or all messages on the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5E5E5E"/>
              </a:buClr>
              <a:buFont typeface="Symbol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5">
                <a:latin typeface="Arial"/>
                <a:cs typeface="Arial"/>
              </a:rPr>
              <a:t>In contrast, </a:t>
            </a:r>
            <a:r>
              <a:rPr dirty="0" sz="1800" spc="-10">
                <a:latin typeface="Arial"/>
                <a:cs typeface="Arial"/>
              </a:rPr>
              <a:t>IMAP4 </a:t>
            </a:r>
            <a:r>
              <a:rPr dirty="0" sz="1800" spc="-5">
                <a:latin typeface="Arial"/>
                <a:cs typeface="Arial"/>
              </a:rPr>
              <a:t>offers access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 mail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store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10"/>
              </a:spcBef>
              <a:buClr>
                <a:srgbClr val="5E5E5E"/>
              </a:buClr>
              <a:buFont typeface="Symbol"/>
              <a:buChar char=""/>
              <a:tabLst>
                <a:tab pos="1155700" algn="l"/>
              </a:tabLst>
            </a:pPr>
            <a:r>
              <a:rPr dirty="0" sz="1600" spc="-5">
                <a:latin typeface="Arial"/>
                <a:cs typeface="Arial"/>
              </a:rPr>
              <a:t>The client </a:t>
            </a:r>
            <a:r>
              <a:rPr dirty="0" sz="1600">
                <a:latin typeface="Arial"/>
                <a:cs typeface="Arial"/>
              </a:rPr>
              <a:t>may </a:t>
            </a:r>
            <a:r>
              <a:rPr dirty="0" sz="1600" spc="-5">
                <a:latin typeface="Arial"/>
                <a:cs typeface="Arial"/>
              </a:rPr>
              <a:t>store local copies of the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messages</a:t>
            </a:r>
            <a:endParaRPr sz="16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00"/>
              </a:spcBef>
              <a:buClr>
                <a:srgbClr val="5E5E5E"/>
              </a:buClr>
              <a:buFont typeface="Symbol"/>
              <a:buChar char=""/>
              <a:tabLst>
                <a:tab pos="1155700" algn="l"/>
              </a:tabLst>
            </a:pPr>
            <a:r>
              <a:rPr dirty="0" sz="1600" spc="-5">
                <a:latin typeface="Arial"/>
                <a:cs typeface="Arial"/>
              </a:rPr>
              <a:t>These are considered to be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temporary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00"/>
              </a:spcBef>
              <a:buClr>
                <a:srgbClr val="5E5E5E"/>
              </a:buClr>
              <a:buFont typeface="Symbol"/>
              <a:buChar char=""/>
              <a:tabLst>
                <a:tab pos="1155700" algn="l"/>
              </a:tabLst>
            </a:pPr>
            <a:r>
              <a:rPr dirty="0" sz="1600" spc="-5">
                <a:latin typeface="Arial"/>
                <a:cs typeface="Arial"/>
              </a:rPr>
              <a:t>Whether using POP3 or </a:t>
            </a:r>
            <a:r>
              <a:rPr dirty="0" sz="1600" spc="-10">
                <a:latin typeface="Arial"/>
                <a:cs typeface="Arial"/>
              </a:rPr>
              <a:t>IMAP </a:t>
            </a:r>
            <a:r>
              <a:rPr dirty="0" sz="1600" spc="-5">
                <a:latin typeface="Arial"/>
                <a:cs typeface="Arial"/>
              </a:rPr>
              <a:t>to retrieve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messages: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5E5E5E"/>
              </a:buClr>
              <a:buFont typeface="Symbol"/>
              <a:buChar char=""/>
            </a:pPr>
            <a:endParaRPr sz="2200">
              <a:latin typeface="Times New Roman"/>
              <a:cs typeface="Times New Roman"/>
            </a:endParaRPr>
          </a:p>
          <a:p>
            <a:pPr lvl="1" marL="755650" marR="5080" indent="-285750">
              <a:lnSpc>
                <a:spcPct val="79600"/>
              </a:lnSpc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5">
                <a:latin typeface="Arial"/>
                <a:cs typeface="Arial"/>
              </a:rPr>
              <a:t>E-mail </a:t>
            </a:r>
            <a:r>
              <a:rPr dirty="0" sz="1800" spc="-10">
                <a:latin typeface="Arial"/>
                <a:cs typeface="Arial"/>
              </a:rPr>
              <a:t>clients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10">
                <a:latin typeface="Arial"/>
                <a:cs typeface="Arial"/>
              </a:rPr>
              <a:t>commonly </a:t>
            </a:r>
            <a:r>
              <a:rPr dirty="0" sz="1800" spc="-5">
                <a:latin typeface="Arial"/>
                <a:cs typeface="Arial"/>
              </a:rPr>
              <a:t>categorized as </a:t>
            </a:r>
            <a:r>
              <a:rPr dirty="0" sz="1800" spc="-10">
                <a:latin typeface="Arial"/>
                <a:cs typeface="Arial"/>
              </a:rPr>
              <a:t>either </a:t>
            </a:r>
            <a:r>
              <a:rPr dirty="0" sz="1800" i="1">
                <a:latin typeface="Arial"/>
                <a:cs typeface="Arial"/>
              </a:rPr>
              <a:t>POP </a:t>
            </a:r>
            <a:r>
              <a:rPr dirty="0" sz="1800" spc="-10">
                <a:latin typeface="Arial"/>
                <a:cs typeface="Arial"/>
              </a:rPr>
              <a:t>or </a:t>
            </a:r>
            <a:r>
              <a:rPr dirty="0" sz="1800" spc="-10" i="1">
                <a:latin typeface="Arial"/>
                <a:cs typeface="Arial"/>
              </a:rPr>
              <a:t>IMAP </a:t>
            </a:r>
            <a:r>
              <a:rPr dirty="0" sz="1800" spc="-10">
                <a:latin typeface="Arial"/>
                <a:cs typeface="Arial"/>
              </a:rPr>
              <a:t>clients,  but </a:t>
            </a:r>
            <a:r>
              <a:rPr dirty="0" sz="1800" spc="-5">
                <a:latin typeface="Arial"/>
                <a:cs typeface="Arial"/>
              </a:rPr>
              <a:t>in both cases the clients </a:t>
            </a:r>
            <a:r>
              <a:rPr dirty="0" sz="1800" spc="-10">
                <a:latin typeface="Arial"/>
                <a:cs typeface="Arial"/>
              </a:rPr>
              <a:t>also </a:t>
            </a:r>
            <a:r>
              <a:rPr dirty="0" sz="1800" spc="-5">
                <a:latin typeface="Arial"/>
                <a:cs typeface="Arial"/>
              </a:rPr>
              <a:t>use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SMTP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B1B1B1"/>
              </a:buClr>
              <a:buFont typeface="Symbol"/>
              <a:buChar char=""/>
            </a:pPr>
            <a:endParaRPr sz="19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5">
                <a:latin typeface="Arial"/>
                <a:cs typeface="Arial"/>
              </a:rPr>
              <a:t>POP3 that allow </a:t>
            </a:r>
            <a:r>
              <a:rPr dirty="0" sz="1800">
                <a:latin typeface="Arial"/>
                <a:cs typeface="Arial"/>
              </a:rPr>
              <a:t>some </a:t>
            </a:r>
            <a:r>
              <a:rPr dirty="0" sz="1800" spc="-10">
                <a:latin typeface="Arial"/>
                <a:cs typeface="Arial"/>
              </a:rPr>
              <a:t>clients </a:t>
            </a:r>
            <a:r>
              <a:rPr dirty="0" sz="1800" spc="-5">
                <a:latin typeface="Arial"/>
                <a:cs typeface="Arial"/>
              </a:rPr>
              <a:t>to transmit </a:t>
            </a:r>
            <a:r>
              <a:rPr dirty="0" sz="1800" spc="-10">
                <a:latin typeface="Arial"/>
                <a:cs typeface="Arial"/>
              </a:rPr>
              <a:t>outbound </a:t>
            </a:r>
            <a:r>
              <a:rPr dirty="0" sz="1800" spc="-5">
                <a:latin typeface="Arial"/>
                <a:cs typeface="Arial"/>
              </a:rPr>
              <a:t>mail </a:t>
            </a:r>
            <a:r>
              <a:rPr dirty="0" sz="1800" spc="-10">
                <a:latin typeface="Arial"/>
                <a:cs typeface="Arial"/>
              </a:rPr>
              <a:t>via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POP3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858000" y="213359"/>
            <a:ext cx="2071370" cy="1071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854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918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498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04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110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17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123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542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949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3556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762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81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587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994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400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806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225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632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038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445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851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70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677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083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89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8961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315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721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128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534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9409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36000" y="335279"/>
            <a:ext cx="38100" cy="347980"/>
          </a:xfrm>
          <a:custGeom>
            <a:avLst/>
            <a:gdLst/>
            <a:ahLst/>
            <a:cxnLst/>
            <a:rect l="l" t="t" r="r" b="b"/>
            <a:pathLst>
              <a:path w="38100" h="347980">
                <a:moveTo>
                  <a:pt x="0" y="347980"/>
                </a:moveTo>
                <a:lnTo>
                  <a:pt x="38100" y="347980"/>
                </a:lnTo>
                <a:lnTo>
                  <a:pt x="38100" y="0"/>
                </a:lnTo>
                <a:lnTo>
                  <a:pt x="0" y="0"/>
                </a:lnTo>
                <a:lnTo>
                  <a:pt x="0" y="34798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43850" y="68199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579" y="0"/>
                </a:moveTo>
                <a:lnTo>
                  <a:pt x="36829" y="0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765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105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444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784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123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4634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8030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129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4695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87259" y="67690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87259" y="610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87259" y="54483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87259" y="4775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87259" y="4114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87259" y="34544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025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698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3585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018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679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339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0000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660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3335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994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6544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3148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9751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6355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3086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969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629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289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950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610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2838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75369" y="35179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675369" y="41783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75369" y="483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75369" y="54990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75369" y="61721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63726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7123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051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43915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73109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058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2397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737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1076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416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706359" y="388620"/>
            <a:ext cx="549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L</a:t>
            </a:r>
            <a:r>
              <a:rPr dirty="0" sz="1400" spc="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688340" y="294640"/>
            <a:ext cx="3611879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POP</a:t>
            </a:r>
            <a:r>
              <a:rPr dirty="0" spc="484"/>
              <a:t> </a:t>
            </a:r>
            <a:r>
              <a:rPr dirty="0" spc="70"/>
              <a:t>Overview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579119" y="1328420"/>
            <a:ext cx="7922259" cy="2647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contrast, </a:t>
            </a:r>
            <a:r>
              <a:rPr dirty="0" sz="2000" spc="-5">
                <a:latin typeface="Arial"/>
                <a:cs typeface="Arial"/>
              </a:rPr>
              <a:t>the newer, more </a:t>
            </a:r>
            <a:r>
              <a:rPr dirty="0" sz="2000">
                <a:latin typeface="Arial"/>
                <a:cs typeface="Arial"/>
              </a:rPr>
              <a:t>capable </a:t>
            </a:r>
            <a:r>
              <a:rPr dirty="0" sz="2000" spc="-5">
                <a:latin typeface="Arial"/>
                <a:cs typeface="Arial"/>
              </a:rPr>
              <a:t>Internet Message </a:t>
            </a:r>
            <a:r>
              <a:rPr dirty="0" sz="2000">
                <a:latin typeface="Arial"/>
                <a:cs typeface="Arial"/>
              </a:rPr>
              <a:t>Access  </a:t>
            </a:r>
            <a:r>
              <a:rPr dirty="0" sz="2000" spc="-5">
                <a:latin typeface="Arial"/>
                <a:cs typeface="Arial"/>
              </a:rPr>
              <a:t>Protocol </a:t>
            </a:r>
            <a:r>
              <a:rPr dirty="0" sz="2000" spc="-10">
                <a:latin typeface="Arial"/>
                <a:cs typeface="Arial"/>
              </a:rPr>
              <a:t>(IMAP) </a:t>
            </a:r>
            <a:r>
              <a:rPr dirty="0" sz="2000" spc="-5">
                <a:latin typeface="Arial"/>
                <a:cs typeface="Arial"/>
              </a:rPr>
              <a:t>supports both </a:t>
            </a:r>
            <a:r>
              <a:rPr dirty="0" sz="2000" spc="-5" i="1">
                <a:latin typeface="Arial"/>
                <a:cs typeface="Arial"/>
              </a:rPr>
              <a:t>connected </a:t>
            </a:r>
            <a:r>
              <a:rPr dirty="0" sz="2000">
                <a:latin typeface="Arial"/>
                <a:cs typeface="Arial"/>
              </a:rPr>
              <a:t>and </a:t>
            </a:r>
            <a:r>
              <a:rPr dirty="0" sz="2000" i="1">
                <a:latin typeface="Arial"/>
                <a:cs typeface="Arial"/>
              </a:rPr>
              <a:t>disconnected </a:t>
            </a:r>
            <a:r>
              <a:rPr dirty="0" sz="2000" spc="-5">
                <a:latin typeface="Arial"/>
                <a:cs typeface="Arial"/>
              </a:rPr>
              <a:t>modes  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operation</a:t>
            </a:r>
            <a:r>
              <a:rPr dirty="0" sz="240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5015" marR="5080" indent="-285750">
              <a:lnSpc>
                <a:spcPct val="100000"/>
              </a:lnSpc>
              <a:spcBef>
                <a:spcPts val="500"/>
              </a:spcBef>
            </a:pPr>
            <a:r>
              <a:rPr dirty="0" baseline="6172" sz="2700" spc="794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r>
              <a:rPr dirty="0" baseline="6172" sz="2700" spc="794">
                <a:solidFill>
                  <a:srgbClr val="B1B1B1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E-mail </a:t>
            </a:r>
            <a:r>
              <a:rPr dirty="0" sz="1800" spc="-10">
                <a:latin typeface="Arial"/>
                <a:cs typeface="Arial"/>
              </a:rPr>
              <a:t>clients using IMAP generally leave </a:t>
            </a:r>
            <a:r>
              <a:rPr dirty="0" sz="1800" spc="-5">
                <a:latin typeface="Arial"/>
                <a:cs typeface="Arial"/>
              </a:rPr>
              <a:t>messages on the server until  </a:t>
            </a:r>
            <a:r>
              <a:rPr dirty="0" sz="1800" spc="-1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user explicitly </a:t>
            </a:r>
            <a:r>
              <a:rPr dirty="0" sz="1800" spc="-10">
                <a:latin typeface="Arial"/>
                <a:cs typeface="Arial"/>
              </a:rPr>
              <a:t>deletes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them</a:t>
            </a:r>
            <a:r>
              <a:rPr dirty="0" sz="2000" spc="-5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0" marR="689610" indent="-342900">
              <a:lnSpc>
                <a:spcPct val="100000"/>
              </a:lnSpc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This </a:t>
            </a:r>
            <a:r>
              <a:rPr dirty="0" sz="2000">
                <a:latin typeface="Arial"/>
                <a:cs typeface="Arial"/>
              </a:rPr>
              <a:t>and </a:t>
            </a:r>
            <a:r>
              <a:rPr dirty="0" sz="2000" spc="-5">
                <a:latin typeface="Arial"/>
                <a:cs typeface="Arial"/>
              </a:rPr>
              <a:t>other </a:t>
            </a:r>
            <a:r>
              <a:rPr dirty="0" sz="2000">
                <a:latin typeface="Arial"/>
                <a:cs typeface="Arial"/>
              </a:rPr>
              <a:t>fact of </a:t>
            </a:r>
            <a:r>
              <a:rPr dirty="0" sz="2000" spc="-15">
                <a:latin typeface="Arial"/>
                <a:cs typeface="Arial"/>
              </a:rPr>
              <a:t>IMAP </a:t>
            </a:r>
            <a:r>
              <a:rPr dirty="0" sz="2000" spc="-5">
                <a:latin typeface="Arial"/>
                <a:cs typeface="Arial"/>
              </a:rPr>
              <a:t>operation allow multiple clients </a:t>
            </a:r>
            <a:r>
              <a:rPr dirty="0" sz="2000" spc="-10">
                <a:latin typeface="Arial"/>
                <a:cs typeface="Arial"/>
              </a:rPr>
              <a:t>to  </a:t>
            </a:r>
            <a:r>
              <a:rPr dirty="0" sz="2000">
                <a:latin typeface="Arial"/>
                <a:cs typeface="Arial"/>
              </a:rPr>
              <a:t>access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same </a:t>
            </a:r>
            <a:r>
              <a:rPr dirty="0" sz="2000" spc="-5">
                <a:latin typeface="Arial"/>
                <a:cs typeface="Arial"/>
              </a:rPr>
              <a:t>mailbox</a:t>
            </a:r>
            <a:endParaRPr sz="20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79119" y="4732020"/>
            <a:ext cx="2197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8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922019" y="4726940"/>
            <a:ext cx="6986905" cy="1023619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 indent="69850">
              <a:lnSpc>
                <a:spcPts val="2590"/>
              </a:lnSpc>
              <a:spcBef>
                <a:spcPts val="425"/>
              </a:spcBef>
            </a:pPr>
            <a:r>
              <a:rPr dirty="0" sz="2400" spc="-5">
                <a:latin typeface="Arial"/>
                <a:cs typeface="Arial"/>
              </a:rPr>
              <a:t>Most e-mail clients support either POP3 </a:t>
            </a:r>
            <a:r>
              <a:rPr dirty="0" sz="2400">
                <a:latin typeface="Arial"/>
                <a:cs typeface="Arial"/>
              </a:rPr>
              <a:t>or </a:t>
            </a:r>
            <a:r>
              <a:rPr dirty="0" sz="2400" spc="-5">
                <a:latin typeface="Arial"/>
                <a:cs typeface="Arial"/>
              </a:rPr>
              <a:t>IMAP </a:t>
            </a:r>
            <a:r>
              <a:rPr dirty="0" sz="2400">
                <a:latin typeface="Arial"/>
                <a:cs typeface="Arial"/>
              </a:rPr>
              <a:t>to  </a:t>
            </a:r>
            <a:r>
              <a:rPr dirty="0" sz="2400" spc="-5">
                <a:latin typeface="Arial"/>
                <a:cs typeface="Arial"/>
              </a:rPr>
              <a:t>retrieve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95"/>
              </a:spcBef>
            </a:pPr>
            <a:r>
              <a:rPr dirty="0" baseline="6172" sz="2700" spc="794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r>
              <a:rPr dirty="0" baseline="6172" sz="2700" spc="794">
                <a:solidFill>
                  <a:srgbClr val="B1B1B1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Few </a:t>
            </a:r>
            <a:r>
              <a:rPr dirty="0" sz="1800" spc="-10">
                <a:latin typeface="Arial"/>
                <a:cs typeface="Arial"/>
              </a:rPr>
              <a:t>Internet Service Providers </a:t>
            </a:r>
            <a:r>
              <a:rPr dirty="0" sz="1800">
                <a:latin typeface="Arial"/>
                <a:cs typeface="Arial"/>
              </a:rPr>
              <a:t>(ISPs) </a:t>
            </a:r>
            <a:r>
              <a:rPr dirty="0" sz="1800" spc="-10">
                <a:latin typeface="Arial"/>
                <a:cs typeface="Arial"/>
              </a:rPr>
              <a:t>support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IMAP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059930" y="214629"/>
            <a:ext cx="2084070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wipe dir="l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854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918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498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04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110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17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123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542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949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3556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762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81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587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994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400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806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225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632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038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445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851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70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677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083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89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8961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315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721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128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534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9409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36000" y="335279"/>
            <a:ext cx="38100" cy="347980"/>
          </a:xfrm>
          <a:custGeom>
            <a:avLst/>
            <a:gdLst/>
            <a:ahLst/>
            <a:cxnLst/>
            <a:rect l="l" t="t" r="r" b="b"/>
            <a:pathLst>
              <a:path w="38100" h="347980">
                <a:moveTo>
                  <a:pt x="0" y="347980"/>
                </a:moveTo>
                <a:lnTo>
                  <a:pt x="38100" y="347980"/>
                </a:lnTo>
                <a:lnTo>
                  <a:pt x="38100" y="0"/>
                </a:lnTo>
                <a:lnTo>
                  <a:pt x="0" y="0"/>
                </a:lnTo>
                <a:lnTo>
                  <a:pt x="0" y="34798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43850" y="68199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579" y="0"/>
                </a:moveTo>
                <a:lnTo>
                  <a:pt x="36829" y="0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765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105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444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784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123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4634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8030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129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4695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87259" y="67690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87259" y="610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87259" y="54483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87259" y="4775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87259" y="4114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87259" y="34544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025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698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3585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018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679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339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0000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660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3335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994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6544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3148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9751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6355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3086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969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629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289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950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610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2838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75369" y="35179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675369" y="41783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75369" y="483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75369" y="54990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75369" y="61721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63726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7123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051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43915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73109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058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2397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737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1076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416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706359" y="388620"/>
            <a:ext cx="549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L</a:t>
            </a:r>
            <a:r>
              <a:rPr dirty="0" sz="1400" spc="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30"/>
              <a:t>I</a:t>
            </a:r>
            <a:r>
              <a:rPr dirty="0" spc="240"/>
              <a:t>M</a:t>
            </a:r>
            <a:r>
              <a:rPr dirty="0" spc="-200"/>
              <a:t>A</a:t>
            </a:r>
            <a:r>
              <a:rPr dirty="0" spc="-420"/>
              <a:t>P</a:t>
            </a:r>
          </a:p>
        </p:txBody>
      </p:sp>
      <p:sp>
        <p:nvSpPr>
          <p:cNvPr id="88" name="object 8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5720" rIns="0" bIns="0" rtlCol="0" vert="horz">
            <a:spAutoFit/>
          </a:bodyPr>
          <a:lstStyle/>
          <a:p>
            <a:pPr marL="342265" marR="3431540" indent="-342265">
              <a:lnSpc>
                <a:spcPct val="100000"/>
              </a:lnSpc>
              <a:spcBef>
                <a:spcPts val="360"/>
              </a:spcBef>
              <a:buClr>
                <a:srgbClr val="B1B1B1"/>
              </a:buClr>
              <a:buFont typeface="Symbol"/>
              <a:buChar char=""/>
              <a:tabLst>
                <a:tab pos="342265" algn="l"/>
                <a:tab pos="355600" algn="l"/>
              </a:tabLst>
            </a:pPr>
            <a:r>
              <a:rPr dirty="0" sz="2000" spc="-5"/>
              <a:t>Internet </a:t>
            </a:r>
            <a:r>
              <a:rPr dirty="0" sz="2000"/>
              <a:t>Message Access</a:t>
            </a:r>
            <a:r>
              <a:rPr dirty="0" sz="2000" spc="-25"/>
              <a:t> </a:t>
            </a:r>
            <a:r>
              <a:rPr dirty="0" sz="2000" spc="-5"/>
              <a:t>Protocol</a:t>
            </a:r>
            <a:endParaRPr sz="2000"/>
          </a:p>
          <a:p>
            <a:pPr lvl="1" marL="755650" indent="-285750">
              <a:lnSpc>
                <a:spcPct val="100000"/>
              </a:lnSpc>
              <a:spcBef>
                <a:spcPts val="210"/>
              </a:spcBef>
              <a:buClr>
                <a:srgbClr val="B1B1B1"/>
              </a:buClr>
              <a:buFont typeface="Symbol"/>
              <a:buChar char=""/>
              <a:tabLst>
                <a:tab pos="755015" algn="l"/>
                <a:tab pos="755650" algn="l"/>
              </a:tabLst>
            </a:pPr>
            <a:r>
              <a:rPr dirty="0" sz="1600" spc="-5">
                <a:latin typeface="Arial"/>
                <a:cs typeface="Arial"/>
              </a:rPr>
              <a:t>Commonly </a:t>
            </a:r>
            <a:r>
              <a:rPr dirty="0" sz="1600" spc="-10">
                <a:latin typeface="Arial"/>
                <a:cs typeface="Arial"/>
              </a:rPr>
              <a:t>known </a:t>
            </a:r>
            <a:r>
              <a:rPr dirty="0" sz="1600" spc="-5">
                <a:latin typeface="Arial"/>
                <a:cs typeface="Arial"/>
              </a:rPr>
              <a:t>as </a:t>
            </a:r>
            <a:r>
              <a:rPr dirty="0" sz="1600" spc="-10">
                <a:latin typeface="Arial"/>
                <a:cs typeface="Arial"/>
              </a:rPr>
              <a:t>IMAP </a:t>
            </a:r>
            <a:r>
              <a:rPr dirty="0" sz="1600" spc="-5">
                <a:latin typeface="Arial"/>
                <a:cs typeface="Arial"/>
              </a:rPr>
              <a:t>or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IMAP4</a:t>
            </a:r>
            <a:endParaRPr sz="16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20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10">
                <a:latin typeface="Arial"/>
                <a:cs typeface="Arial"/>
              </a:rPr>
              <a:t>An application </a:t>
            </a:r>
            <a:r>
              <a:rPr dirty="0" sz="1800" spc="-15">
                <a:latin typeface="Arial"/>
                <a:cs typeface="Arial"/>
              </a:rPr>
              <a:t>layer </a:t>
            </a:r>
            <a:r>
              <a:rPr dirty="0" sz="1800" spc="-10">
                <a:latin typeface="Arial"/>
                <a:cs typeface="Arial"/>
              </a:rPr>
              <a:t>Internet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10"/>
              </a:spcBef>
              <a:buClr>
                <a:srgbClr val="5E5E5E"/>
              </a:buClr>
              <a:buFont typeface="Symbol"/>
              <a:buChar char=""/>
              <a:tabLst>
                <a:tab pos="1155700" algn="l"/>
              </a:tabLst>
            </a:pPr>
            <a:r>
              <a:rPr dirty="0" sz="1600" spc="-10">
                <a:latin typeface="Arial"/>
                <a:cs typeface="Arial"/>
              </a:rPr>
              <a:t>Operates </a:t>
            </a:r>
            <a:r>
              <a:rPr dirty="0" sz="1600" spc="-5">
                <a:latin typeface="Arial"/>
                <a:cs typeface="Arial"/>
              </a:rPr>
              <a:t>on port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143</a:t>
            </a:r>
            <a:endParaRPr sz="16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00"/>
              </a:spcBef>
              <a:buClr>
                <a:srgbClr val="5E5E5E"/>
              </a:buClr>
              <a:buFont typeface="Symbol"/>
              <a:buChar char=""/>
              <a:tabLst>
                <a:tab pos="1155700" algn="l"/>
              </a:tabLst>
            </a:pPr>
            <a:r>
              <a:rPr dirty="0" sz="1600" spc="-5">
                <a:latin typeface="Arial"/>
                <a:cs typeface="Arial"/>
              </a:rPr>
              <a:t>Allows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local client to access e-mail on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remote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5E5E5E"/>
              </a:buClr>
              <a:buFont typeface="Symbol"/>
              <a:buChar char=""/>
            </a:pPr>
            <a:endParaRPr sz="2450">
              <a:latin typeface="Times New Roman"/>
              <a:cs typeface="Times New Roman"/>
            </a:endParaRPr>
          </a:p>
          <a:p>
            <a:pPr lvl="1" marL="755650" marR="5080" indent="-285750">
              <a:lnSpc>
                <a:spcPts val="1939"/>
              </a:lnSpc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10">
                <a:latin typeface="Arial"/>
                <a:cs typeface="Arial"/>
              </a:rPr>
              <a:t>Previously </a:t>
            </a:r>
            <a:r>
              <a:rPr dirty="0" sz="1800" spc="-5">
                <a:latin typeface="Arial"/>
                <a:cs typeface="Arial"/>
              </a:rPr>
              <a:t>called </a:t>
            </a:r>
            <a:r>
              <a:rPr dirty="0" sz="1800" spc="-10" i="1">
                <a:latin typeface="Arial"/>
                <a:cs typeface="Arial"/>
              </a:rPr>
              <a:t>Internet Mail </a:t>
            </a:r>
            <a:r>
              <a:rPr dirty="0" sz="1800" spc="-5" i="1">
                <a:latin typeface="Arial"/>
                <a:cs typeface="Arial"/>
              </a:rPr>
              <a:t>Access Protocol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spc="-5" i="1">
                <a:latin typeface="Arial"/>
                <a:cs typeface="Arial"/>
              </a:rPr>
              <a:t>Interactive </a:t>
            </a:r>
            <a:r>
              <a:rPr dirty="0" sz="1800" spc="-10" i="1">
                <a:latin typeface="Arial"/>
                <a:cs typeface="Arial"/>
              </a:rPr>
              <a:t>Mail </a:t>
            </a:r>
            <a:r>
              <a:rPr dirty="0" sz="1800" spc="-5" i="1">
                <a:latin typeface="Arial"/>
                <a:cs typeface="Arial"/>
              </a:rPr>
              <a:t>Access  </a:t>
            </a:r>
            <a:r>
              <a:rPr dirty="0" sz="1800" spc="-5" i="1">
                <a:latin typeface="Arial"/>
                <a:cs typeface="Arial"/>
              </a:rPr>
              <a:t>Protocol </a:t>
            </a:r>
            <a:r>
              <a:rPr dirty="0" sz="1800" spc="-5">
                <a:latin typeface="Arial"/>
                <a:cs typeface="Arial"/>
              </a:rPr>
              <a:t>(RFC </a:t>
            </a:r>
            <a:r>
              <a:rPr dirty="0" sz="1800" spc="-10">
                <a:latin typeface="Arial"/>
                <a:cs typeface="Arial"/>
              </a:rPr>
              <a:t>1064), and </a:t>
            </a:r>
            <a:r>
              <a:rPr dirty="0" sz="1800" spc="-5" i="1">
                <a:latin typeface="Arial"/>
                <a:cs typeface="Arial"/>
              </a:rPr>
              <a:t>Interim </a:t>
            </a:r>
            <a:r>
              <a:rPr dirty="0" sz="1800" spc="-10" i="1">
                <a:latin typeface="Arial"/>
                <a:cs typeface="Arial"/>
              </a:rPr>
              <a:t>Mail </a:t>
            </a:r>
            <a:r>
              <a:rPr dirty="0" sz="1800" spc="-5" i="1">
                <a:latin typeface="Arial"/>
                <a:cs typeface="Arial"/>
              </a:rPr>
              <a:t>Access</a:t>
            </a:r>
            <a:r>
              <a:rPr dirty="0" sz="1800" spc="2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Protocol</a:t>
            </a:r>
            <a:r>
              <a:rPr dirty="0" sz="1800" spc="-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47369" y="3708400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3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90269" y="3731259"/>
            <a:ext cx="4458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Current </a:t>
            </a:r>
            <a:r>
              <a:rPr dirty="0" sz="1800" spc="-5">
                <a:latin typeface="Arial"/>
                <a:cs typeface="Arial"/>
              </a:rPr>
              <a:t>version is </a:t>
            </a:r>
            <a:r>
              <a:rPr dirty="0" sz="1800" spc="-10">
                <a:latin typeface="Arial"/>
                <a:cs typeface="Arial"/>
              </a:rPr>
              <a:t>IMAP </a:t>
            </a:r>
            <a:r>
              <a:rPr dirty="0" sz="1800" spc="-5">
                <a:latin typeface="Arial"/>
                <a:cs typeface="Arial"/>
              </a:rPr>
              <a:t>version </a:t>
            </a:r>
            <a:r>
              <a:rPr dirty="0" sz="1800">
                <a:latin typeface="Arial"/>
                <a:cs typeface="Arial"/>
              </a:rPr>
              <a:t>4 </a:t>
            </a:r>
            <a:r>
              <a:rPr dirty="0" sz="1800" spc="-5">
                <a:latin typeface="Arial"/>
                <a:cs typeface="Arial"/>
              </a:rPr>
              <a:t>revision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47369" y="4315459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3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90269" y="4338320"/>
            <a:ext cx="7676515" cy="54610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 spc="-10">
                <a:latin typeface="Arial"/>
                <a:cs typeface="Arial"/>
              </a:rPr>
              <a:t>IMAP4 and </a:t>
            </a:r>
            <a:r>
              <a:rPr dirty="0" sz="1800" spc="-5">
                <a:latin typeface="Arial"/>
                <a:cs typeface="Arial"/>
              </a:rPr>
              <a:t>POP3 are the </a:t>
            </a:r>
            <a:r>
              <a:rPr dirty="0" sz="1800" spc="-20">
                <a:latin typeface="Arial"/>
                <a:cs typeface="Arial"/>
              </a:rPr>
              <a:t>two </a:t>
            </a:r>
            <a:r>
              <a:rPr dirty="0" sz="1800">
                <a:latin typeface="Arial"/>
                <a:cs typeface="Arial"/>
              </a:rPr>
              <a:t>most </a:t>
            </a:r>
            <a:r>
              <a:rPr dirty="0" sz="1800" spc="-10">
                <a:latin typeface="Arial"/>
                <a:cs typeface="Arial"/>
              </a:rPr>
              <a:t>prevalent Internet </a:t>
            </a:r>
            <a:r>
              <a:rPr dirty="0" sz="1800" spc="-5">
                <a:latin typeface="Arial"/>
                <a:cs typeface="Arial"/>
              </a:rPr>
              <a:t>standard </a:t>
            </a:r>
            <a:r>
              <a:rPr dirty="0" sz="1800" spc="-10">
                <a:latin typeface="Arial"/>
                <a:cs typeface="Arial"/>
              </a:rPr>
              <a:t>protocols </a:t>
            </a:r>
            <a:r>
              <a:rPr dirty="0" sz="1800" spc="-5">
                <a:latin typeface="Arial"/>
                <a:cs typeface="Arial"/>
              </a:rPr>
              <a:t>for  e-mail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retrieval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004569" y="5798820"/>
            <a:ext cx="5520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6172" sz="2700" spc="794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r>
              <a:rPr dirty="0" baseline="6172" sz="2700" spc="794">
                <a:solidFill>
                  <a:srgbClr val="B1B1B1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Arial"/>
                <a:cs typeface="Arial"/>
              </a:rPr>
              <a:t>Allows </a:t>
            </a:r>
            <a:r>
              <a:rPr dirty="0" sz="1800" spc="-10">
                <a:latin typeface="Arial"/>
                <a:cs typeface="Arial"/>
              </a:rPr>
              <a:t>interoperability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10">
                <a:latin typeface="Arial"/>
                <a:cs typeface="Arial"/>
              </a:rPr>
              <a:t>other </a:t>
            </a:r>
            <a:r>
              <a:rPr dirty="0" sz="1800" spc="-5">
                <a:latin typeface="Arial"/>
                <a:cs typeface="Arial"/>
              </a:rPr>
              <a:t>servers and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clients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858000" y="213359"/>
            <a:ext cx="2071370" cy="1286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wipe dir="l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854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918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498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04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110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17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123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542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949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3556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762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81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587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994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400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806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225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632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038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445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851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70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677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083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89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8961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315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721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128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534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9409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36000" y="335279"/>
            <a:ext cx="38100" cy="347980"/>
          </a:xfrm>
          <a:custGeom>
            <a:avLst/>
            <a:gdLst/>
            <a:ahLst/>
            <a:cxnLst/>
            <a:rect l="l" t="t" r="r" b="b"/>
            <a:pathLst>
              <a:path w="38100" h="347980">
                <a:moveTo>
                  <a:pt x="0" y="347980"/>
                </a:moveTo>
                <a:lnTo>
                  <a:pt x="38100" y="347980"/>
                </a:lnTo>
                <a:lnTo>
                  <a:pt x="38100" y="0"/>
                </a:lnTo>
                <a:lnTo>
                  <a:pt x="0" y="0"/>
                </a:lnTo>
                <a:lnTo>
                  <a:pt x="0" y="34798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43850" y="68199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579" y="0"/>
                </a:moveTo>
                <a:lnTo>
                  <a:pt x="36829" y="0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765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105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444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784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123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4634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8030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129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4695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87259" y="67690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87259" y="610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87259" y="54483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87259" y="4775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87259" y="4114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87259" y="34544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025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698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3585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018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679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339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0000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660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3335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994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6544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3148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9751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6355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3086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969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629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289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950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610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2838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75369" y="35179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675369" y="41783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75369" y="483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75369" y="54990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75369" y="61721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63726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7123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051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43915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73109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058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2397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737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1076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416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706359" y="388620"/>
            <a:ext cx="549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L</a:t>
            </a:r>
            <a:r>
              <a:rPr dirty="0" sz="1400" spc="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30"/>
              <a:t>I</a:t>
            </a:r>
            <a:r>
              <a:rPr dirty="0" spc="240"/>
              <a:t>M</a:t>
            </a:r>
            <a:r>
              <a:rPr dirty="0" spc="-200"/>
              <a:t>A</a:t>
            </a:r>
            <a:r>
              <a:rPr dirty="0" spc="-420"/>
              <a:t>P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547369" y="1080770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3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90269" y="1103629"/>
            <a:ext cx="4961255" cy="103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Support </a:t>
            </a:r>
            <a:r>
              <a:rPr dirty="0" sz="1800" spc="-5">
                <a:latin typeface="Arial"/>
                <a:cs typeface="Arial"/>
              </a:rPr>
              <a:t>for the Internet standard protocols</a:t>
            </a:r>
            <a:endParaRPr sz="18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10"/>
              </a:spcBef>
              <a:buClr>
                <a:srgbClr val="B1B1B1"/>
              </a:buClr>
              <a:buFont typeface="Symbol"/>
              <a:buChar char=""/>
              <a:tabLst>
                <a:tab pos="412115" algn="l"/>
                <a:tab pos="412750" algn="l"/>
              </a:tabLst>
            </a:pPr>
            <a:r>
              <a:rPr dirty="0" sz="1600" spc="-10">
                <a:latin typeface="Arial"/>
                <a:cs typeface="Arial"/>
              </a:rPr>
              <a:t>Allows </a:t>
            </a:r>
            <a:r>
              <a:rPr dirty="0" sz="1600" spc="-5">
                <a:latin typeface="Arial"/>
                <a:cs typeface="Arial"/>
              </a:rPr>
              <a:t>other e-mail clients </a:t>
            </a:r>
            <a:r>
              <a:rPr dirty="0" sz="1600">
                <a:latin typeface="Arial"/>
                <a:cs typeface="Arial"/>
              </a:rPr>
              <a:t>to </a:t>
            </a:r>
            <a:r>
              <a:rPr dirty="0" sz="1600" spc="-5">
                <a:latin typeface="Arial"/>
                <a:cs typeface="Arial"/>
              </a:rPr>
              <a:t>access these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servers</a:t>
            </a:r>
            <a:endParaRPr sz="16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10"/>
              </a:spcBef>
              <a:buClr>
                <a:srgbClr val="B1B1B1"/>
              </a:buClr>
              <a:buFont typeface="Symbol"/>
              <a:buChar char=""/>
              <a:tabLst>
                <a:tab pos="412115" algn="l"/>
                <a:tab pos="412750" algn="l"/>
              </a:tabLst>
            </a:pPr>
            <a:r>
              <a:rPr dirty="0" sz="1600" spc="-10">
                <a:latin typeface="Arial"/>
                <a:cs typeface="Arial"/>
              </a:rPr>
              <a:t>Allows </a:t>
            </a:r>
            <a:r>
              <a:rPr dirty="0" sz="1600" spc="-5">
                <a:latin typeface="Arial"/>
                <a:cs typeface="Arial"/>
              </a:rPr>
              <a:t>the clients </a:t>
            </a:r>
            <a:r>
              <a:rPr dirty="0" sz="1600">
                <a:latin typeface="Arial"/>
                <a:cs typeface="Arial"/>
              </a:rPr>
              <a:t>to </a:t>
            </a:r>
            <a:r>
              <a:rPr dirty="0" sz="1600" spc="-5">
                <a:latin typeface="Arial"/>
                <a:cs typeface="Arial"/>
              </a:rPr>
              <a:t>be used with other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servers</a:t>
            </a:r>
            <a:endParaRPr sz="16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10"/>
              </a:spcBef>
              <a:buClr>
                <a:srgbClr val="B1B1B1"/>
              </a:buClr>
              <a:buFont typeface="Symbol"/>
              <a:buChar char=""/>
              <a:tabLst>
                <a:tab pos="412115" algn="l"/>
                <a:tab pos="412750" algn="l"/>
              </a:tabLst>
            </a:pPr>
            <a:r>
              <a:rPr dirty="0" sz="1600" spc="-5">
                <a:latin typeface="Arial"/>
                <a:cs typeface="Arial"/>
              </a:rPr>
              <a:t>E.g. Qualcomm's Eudora or Mozilla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Thunderbird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47369" y="2377440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3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90269" y="2400300"/>
            <a:ext cx="4433570" cy="54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IMAP </a:t>
            </a:r>
            <a:r>
              <a:rPr dirty="0" sz="1800" spc="-5">
                <a:latin typeface="Arial"/>
                <a:cs typeface="Arial"/>
              </a:rPr>
              <a:t>is often </a:t>
            </a:r>
            <a:r>
              <a:rPr dirty="0" sz="1800" spc="-10">
                <a:latin typeface="Arial"/>
                <a:cs typeface="Arial"/>
              </a:rPr>
              <a:t>used </a:t>
            </a:r>
            <a:r>
              <a:rPr dirty="0" sz="1800" spc="-5">
                <a:latin typeface="Arial"/>
                <a:cs typeface="Arial"/>
              </a:rPr>
              <a:t>in large</a:t>
            </a:r>
            <a:r>
              <a:rPr dirty="0" sz="1800" spc="-15">
                <a:latin typeface="Arial"/>
                <a:cs typeface="Arial"/>
              </a:rPr>
              <a:t> networks</a:t>
            </a:r>
            <a:endParaRPr sz="18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0"/>
              </a:spcBef>
              <a:tabLst>
                <a:tab pos="412115" algn="l"/>
              </a:tabLst>
            </a:pPr>
            <a:r>
              <a:rPr dirty="0" baseline="5208" sz="2400" spc="70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r>
              <a:rPr dirty="0" baseline="5208" sz="2400" spc="705">
                <a:solidFill>
                  <a:srgbClr val="B1B1B1"/>
                </a:solidFill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Arial"/>
                <a:cs typeface="Arial"/>
              </a:rPr>
              <a:t>For example,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college campus </a:t>
            </a:r>
            <a:r>
              <a:rPr dirty="0" sz="1600">
                <a:latin typeface="Arial"/>
                <a:cs typeface="Arial"/>
              </a:rPr>
              <a:t>mail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system.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47369" y="3112770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3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90269" y="3135629"/>
            <a:ext cx="4500880" cy="54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IMAP </a:t>
            </a:r>
            <a:r>
              <a:rPr dirty="0" sz="1800" spc="-15">
                <a:latin typeface="Arial"/>
                <a:cs typeface="Arial"/>
              </a:rPr>
              <a:t>allows </a:t>
            </a:r>
            <a:r>
              <a:rPr dirty="0" sz="1800" spc="-5">
                <a:latin typeface="Arial"/>
                <a:cs typeface="Arial"/>
              </a:rPr>
              <a:t>users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access </a:t>
            </a:r>
            <a:r>
              <a:rPr dirty="0" sz="1800" spc="-10">
                <a:latin typeface="Arial"/>
                <a:cs typeface="Arial"/>
              </a:rPr>
              <a:t>new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20"/>
              </a:spcBef>
              <a:tabLst>
                <a:tab pos="412115" algn="l"/>
              </a:tabLst>
            </a:pPr>
            <a:r>
              <a:rPr dirty="0" baseline="5208" sz="2400" spc="70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r>
              <a:rPr dirty="0" baseline="5208" sz="2400" spc="705">
                <a:solidFill>
                  <a:srgbClr val="B1B1B1"/>
                </a:solidFill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Arial"/>
                <a:cs typeface="Arial"/>
              </a:rPr>
              <a:t>The </a:t>
            </a:r>
            <a:r>
              <a:rPr dirty="0" sz="1600">
                <a:latin typeface="Arial"/>
                <a:cs typeface="Arial"/>
              </a:rPr>
              <a:t>mail is </a:t>
            </a:r>
            <a:r>
              <a:rPr dirty="0" sz="1600" spc="-5">
                <a:latin typeface="Arial"/>
                <a:cs typeface="Arial"/>
              </a:rPr>
              <a:t>stored on 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47369" y="3879850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3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90269" y="3902709"/>
            <a:ext cx="6881495" cy="1474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40182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With POP3, users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either</a:t>
            </a:r>
            <a:endParaRPr sz="18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10"/>
              </a:spcBef>
              <a:buClr>
                <a:srgbClr val="B1B1B1"/>
              </a:buClr>
              <a:buFont typeface="Symbol"/>
              <a:buChar char=""/>
              <a:tabLst>
                <a:tab pos="412115" algn="l"/>
                <a:tab pos="412750" algn="l"/>
              </a:tabLst>
            </a:pPr>
            <a:r>
              <a:rPr dirty="0" sz="1600" spc="-5" b="1">
                <a:latin typeface="Arial"/>
                <a:cs typeface="Arial"/>
              </a:rPr>
              <a:t>download </a:t>
            </a:r>
            <a:r>
              <a:rPr dirty="0" sz="1600" spc="-5">
                <a:latin typeface="Arial"/>
                <a:cs typeface="Arial"/>
              </a:rPr>
              <a:t>the e-mail </a:t>
            </a:r>
            <a:r>
              <a:rPr dirty="0" sz="1600">
                <a:latin typeface="Arial"/>
                <a:cs typeface="Arial"/>
              </a:rPr>
              <a:t>to </a:t>
            </a:r>
            <a:r>
              <a:rPr dirty="0" sz="1600" spc="-5">
                <a:latin typeface="Arial"/>
                <a:cs typeface="Arial"/>
              </a:rPr>
              <a:t>their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computer</a:t>
            </a:r>
            <a:endParaRPr sz="16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10"/>
              </a:spcBef>
              <a:buClr>
                <a:srgbClr val="B1B1B1"/>
              </a:buClr>
              <a:buFont typeface="Symbol"/>
              <a:buChar char=""/>
              <a:tabLst>
                <a:tab pos="412115" algn="l"/>
                <a:tab pos="412750" algn="l"/>
              </a:tabLst>
            </a:pPr>
            <a:r>
              <a:rPr dirty="0" sz="1600" spc="-5">
                <a:latin typeface="Arial"/>
                <a:cs typeface="Arial"/>
              </a:rPr>
              <a:t>access </a:t>
            </a:r>
            <a:r>
              <a:rPr dirty="0" sz="1600">
                <a:latin typeface="Arial"/>
                <a:cs typeface="Arial"/>
              </a:rPr>
              <a:t>it via </a:t>
            </a:r>
            <a:r>
              <a:rPr dirty="0" sz="1600" spc="-5">
                <a:latin typeface="Arial"/>
                <a:cs typeface="Arial"/>
              </a:rPr>
              <a:t>the</a:t>
            </a:r>
            <a:r>
              <a:rPr dirty="0" sz="1600" spc="-10">
                <a:latin typeface="Arial"/>
                <a:cs typeface="Arial"/>
              </a:rPr>
              <a:t> web.</a:t>
            </a:r>
            <a:endParaRPr sz="16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10"/>
              </a:spcBef>
              <a:buClr>
                <a:srgbClr val="B1B1B1"/>
              </a:buClr>
              <a:buFont typeface="Symbol"/>
              <a:buChar char=""/>
              <a:tabLst>
                <a:tab pos="412115" algn="l"/>
                <a:tab pos="412750" algn="l"/>
              </a:tabLst>
            </a:pPr>
            <a:r>
              <a:rPr dirty="0" sz="1600" spc="-5">
                <a:latin typeface="Arial"/>
                <a:cs typeface="Arial"/>
              </a:rPr>
              <a:t>take longer than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IMAP</a:t>
            </a:r>
            <a:endParaRPr sz="1600">
              <a:latin typeface="Arial"/>
              <a:cs typeface="Arial"/>
            </a:endParaRPr>
          </a:p>
          <a:p>
            <a:pPr marL="412750" marR="5080" indent="-285750">
              <a:lnSpc>
                <a:spcPct val="79700"/>
              </a:lnSpc>
              <a:spcBef>
                <a:spcPts val="400"/>
              </a:spcBef>
              <a:buClr>
                <a:srgbClr val="B1B1B1"/>
              </a:buClr>
              <a:buFont typeface="Symbol"/>
              <a:buChar char=""/>
              <a:tabLst>
                <a:tab pos="412115" algn="l"/>
                <a:tab pos="412750" algn="l"/>
              </a:tabLst>
            </a:pPr>
            <a:r>
              <a:rPr dirty="0" sz="1600" spc="-5">
                <a:latin typeface="Arial"/>
                <a:cs typeface="Arial"/>
              </a:rPr>
              <a:t>must either </a:t>
            </a:r>
            <a:r>
              <a:rPr dirty="0" sz="1600" spc="-10">
                <a:latin typeface="Arial"/>
                <a:cs typeface="Arial"/>
              </a:rPr>
              <a:t>download </a:t>
            </a:r>
            <a:r>
              <a:rPr dirty="0" sz="1600" spc="-5">
                <a:latin typeface="Arial"/>
                <a:cs typeface="Arial"/>
              </a:rPr>
              <a:t>any new </a:t>
            </a:r>
            <a:r>
              <a:rPr dirty="0" sz="1600">
                <a:latin typeface="Arial"/>
                <a:cs typeface="Arial"/>
              </a:rPr>
              <a:t>mail </a:t>
            </a:r>
            <a:r>
              <a:rPr dirty="0" sz="1600" spc="-5">
                <a:latin typeface="Arial"/>
                <a:cs typeface="Arial"/>
              </a:rPr>
              <a:t>or "</a:t>
            </a:r>
            <a:r>
              <a:rPr dirty="0" sz="1600" spc="-5" i="1">
                <a:latin typeface="Arial"/>
                <a:cs typeface="Arial"/>
              </a:rPr>
              <a:t>refresh</a:t>
            </a:r>
            <a:r>
              <a:rPr dirty="0" sz="1600" spc="-5">
                <a:latin typeface="Arial"/>
                <a:cs typeface="Arial"/>
              </a:rPr>
              <a:t>" the page to </a:t>
            </a:r>
            <a:r>
              <a:rPr dirty="0" sz="1600">
                <a:latin typeface="Arial"/>
                <a:cs typeface="Arial"/>
              </a:rPr>
              <a:t>see </a:t>
            </a:r>
            <a:r>
              <a:rPr dirty="0" sz="1600" spc="-5">
                <a:latin typeface="Arial"/>
                <a:cs typeface="Arial"/>
              </a:rPr>
              <a:t>the new  messages.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858000" y="214629"/>
            <a:ext cx="2071370" cy="1214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9059" y="418162"/>
            <a:ext cx="52451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10" b="1">
                <a:latin typeface="Arial"/>
                <a:cs typeface="Arial"/>
              </a:rPr>
              <a:t>L</a:t>
            </a:r>
            <a:r>
              <a:rPr dirty="0" sz="1400" spc="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547620"/>
            <a:ext cx="63906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9080" algn="l"/>
              </a:tabLst>
            </a:pPr>
            <a:r>
              <a:rPr dirty="0" sz="4000" spc="-305">
                <a:latin typeface="Trebuchet MS"/>
                <a:cs typeface="Trebuchet MS"/>
              </a:rPr>
              <a:t>Presented</a:t>
            </a:r>
            <a:r>
              <a:rPr dirty="0" sz="4000" spc="-235">
                <a:latin typeface="Trebuchet MS"/>
                <a:cs typeface="Trebuchet MS"/>
              </a:rPr>
              <a:t> </a:t>
            </a:r>
            <a:r>
              <a:rPr dirty="0" sz="4000" spc="-345">
                <a:latin typeface="Trebuchet MS"/>
                <a:cs typeface="Trebuchet MS"/>
              </a:rPr>
              <a:t>To	</a:t>
            </a:r>
            <a:r>
              <a:rPr dirty="0" sz="4000" spc="-430">
                <a:latin typeface="Trebuchet MS"/>
                <a:cs typeface="Trebuchet MS"/>
              </a:rPr>
              <a:t>: </a:t>
            </a:r>
            <a:r>
              <a:rPr dirty="0" sz="4000" spc="-370">
                <a:latin typeface="Trebuchet MS"/>
                <a:cs typeface="Trebuchet MS"/>
              </a:rPr>
              <a:t>Mam </a:t>
            </a:r>
            <a:r>
              <a:rPr dirty="0" sz="4000" spc="-240">
                <a:latin typeface="Trebuchet MS"/>
                <a:cs typeface="Trebuchet MS"/>
              </a:rPr>
              <a:t>Sara</a:t>
            </a:r>
            <a:r>
              <a:rPr dirty="0" sz="4000" spc="30">
                <a:latin typeface="Trebuchet MS"/>
                <a:cs typeface="Trebuchet MS"/>
              </a:rPr>
              <a:t> </a:t>
            </a:r>
            <a:r>
              <a:rPr dirty="0" sz="4000" spc="-280">
                <a:latin typeface="Trebuchet MS"/>
                <a:cs typeface="Trebuchet MS"/>
              </a:rPr>
              <a:t>Zainab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20800"/>
              </a:lnSpc>
              <a:spcBef>
                <a:spcPts val="100"/>
              </a:spcBef>
            </a:pPr>
            <a:r>
              <a:rPr dirty="0" spc="-305"/>
              <a:t>Presented </a:t>
            </a:r>
            <a:r>
              <a:rPr dirty="0" spc="-295"/>
              <a:t>by </a:t>
            </a:r>
            <a:r>
              <a:rPr dirty="0" spc="-430"/>
              <a:t>:  </a:t>
            </a:r>
            <a:r>
              <a:rPr dirty="0" spc="-345"/>
              <a:t>Jazib</a:t>
            </a:r>
            <a:r>
              <a:rPr dirty="0" spc="-270"/>
              <a:t> </a:t>
            </a:r>
            <a:r>
              <a:rPr dirty="0" spc="-350"/>
              <a:t>Amjad</a:t>
            </a:r>
          </a:p>
        </p:txBody>
      </p:sp>
      <p:sp>
        <p:nvSpPr>
          <p:cNvPr id="5" name="object 5"/>
          <p:cNvSpPr/>
          <p:nvPr/>
        </p:nvSpPr>
        <p:spPr>
          <a:xfrm>
            <a:off x="7287259" y="356870"/>
            <a:ext cx="1427480" cy="356870"/>
          </a:xfrm>
          <a:custGeom>
            <a:avLst/>
            <a:gdLst/>
            <a:ahLst/>
            <a:cxnLst/>
            <a:rect l="l" t="t" r="r" b="b"/>
            <a:pathLst>
              <a:path w="1427479" h="356870">
                <a:moveTo>
                  <a:pt x="1427480" y="0"/>
                </a:moveTo>
                <a:lnTo>
                  <a:pt x="0" y="0"/>
                </a:lnTo>
                <a:lnTo>
                  <a:pt x="0" y="356869"/>
                </a:lnTo>
                <a:lnTo>
                  <a:pt x="1427480" y="356869"/>
                </a:lnTo>
                <a:lnTo>
                  <a:pt x="142748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87259" y="356870"/>
            <a:ext cx="1427480" cy="356870"/>
          </a:xfrm>
          <a:custGeom>
            <a:avLst/>
            <a:gdLst/>
            <a:ahLst/>
            <a:cxnLst/>
            <a:rect l="l" t="t" r="r" b="b"/>
            <a:pathLst>
              <a:path w="1427479" h="356870">
                <a:moveTo>
                  <a:pt x="713740" y="356869"/>
                </a:moveTo>
                <a:lnTo>
                  <a:pt x="0" y="356869"/>
                </a:lnTo>
                <a:lnTo>
                  <a:pt x="0" y="0"/>
                </a:lnTo>
                <a:lnTo>
                  <a:pt x="1427480" y="0"/>
                </a:lnTo>
                <a:lnTo>
                  <a:pt x="1427480" y="356869"/>
                </a:lnTo>
                <a:lnTo>
                  <a:pt x="713740" y="3568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87259" y="356870"/>
            <a:ext cx="1357630" cy="358140"/>
          </a:xfrm>
          <a:custGeom>
            <a:avLst/>
            <a:gdLst/>
            <a:ahLst/>
            <a:cxnLst/>
            <a:rect l="l" t="t" r="r" b="b"/>
            <a:pathLst>
              <a:path w="1357629" h="358140">
                <a:moveTo>
                  <a:pt x="1178560" y="0"/>
                </a:moveTo>
                <a:lnTo>
                  <a:pt x="1178560" y="88900"/>
                </a:lnTo>
                <a:lnTo>
                  <a:pt x="0" y="88900"/>
                </a:lnTo>
                <a:lnTo>
                  <a:pt x="0" y="267969"/>
                </a:lnTo>
                <a:lnTo>
                  <a:pt x="1178560" y="267969"/>
                </a:lnTo>
                <a:lnTo>
                  <a:pt x="1178560" y="358139"/>
                </a:lnTo>
                <a:lnTo>
                  <a:pt x="1357630" y="179069"/>
                </a:lnTo>
                <a:lnTo>
                  <a:pt x="117856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87259" y="356870"/>
            <a:ext cx="1357630" cy="358140"/>
          </a:xfrm>
          <a:custGeom>
            <a:avLst/>
            <a:gdLst/>
            <a:ahLst/>
            <a:cxnLst/>
            <a:rect l="l" t="t" r="r" b="b"/>
            <a:pathLst>
              <a:path w="1357629" h="358140">
                <a:moveTo>
                  <a:pt x="0" y="88900"/>
                </a:moveTo>
                <a:lnTo>
                  <a:pt x="1178560" y="88900"/>
                </a:lnTo>
                <a:lnTo>
                  <a:pt x="1178560" y="0"/>
                </a:lnTo>
                <a:lnTo>
                  <a:pt x="1357630" y="179069"/>
                </a:lnTo>
                <a:lnTo>
                  <a:pt x="1178560" y="358139"/>
                </a:lnTo>
                <a:lnTo>
                  <a:pt x="1178560" y="267969"/>
                </a:lnTo>
                <a:lnTo>
                  <a:pt x="0" y="267969"/>
                </a:lnTo>
                <a:lnTo>
                  <a:pt x="0" y="889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wipe dir="l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21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5128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534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9409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87259" y="67690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87259" y="610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87259" y="54483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87259" y="4775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87259" y="4114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87259" y="34544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025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368540" y="328295"/>
          <a:ext cx="1330325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"/>
                <a:gridCol w="263524"/>
                <a:gridCol w="309245"/>
                <a:gridCol w="424180"/>
              </a:tblGrid>
              <a:tr h="348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R w="53975">
                      <a:solidFill>
                        <a:srgbClr val="EAEAEA"/>
                      </a:solidFill>
                      <a:prstDash val="solid"/>
                    </a:lnR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400" spc="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GO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L w="53975">
                      <a:solidFill>
                        <a:srgbClr val="EAEAEA"/>
                      </a:solidFill>
                      <a:prstDash val="solid"/>
                    </a:lnL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CFCFC"/>
                      </a:solidFill>
                      <a:prstDash val="solid"/>
                    </a:lnR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92100" y="224790"/>
            <a:ext cx="19729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 b="0">
                <a:latin typeface="Arial"/>
                <a:cs typeface="Arial"/>
              </a:rPr>
              <a:t>Difference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7056" y="224790"/>
            <a:ext cx="3342004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45">
                <a:latin typeface="Arial"/>
                <a:cs typeface="Arial"/>
              </a:rPr>
              <a:t>between</a:t>
            </a:r>
            <a:endParaRPr sz="3200">
              <a:latin typeface="Arial"/>
              <a:cs typeface="Arial"/>
            </a:endParaRPr>
          </a:p>
          <a:p>
            <a:pPr marL="400685">
              <a:lnSpc>
                <a:spcPct val="100000"/>
              </a:lnSpc>
              <a:tabLst>
                <a:tab pos="2393950" algn="l"/>
              </a:tabLst>
            </a:pPr>
            <a:r>
              <a:rPr dirty="0" sz="3200" spc="-195">
                <a:latin typeface="Arial"/>
                <a:cs typeface="Arial"/>
              </a:rPr>
              <a:t>P</a:t>
            </a:r>
            <a:r>
              <a:rPr dirty="0" sz="3200" spc="-220">
                <a:latin typeface="Arial"/>
                <a:cs typeface="Arial"/>
              </a:rPr>
              <a:t>O</a:t>
            </a:r>
            <a:r>
              <a:rPr dirty="0" sz="3200" spc="-170">
                <a:latin typeface="Arial"/>
                <a:cs typeface="Arial"/>
              </a:rPr>
              <a:t>P</a:t>
            </a:r>
            <a:r>
              <a:rPr dirty="0" sz="3200" spc="-135">
                <a:latin typeface="Arial"/>
                <a:cs typeface="Arial"/>
              </a:rPr>
              <a:t>3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105">
                <a:latin typeface="Arial"/>
                <a:cs typeface="Arial"/>
              </a:rPr>
              <a:t>a</a:t>
            </a:r>
            <a:r>
              <a:rPr dirty="0" sz="3200" spc="5">
                <a:latin typeface="Arial"/>
                <a:cs typeface="Arial"/>
              </a:rPr>
              <a:t>n</a:t>
            </a:r>
            <a:r>
              <a:rPr dirty="0" sz="3200" spc="10">
                <a:latin typeface="Arial"/>
                <a:cs typeface="Arial"/>
              </a:rPr>
              <a:t>d</a:t>
            </a:r>
            <a:r>
              <a:rPr dirty="0" sz="3200">
                <a:latin typeface="Arial"/>
                <a:cs typeface="Arial"/>
              </a:rPr>
              <a:t>	</a:t>
            </a:r>
            <a:r>
              <a:rPr dirty="0" sz="3200" spc="170">
                <a:latin typeface="Arial"/>
                <a:cs typeface="Arial"/>
              </a:rPr>
              <a:t>I</a:t>
            </a:r>
            <a:r>
              <a:rPr dirty="0" sz="3200" spc="-175">
                <a:latin typeface="Arial"/>
                <a:cs typeface="Arial"/>
              </a:rPr>
              <a:t>M</a:t>
            </a:r>
            <a:r>
              <a:rPr dirty="0" sz="3200" spc="-135">
                <a:latin typeface="Arial"/>
                <a:cs typeface="Arial"/>
              </a:rPr>
              <a:t>A</a:t>
            </a:r>
            <a:r>
              <a:rPr dirty="0" sz="3200" spc="-340">
                <a:latin typeface="Arial"/>
                <a:cs typeface="Arial"/>
              </a:rPr>
              <a:t>P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59930" y="214629"/>
            <a:ext cx="2084070" cy="1214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001259" y="1643379"/>
          <a:ext cx="3856990" cy="485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2295"/>
                <a:gridCol w="2004059"/>
              </a:tblGrid>
              <a:tr h="977900">
                <a:tc>
                  <a:txBody>
                    <a:bodyPr/>
                    <a:lstStyle/>
                    <a:p>
                      <a:pPr marL="27940" marR="332105">
                        <a:lnSpc>
                          <a:spcPts val="1980"/>
                        </a:lnSpc>
                        <a:spcBef>
                          <a:spcPts val="254"/>
                        </a:spcBef>
                        <a:buSzPct val="94444"/>
                        <a:buFont typeface="Arial"/>
                        <a:buChar char="•"/>
                        <a:tabLst>
                          <a:tab pos="109220" algn="l"/>
                        </a:tabLst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POP3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Post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Office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Protocol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104775" marR="160020">
                        <a:lnSpc>
                          <a:spcPct val="91900"/>
                        </a:lnSpc>
                        <a:spcBef>
                          <a:spcPts val="215"/>
                        </a:spcBef>
                        <a:buSzPct val="94444"/>
                        <a:buFont typeface="Arial"/>
                        <a:buChar char="•"/>
                        <a:tabLst>
                          <a:tab pos="186055" algn="l"/>
                        </a:tabLst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IMAP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Internet  Messaging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Access  Protocol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solidFill>
                      <a:srgbClr val="B1B1B1"/>
                    </a:solidFill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27940" marR="140335">
                        <a:lnSpc>
                          <a:spcPct val="91900"/>
                        </a:lnSpc>
                        <a:spcBef>
                          <a:spcPts val="215"/>
                        </a:spcBef>
                        <a:buSzPct val="94444"/>
                        <a:buFont typeface="Arial"/>
                        <a:buChar char="•"/>
                        <a:tabLst>
                          <a:tab pos="109220" algn="l"/>
                        </a:tabLst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8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only  one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computer to  check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email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76200">
                        <a:lnSpc>
                          <a:spcPct val="91900"/>
                        </a:lnSpc>
                        <a:spcBef>
                          <a:spcPts val="215"/>
                        </a:spcBef>
                        <a:buSzPct val="94444"/>
                        <a:buFont typeface="Arial"/>
                        <a:buChar char="•"/>
                        <a:tabLst>
                          <a:tab pos="186055" algn="l"/>
                        </a:tabLst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can use 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multiple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computers 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check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dirty="0" sz="18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email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solidFill>
                      <a:srgbClr val="E3E3E3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108585" indent="-80645">
                        <a:lnSpc>
                          <a:spcPts val="2080"/>
                        </a:lnSpc>
                        <a:spcBef>
                          <a:spcPts val="50"/>
                        </a:spcBef>
                        <a:buSzPct val="94444"/>
                        <a:buFont typeface="Arial"/>
                        <a:buChar char="•"/>
                        <a:tabLst>
                          <a:tab pos="109220" algn="l"/>
                        </a:tabLst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Your mails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85420" indent="-80645">
                        <a:lnSpc>
                          <a:spcPts val="2080"/>
                        </a:lnSpc>
                        <a:spcBef>
                          <a:spcPts val="50"/>
                        </a:spcBef>
                        <a:buSzPct val="94444"/>
                        <a:buFont typeface="Arial"/>
                        <a:buChar char="•"/>
                        <a:tabLst>
                          <a:tab pos="186055" algn="l"/>
                        </a:tabLst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Your mails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solidFill>
                      <a:srgbClr val="F1F1F1"/>
                    </a:solidFill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27305">
                        <a:lnSpc>
                          <a:spcPts val="1889"/>
                        </a:lnSpc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stored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the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889"/>
                        </a:lnSpc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stored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on the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server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</a:tr>
              <a:tr h="252729">
                <a:tc>
                  <a:txBody>
                    <a:bodyPr/>
                    <a:lstStyle/>
                    <a:p>
                      <a:pPr marL="27305">
                        <a:lnSpc>
                          <a:spcPts val="1889"/>
                        </a:lnSpc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computer that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you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 marL="27305">
                        <a:lnSpc>
                          <a:spcPts val="196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use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</a:tr>
              <a:tr h="1621790">
                <a:tc>
                  <a:txBody>
                    <a:bodyPr/>
                    <a:lstStyle/>
                    <a:p>
                      <a:pPr marL="27940" marR="96520">
                        <a:lnSpc>
                          <a:spcPct val="91900"/>
                        </a:lnSpc>
                        <a:spcBef>
                          <a:spcPts val="225"/>
                        </a:spcBef>
                        <a:buSzPct val="94444"/>
                        <a:buFont typeface="Arial"/>
                        <a:buChar char="•"/>
                        <a:tabLst>
                          <a:tab pos="109220" algn="l"/>
                        </a:tabLst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Outgoing email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  stored locally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on  your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PC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104775" marR="29209">
                        <a:lnSpc>
                          <a:spcPct val="92400"/>
                        </a:lnSpc>
                        <a:spcBef>
                          <a:spcPts val="200"/>
                        </a:spcBef>
                        <a:buSzPct val="95000"/>
                        <a:buFont typeface="Arial"/>
                        <a:buChar char="•"/>
                        <a:tabLst>
                          <a:tab pos="194945" algn="l"/>
                        </a:tabLst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Outgoing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email is 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filtered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mailbox 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serve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solidFill>
                      <a:srgbClr val="E3E3E3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363220" y="1780540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6119" y="1791970"/>
            <a:ext cx="4068445" cy="177927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89900"/>
              </a:lnSpc>
              <a:spcBef>
                <a:spcPts val="315"/>
              </a:spcBef>
              <a:tabLst>
                <a:tab pos="3498850" algn="l"/>
              </a:tabLst>
            </a:pPr>
            <a:r>
              <a:rPr dirty="0" sz="1800" spc="-5" i="1">
                <a:latin typeface="Arial"/>
                <a:cs typeface="Arial"/>
              </a:rPr>
              <a:t>POP3 works by reviewing the </a:t>
            </a:r>
            <a:r>
              <a:rPr dirty="0" sz="1800" spc="-10" i="1">
                <a:latin typeface="Arial"/>
                <a:cs typeface="Arial"/>
              </a:rPr>
              <a:t>inbox on  </a:t>
            </a:r>
            <a:r>
              <a:rPr dirty="0" sz="1800" spc="-5" i="1">
                <a:latin typeface="Arial"/>
                <a:cs typeface="Arial"/>
              </a:rPr>
              <a:t>the </a:t>
            </a:r>
            <a:r>
              <a:rPr dirty="0" sz="1800" spc="-10" i="1">
                <a:latin typeface="Arial"/>
                <a:cs typeface="Arial"/>
              </a:rPr>
              <a:t>mail </a:t>
            </a:r>
            <a:r>
              <a:rPr dirty="0" sz="1800" spc="-5" i="1">
                <a:latin typeface="Arial"/>
                <a:cs typeface="Arial"/>
              </a:rPr>
              <a:t>server, </a:t>
            </a:r>
            <a:r>
              <a:rPr dirty="0" sz="1800" spc="-10" i="1">
                <a:latin typeface="Arial"/>
                <a:cs typeface="Arial"/>
              </a:rPr>
              <a:t>and downloading </a:t>
            </a:r>
            <a:r>
              <a:rPr dirty="0" sz="1800" spc="-5" i="1">
                <a:latin typeface="Arial"/>
                <a:cs typeface="Arial"/>
              </a:rPr>
              <a:t>the  </a:t>
            </a:r>
            <a:r>
              <a:rPr dirty="0" sz="1800" spc="-15" i="1">
                <a:latin typeface="Arial"/>
                <a:cs typeface="Arial"/>
              </a:rPr>
              <a:t>n</a:t>
            </a:r>
            <a:r>
              <a:rPr dirty="0" sz="1800" spc="-5" i="1">
                <a:latin typeface="Arial"/>
                <a:cs typeface="Arial"/>
              </a:rPr>
              <a:t>e</a:t>
            </a:r>
            <a:r>
              <a:rPr dirty="0" sz="1800" i="1">
                <a:latin typeface="Arial"/>
                <a:cs typeface="Arial"/>
              </a:rPr>
              <a:t>w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m</a:t>
            </a:r>
            <a:r>
              <a:rPr dirty="0" sz="1800" spc="-5" i="1">
                <a:latin typeface="Arial"/>
                <a:cs typeface="Arial"/>
              </a:rPr>
              <a:t>ess</a:t>
            </a:r>
            <a:r>
              <a:rPr dirty="0" sz="1800" spc="-15" i="1">
                <a:latin typeface="Arial"/>
                <a:cs typeface="Arial"/>
              </a:rPr>
              <a:t>a</a:t>
            </a:r>
            <a:r>
              <a:rPr dirty="0" sz="1800" spc="-5" i="1">
                <a:latin typeface="Arial"/>
                <a:cs typeface="Arial"/>
              </a:rPr>
              <a:t>g</a:t>
            </a:r>
            <a:r>
              <a:rPr dirty="0" sz="1800" spc="-15" i="1">
                <a:latin typeface="Arial"/>
                <a:cs typeface="Arial"/>
              </a:rPr>
              <a:t>e</a:t>
            </a:r>
            <a:r>
              <a:rPr dirty="0" sz="1800" i="1">
                <a:latin typeface="Arial"/>
                <a:cs typeface="Arial"/>
              </a:rPr>
              <a:t>s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t</a:t>
            </a:r>
            <a:r>
              <a:rPr dirty="0" sz="1800" i="1">
                <a:latin typeface="Arial"/>
                <a:cs typeface="Arial"/>
              </a:rPr>
              <a:t>o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yo</a:t>
            </a:r>
            <a:r>
              <a:rPr dirty="0" sz="1800" spc="-15" i="1">
                <a:latin typeface="Arial"/>
                <a:cs typeface="Arial"/>
              </a:rPr>
              <a:t>u</a:t>
            </a:r>
            <a:r>
              <a:rPr dirty="0" sz="1800" i="1">
                <a:latin typeface="Arial"/>
                <a:cs typeface="Arial"/>
              </a:rPr>
              <a:t>r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</a:t>
            </a:r>
            <a:r>
              <a:rPr dirty="0" sz="1800" spc="-15" i="1">
                <a:latin typeface="Arial"/>
                <a:cs typeface="Arial"/>
              </a:rPr>
              <a:t>o</a:t>
            </a:r>
            <a:r>
              <a:rPr dirty="0" sz="1800" spc="-10" i="1">
                <a:latin typeface="Arial"/>
                <a:cs typeface="Arial"/>
              </a:rPr>
              <a:t>m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sz="1800" spc="-15" i="1">
                <a:latin typeface="Arial"/>
                <a:cs typeface="Arial"/>
              </a:rPr>
              <a:t>u</a:t>
            </a:r>
            <a:r>
              <a:rPr dirty="0" sz="1800" spc="5" i="1">
                <a:latin typeface="Arial"/>
                <a:cs typeface="Arial"/>
              </a:rPr>
              <a:t>t</a:t>
            </a:r>
            <a:r>
              <a:rPr dirty="0" sz="1800" spc="-15" i="1">
                <a:latin typeface="Arial"/>
                <a:cs typeface="Arial"/>
              </a:rPr>
              <a:t>e</a:t>
            </a:r>
            <a:r>
              <a:rPr dirty="0" sz="1800" i="1">
                <a:latin typeface="Arial"/>
                <a:cs typeface="Arial"/>
              </a:rPr>
              <a:t>r.	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spc="-15" i="1">
                <a:latin typeface="Arial"/>
                <a:cs typeface="Arial"/>
              </a:rPr>
              <a:t>M</a:t>
            </a:r>
            <a:r>
              <a:rPr dirty="0" sz="1800" spc="-5" i="1">
                <a:latin typeface="Arial"/>
                <a:cs typeface="Arial"/>
              </a:rPr>
              <a:t>AP  </a:t>
            </a:r>
            <a:r>
              <a:rPr dirty="0" sz="1800" spc="-10" i="1">
                <a:latin typeface="Arial"/>
                <a:cs typeface="Arial"/>
              </a:rPr>
              <a:t>downloads </a:t>
            </a:r>
            <a:r>
              <a:rPr dirty="0" sz="1800" spc="-5" i="1">
                <a:latin typeface="Arial"/>
                <a:cs typeface="Arial"/>
              </a:rPr>
              <a:t>the </a:t>
            </a:r>
            <a:r>
              <a:rPr dirty="0" sz="1800" spc="-10" i="1">
                <a:latin typeface="Arial"/>
                <a:cs typeface="Arial"/>
              </a:rPr>
              <a:t>headers of </a:t>
            </a:r>
            <a:r>
              <a:rPr dirty="0" sz="1800" spc="-5" i="1">
                <a:latin typeface="Arial"/>
                <a:cs typeface="Arial"/>
              </a:rPr>
              <a:t>the </a:t>
            </a:r>
            <a:r>
              <a:rPr dirty="0" sz="1800" spc="-10" i="1">
                <a:latin typeface="Arial"/>
                <a:cs typeface="Arial"/>
              </a:rPr>
              <a:t>new  messages </a:t>
            </a:r>
            <a:r>
              <a:rPr dirty="0" sz="1800" spc="-5" i="1">
                <a:latin typeface="Arial"/>
                <a:cs typeface="Arial"/>
              </a:rPr>
              <a:t>on the server, then </a:t>
            </a:r>
            <a:r>
              <a:rPr dirty="0" sz="1800" spc="-10" i="1">
                <a:latin typeface="Arial"/>
                <a:cs typeface="Arial"/>
              </a:rPr>
              <a:t>retrieves  </a:t>
            </a:r>
            <a:r>
              <a:rPr dirty="0" sz="1800" spc="-5" i="1">
                <a:latin typeface="Arial"/>
                <a:cs typeface="Arial"/>
              </a:rPr>
              <a:t>the </a:t>
            </a:r>
            <a:r>
              <a:rPr dirty="0" sz="1800" spc="-10" i="1">
                <a:latin typeface="Arial"/>
                <a:cs typeface="Arial"/>
              </a:rPr>
              <a:t>message you </a:t>
            </a:r>
            <a:r>
              <a:rPr dirty="0" sz="1800" spc="-5" i="1">
                <a:latin typeface="Arial"/>
                <a:cs typeface="Arial"/>
              </a:rPr>
              <a:t>want to read when  you click on it.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3220" y="4283709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6119" y="4296409"/>
            <a:ext cx="4045585" cy="128524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 i="1">
                <a:latin typeface="Arial"/>
                <a:cs typeface="Arial"/>
              </a:rPr>
              <a:t>When </a:t>
            </a:r>
            <a:r>
              <a:rPr dirty="0" sz="1800" spc="-10" i="1">
                <a:latin typeface="Arial"/>
                <a:cs typeface="Arial"/>
              </a:rPr>
              <a:t>using </a:t>
            </a:r>
            <a:r>
              <a:rPr dirty="0" sz="1800" spc="-5" i="1">
                <a:latin typeface="Arial"/>
                <a:cs typeface="Arial"/>
              </a:rPr>
              <a:t>POP3, </a:t>
            </a:r>
            <a:r>
              <a:rPr dirty="0" sz="1800" spc="-10" i="1">
                <a:latin typeface="Arial"/>
                <a:cs typeface="Arial"/>
              </a:rPr>
              <a:t>your mail </a:t>
            </a:r>
            <a:r>
              <a:rPr dirty="0" sz="1800" spc="-5" i="1">
                <a:latin typeface="Arial"/>
                <a:cs typeface="Arial"/>
              </a:rPr>
              <a:t>is stored  </a:t>
            </a:r>
            <a:r>
              <a:rPr dirty="0" sz="1800" spc="-10" i="1">
                <a:latin typeface="Arial"/>
                <a:cs typeface="Arial"/>
              </a:rPr>
              <a:t>on your </a:t>
            </a:r>
            <a:r>
              <a:rPr dirty="0" sz="1800" spc="-5" i="1">
                <a:latin typeface="Arial"/>
                <a:cs typeface="Arial"/>
              </a:rPr>
              <a:t>PC. </a:t>
            </a:r>
            <a:r>
              <a:rPr dirty="0" sz="1800" i="1">
                <a:latin typeface="Arial"/>
                <a:cs typeface="Arial"/>
              </a:rPr>
              <a:t>When </a:t>
            </a:r>
            <a:r>
              <a:rPr dirty="0" sz="1800" spc="-5" i="1">
                <a:latin typeface="Arial"/>
                <a:cs typeface="Arial"/>
              </a:rPr>
              <a:t>using IMAP, the </a:t>
            </a:r>
            <a:r>
              <a:rPr dirty="0" sz="1800" spc="-10" i="1">
                <a:latin typeface="Arial"/>
                <a:cs typeface="Arial"/>
              </a:rPr>
              <a:t>mail  </a:t>
            </a:r>
            <a:r>
              <a:rPr dirty="0" sz="1800" spc="-5" i="1">
                <a:latin typeface="Arial"/>
                <a:cs typeface="Arial"/>
              </a:rPr>
              <a:t>is stored on the </a:t>
            </a:r>
            <a:r>
              <a:rPr dirty="0" sz="1800" spc="-10" i="1">
                <a:latin typeface="Arial"/>
                <a:cs typeface="Arial"/>
              </a:rPr>
              <a:t>mail </a:t>
            </a:r>
            <a:r>
              <a:rPr dirty="0" sz="1800" spc="-5" i="1">
                <a:latin typeface="Arial"/>
                <a:cs typeface="Arial"/>
              </a:rPr>
              <a:t>server. </a:t>
            </a:r>
            <a:r>
              <a:rPr dirty="0" sz="1800" spc="-10" i="1">
                <a:latin typeface="Arial"/>
                <a:cs typeface="Arial"/>
              </a:rPr>
              <a:t>Unless </a:t>
            </a:r>
            <a:r>
              <a:rPr dirty="0" sz="1800" spc="-5" i="1">
                <a:latin typeface="Arial"/>
                <a:cs typeface="Arial"/>
              </a:rPr>
              <a:t>you  copy </a:t>
            </a:r>
            <a:r>
              <a:rPr dirty="0" sz="1800" i="1">
                <a:latin typeface="Arial"/>
                <a:cs typeface="Arial"/>
              </a:rPr>
              <a:t>a </a:t>
            </a:r>
            <a:r>
              <a:rPr dirty="0" sz="1800" spc="-10" i="1">
                <a:latin typeface="Arial"/>
                <a:cs typeface="Arial"/>
              </a:rPr>
              <a:t>message </a:t>
            </a:r>
            <a:r>
              <a:rPr dirty="0" sz="1800" spc="-5" i="1">
                <a:latin typeface="Arial"/>
                <a:cs typeface="Arial"/>
              </a:rPr>
              <a:t>to </a:t>
            </a:r>
            <a:r>
              <a:rPr dirty="0" sz="1800" i="1">
                <a:latin typeface="Arial"/>
                <a:cs typeface="Arial"/>
              </a:rPr>
              <a:t>a </a:t>
            </a:r>
            <a:r>
              <a:rPr dirty="0" sz="1800" spc="-5" i="1">
                <a:latin typeface="Arial"/>
                <a:cs typeface="Arial"/>
              </a:rPr>
              <a:t>"Local </a:t>
            </a:r>
            <a:r>
              <a:rPr dirty="0" sz="1800" spc="-10" i="1">
                <a:latin typeface="Arial"/>
                <a:cs typeface="Arial"/>
              </a:rPr>
              <a:t>Folder" </a:t>
            </a:r>
            <a:r>
              <a:rPr dirty="0" sz="1800" spc="-5" i="1">
                <a:latin typeface="Arial"/>
                <a:cs typeface="Arial"/>
              </a:rPr>
              <a:t>the  </a:t>
            </a:r>
            <a:r>
              <a:rPr dirty="0" sz="1800" spc="-10" i="1">
                <a:latin typeface="Arial"/>
                <a:cs typeface="Arial"/>
              </a:rPr>
              <a:t>messages </a:t>
            </a:r>
            <a:r>
              <a:rPr dirty="0" sz="1800" spc="-5" i="1">
                <a:latin typeface="Arial"/>
                <a:cs typeface="Arial"/>
              </a:rPr>
              <a:t>are never copied </a:t>
            </a:r>
            <a:r>
              <a:rPr dirty="0" sz="1800" i="1">
                <a:latin typeface="Arial"/>
                <a:cs typeface="Arial"/>
              </a:rPr>
              <a:t>to </a:t>
            </a:r>
            <a:r>
              <a:rPr dirty="0" sz="1800" spc="-5" i="1">
                <a:latin typeface="Arial"/>
                <a:cs typeface="Arial"/>
              </a:rPr>
              <a:t>your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PC.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wipe dir="l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6359" y="388620"/>
            <a:ext cx="549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L</a:t>
            </a:r>
            <a:r>
              <a:rPr dirty="0" sz="1400" spc="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6940" y="1135379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3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6940" y="1158240"/>
            <a:ext cx="3793490" cy="5177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Disadvantages:</a:t>
            </a:r>
            <a:endParaRPr sz="1800">
              <a:latin typeface="Arial"/>
              <a:cs typeface="Arial"/>
            </a:endParaRPr>
          </a:p>
          <a:p>
            <a:pPr marL="355600" marR="507365">
              <a:lnSpc>
                <a:spcPct val="100000"/>
              </a:lnSpc>
              <a:buChar char="-"/>
              <a:tabLst>
                <a:tab pos="478790" algn="l"/>
              </a:tabLst>
            </a:pPr>
            <a:r>
              <a:rPr dirty="0" sz="1600" spc="-5">
                <a:latin typeface="Arial"/>
                <a:cs typeface="Arial"/>
              </a:rPr>
              <a:t>Less social contact </a:t>
            </a:r>
            <a:r>
              <a:rPr dirty="0" sz="1600" spc="-10">
                <a:latin typeface="Arial"/>
                <a:cs typeface="Arial"/>
              </a:rPr>
              <a:t>with </a:t>
            </a:r>
            <a:r>
              <a:rPr dirty="0" sz="1600" spc="-5">
                <a:latin typeface="Arial"/>
                <a:cs typeface="Arial"/>
              </a:rPr>
              <a:t>people  (social </a:t>
            </a:r>
            <a:r>
              <a:rPr dirty="0" sz="1600">
                <a:latin typeface="Arial"/>
                <a:cs typeface="Arial"/>
              </a:rPr>
              <a:t>skills </a:t>
            </a:r>
            <a:r>
              <a:rPr dirty="0" sz="1600" spc="-10">
                <a:latin typeface="Arial"/>
                <a:cs typeface="Arial"/>
              </a:rPr>
              <a:t>won't </a:t>
            </a:r>
            <a:r>
              <a:rPr dirty="0" sz="1600" spc="-5">
                <a:latin typeface="Arial"/>
                <a:cs typeface="Arial"/>
              </a:rPr>
              <a:t>be as </a:t>
            </a:r>
            <a:r>
              <a:rPr dirty="0" sz="1600" spc="-10">
                <a:latin typeface="Arial"/>
                <a:cs typeface="Arial"/>
              </a:rPr>
              <a:t>well  </a:t>
            </a:r>
            <a:r>
              <a:rPr dirty="0" sz="1600" spc="-5">
                <a:latin typeface="Arial"/>
                <a:cs typeface="Arial"/>
              </a:rPr>
              <a:t>developed)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ts val="1905"/>
              </a:lnSpc>
              <a:buChar char="-"/>
              <a:tabLst>
                <a:tab pos="478790" algn="l"/>
              </a:tabLst>
            </a:pPr>
            <a:r>
              <a:rPr dirty="0" sz="1600" spc="-5">
                <a:latin typeface="Arial"/>
                <a:cs typeface="Arial"/>
              </a:rPr>
              <a:t>Less </a:t>
            </a:r>
            <a:r>
              <a:rPr dirty="0" sz="1600" spc="-10">
                <a:latin typeface="Arial"/>
                <a:cs typeface="Arial"/>
              </a:rPr>
              <a:t>hand-writing </a:t>
            </a:r>
            <a:r>
              <a:rPr dirty="0" sz="1600" spc="-5">
                <a:latin typeface="Arial"/>
                <a:cs typeface="Arial"/>
              </a:rPr>
              <a:t>practice</a:t>
            </a:r>
            <a:endParaRPr sz="1600">
              <a:latin typeface="Arial"/>
              <a:cs typeface="Arial"/>
            </a:endParaRPr>
          </a:p>
          <a:p>
            <a:pPr marL="355600" marR="337185">
              <a:lnSpc>
                <a:spcPts val="1920"/>
              </a:lnSpc>
              <a:spcBef>
                <a:spcPts val="55"/>
              </a:spcBef>
              <a:buChar char="-"/>
              <a:tabLst>
                <a:tab pos="478790" algn="l"/>
              </a:tabLst>
            </a:pPr>
            <a:r>
              <a:rPr dirty="0" sz="1600" spc="-5">
                <a:latin typeface="Arial"/>
                <a:cs typeface="Arial"/>
              </a:rPr>
              <a:t>Can be bad for </a:t>
            </a:r>
            <a:r>
              <a:rPr dirty="0" sz="1600" spc="-10">
                <a:latin typeface="Arial"/>
                <a:cs typeface="Arial"/>
              </a:rPr>
              <a:t>your eyes </a:t>
            </a:r>
            <a:r>
              <a:rPr dirty="0" sz="1600">
                <a:latin typeface="Arial"/>
                <a:cs typeface="Arial"/>
              </a:rPr>
              <a:t>if </a:t>
            </a:r>
            <a:r>
              <a:rPr dirty="0" sz="1600" spc="-15">
                <a:latin typeface="Arial"/>
                <a:cs typeface="Arial"/>
              </a:rPr>
              <a:t>you  </a:t>
            </a:r>
            <a:r>
              <a:rPr dirty="0" sz="1600" spc="-5">
                <a:latin typeface="Arial"/>
                <a:cs typeface="Arial"/>
              </a:rPr>
              <a:t>spend too long sending e-mails on  </a:t>
            </a:r>
            <a:r>
              <a:rPr dirty="0" sz="1600" spc="-10">
                <a:latin typeface="Arial"/>
                <a:cs typeface="Arial"/>
              </a:rPr>
              <a:t>your</a:t>
            </a:r>
            <a:r>
              <a:rPr dirty="0" sz="1600" spc="-5">
                <a:latin typeface="Arial"/>
                <a:cs typeface="Arial"/>
              </a:rPr>
              <a:t> computer</a:t>
            </a:r>
            <a:endParaRPr sz="1600">
              <a:latin typeface="Arial"/>
              <a:cs typeface="Arial"/>
            </a:endParaRPr>
          </a:p>
          <a:p>
            <a:pPr marL="355600" marR="320040">
              <a:lnSpc>
                <a:spcPct val="100000"/>
              </a:lnSpc>
              <a:spcBef>
                <a:spcPts val="330"/>
              </a:spcBef>
              <a:buChar char="-"/>
              <a:tabLst>
                <a:tab pos="478790" algn="l"/>
              </a:tabLst>
            </a:pPr>
            <a:r>
              <a:rPr dirty="0" sz="1600" spc="-10">
                <a:latin typeface="Arial"/>
                <a:cs typeface="Arial"/>
              </a:rPr>
              <a:t>Messages </a:t>
            </a:r>
            <a:r>
              <a:rPr dirty="0" sz="1600">
                <a:latin typeface="Arial"/>
                <a:cs typeface="Arial"/>
              </a:rPr>
              <a:t>may </a:t>
            </a:r>
            <a:r>
              <a:rPr dirty="0" sz="1600" spc="-5">
                <a:latin typeface="Arial"/>
                <a:cs typeface="Arial"/>
              </a:rPr>
              <a:t>be misinterpreted  easily</a:t>
            </a:r>
            <a:endParaRPr sz="1600">
              <a:latin typeface="Arial"/>
              <a:cs typeface="Arial"/>
            </a:endParaRPr>
          </a:p>
          <a:p>
            <a:pPr marL="355600" marR="114300">
              <a:lnSpc>
                <a:spcPts val="1910"/>
              </a:lnSpc>
              <a:spcBef>
                <a:spcPts val="470"/>
              </a:spcBef>
              <a:buChar char="-"/>
              <a:tabLst>
                <a:tab pos="478790" algn="l"/>
              </a:tabLst>
            </a:pPr>
            <a:r>
              <a:rPr dirty="0" sz="1600" spc="-5">
                <a:latin typeface="Arial"/>
                <a:cs typeface="Arial"/>
              </a:rPr>
              <a:t>Abbreviated language </a:t>
            </a:r>
            <a:r>
              <a:rPr dirty="0" sz="1600">
                <a:latin typeface="Arial"/>
                <a:cs typeface="Arial"/>
              </a:rPr>
              <a:t>may </a:t>
            </a:r>
            <a:r>
              <a:rPr dirty="0" sz="1600" spc="-5">
                <a:latin typeface="Arial"/>
                <a:cs typeface="Arial"/>
              </a:rPr>
              <a:t>become  </a:t>
            </a:r>
            <a:r>
              <a:rPr dirty="0" sz="1600">
                <a:latin typeface="Arial"/>
                <a:cs typeface="Arial"/>
              </a:rPr>
              <a:t>common </a:t>
            </a:r>
            <a:r>
              <a:rPr dirty="0" sz="1600" spc="-5">
                <a:latin typeface="Arial"/>
                <a:cs typeface="Arial"/>
              </a:rPr>
              <a:t>practice for </a:t>
            </a:r>
            <a:r>
              <a:rPr dirty="0" sz="1600">
                <a:latin typeface="Arial"/>
                <a:cs typeface="Arial"/>
              </a:rPr>
              <a:t>some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people</a:t>
            </a:r>
            <a:endParaRPr sz="1600">
              <a:latin typeface="Arial"/>
              <a:cs typeface="Arial"/>
            </a:endParaRPr>
          </a:p>
          <a:p>
            <a:pPr marL="355600" marR="133985">
              <a:lnSpc>
                <a:spcPts val="1910"/>
              </a:lnSpc>
              <a:spcBef>
                <a:spcPts val="409"/>
              </a:spcBef>
              <a:buChar char="-"/>
              <a:tabLst>
                <a:tab pos="478790" algn="l"/>
              </a:tabLst>
            </a:pPr>
            <a:r>
              <a:rPr dirty="0" sz="1600" spc="-5">
                <a:latin typeface="Arial"/>
                <a:cs typeface="Arial"/>
              </a:rPr>
              <a:t>Can provide an easy </a:t>
            </a:r>
            <a:r>
              <a:rPr dirty="0" sz="1600" spc="-10">
                <a:latin typeface="Arial"/>
                <a:cs typeface="Arial"/>
              </a:rPr>
              <a:t>way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spread  viruses to computers</a:t>
            </a:r>
            <a:endParaRPr sz="1600">
              <a:latin typeface="Arial"/>
              <a:cs typeface="Arial"/>
            </a:endParaRPr>
          </a:p>
          <a:p>
            <a:pPr marL="355600" marR="5080">
              <a:lnSpc>
                <a:spcPct val="99700"/>
              </a:lnSpc>
              <a:spcBef>
                <a:spcPts val="345"/>
              </a:spcBef>
              <a:buChar char="-"/>
              <a:tabLst>
                <a:tab pos="478790" algn="l"/>
              </a:tabLst>
            </a:pPr>
            <a:r>
              <a:rPr dirty="0" sz="1600" spc="-5">
                <a:latin typeface="Arial"/>
                <a:cs typeface="Arial"/>
              </a:rPr>
              <a:t>Can be easy to </a:t>
            </a:r>
            <a:r>
              <a:rPr dirty="0" sz="1600">
                <a:latin typeface="Arial"/>
                <a:cs typeface="Arial"/>
              </a:rPr>
              <a:t>make a </a:t>
            </a:r>
            <a:r>
              <a:rPr dirty="0" sz="1600" spc="-10">
                <a:latin typeface="Arial"/>
                <a:cs typeface="Arial"/>
              </a:rPr>
              <a:t>"typo" </a:t>
            </a:r>
            <a:r>
              <a:rPr dirty="0" sz="1600" spc="-5">
                <a:latin typeface="Arial"/>
                <a:cs typeface="Arial"/>
              </a:rPr>
              <a:t>and  </a:t>
            </a:r>
            <a:r>
              <a:rPr dirty="0" sz="1600">
                <a:latin typeface="Arial"/>
                <a:cs typeface="Arial"/>
              </a:rPr>
              <a:t>say </a:t>
            </a:r>
            <a:r>
              <a:rPr dirty="0" sz="1600" spc="-5">
                <a:latin typeface="Arial"/>
                <a:cs typeface="Arial"/>
              </a:rPr>
              <a:t>the </a:t>
            </a:r>
            <a:r>
              <a:rPr dirty="0" sz="1600" spc="-10">
                <a:latin typeface="Arial"/>
                <a:cs typeface="Arial"/>
              </a:rPr>
              <a:t>wrong </a:t>
            </a:r>
            <a:r>
              <a:rPr dirty="0" sz="1600" spc="-5">
                <a:latin typeface="Arial"/>
                <a:cs typeface="Arial"/>
              </a:rPr>
              <a:t>thing, or </a:t>
            </a:r>
            <a:r>
              <a:rPr dirty="0" sz="1600">
                <a:latin typeface="Arial"/>
                <a:cs typeface="Arial"/>
              </a:rPr>
              <a:t>send </a:t>
            </a:r>
            <a:r>
              <a:rPr dirty="0" sz="1600" spc="-5">
                <a:latin typeface="Arial"/>
                <a:cs typeface="Arial"/>
              </a:rPr>
              <a:t>the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email  </a:t>
            </a:r>
            <a:r>
              <a:rPr dirty="0" sz="1600" spc="-5">
                <a:latin typeface="Arial"/>
                <a:cs typeface="Arial"/>
              </a:rPr>
              <a:t>to the </a:t>
            </a:r>
            <a:r>
              <a:rPr dirty="0" sz="1600" spc="-10">
                <a:latin typeface="Arial"/>
                <a:cs typeface="Arial"/>
              </a:rPr>
              <a:t>wrong </a:t>
            </a:r>
            <a:r>
              <a:rPr dirty="0" sz="1600" spc="-5">
                <a:latin typeface="Arial"/>
                <a:cs typeface="Arial"/>
              </a:rPr>
              <a:t>person</a:t>
            </a:r>
            <a:endParaRPr sz="1600">
              <a:latin typeface="Arial"/>
              <a:cs typeface="Arial"/>
            </a:endParaRPr>
          </a:p>
          <a:p>
            <a:pPr marL="355600" marR="27305" indent="-342900">
              <a:lnSpc>
                <a:spcPct val="99700"/>
              </a:lnSpc>
              <a:spcBef>
                <a:spcPts val="405"/>
              </a:spcBef>
            </a:pPr>
            <a:r>
              <a:rPr dirty="0" sz="1600">
                <a:latin typeface="Arial"/>
                <a:cs typeface="Arial"/>
              </a:rPr>
              <a:t>- Access </a:t>
            </a:r>
            <a:r>
              <a:rPr dirty="0" sz="1600" spc="-5">
                <a:latin typeface="Arial"/>
                <a:cs typeface="Arial"/>
              </a:rPr>
              <a:t>to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computer and the internet </a:t>
            </a:r>
            <a:r>
              <a:rPr dirty="0" sz="1600">
                <a:latin typeface="Arial"/>
                <a:cs typeface="Arial"/>
              </a:rPr>
              <a:t>is  </a:t>
            </a:r>
            <a:r>
              <a:rPr dirty="0" sz="1600" spc="-5">
                <a:latin typeface="Arial"/>
                <a:cs typeface="Arial"/>
              </a:rPr>
              <a:t>necessary, and this </a:t>
            </a:r>
            <a:r>
              <a:rPr dirty="0" sz="1600">
                <a:latin typeface="Arial"/>
                <a:cs typeface="Arial"/>
              </a:rPr>
              <a:t>may </a:t>
            </a:r>
            <a:r>
              <a:rPr dirty="0" sz="1600" spc="-5">
                <a:latin typeface="Arial"/>
                <a:cs typeface="Arial"/>
              </a:rPr>
              <a:t>not be  convenient for all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people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9930" y="214629"/>
            <a:ext cx="2084070" cy="928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3370" y="135524"/>
            <a:ext cx="7174230" cy="5308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-10" i="1">
                <a:latin typeface="Arial"/>
                <a:cs typeface="Arial"/>
              </a:rPr>
              <a:t>Advantages </a:t>
            </a:r>
            <a:r>
              <a:rPr dirty="0" sz="3300" spc="-145" i="1">
                <a:latin typeface="Arial"/>
                <a:cs typeface="Arial"/>
              </a:rPr>
              <a:t>And </a:t>
            </a:r>
            <a:r>
              <a:rPr dirty="0" sz="3300" spc="40" i="1">
                <a:latin typeface="Arial"/>
                <a:cs typeface="Arial"/>
              </a:rPr>
              <a:t>Disadvantages</a:t>
            </a:r>
            <a:r>
              <a:rPr dirty="0" sz="3300" spc="-305" i="1">
                <a:latin typeface="Arial"/>
                <a:cs typeface="Arial"/>
              </a:rPr>
              <a:t> </a:t>
            </a:r>
            <a:r>
              <a:rPr dirty="0" sz="3300" spc="45" i="1">
                <a:latin typeface="Arial"/>
                <a:cs typeface="Arial"/>
              </a:rPr>
              <a:t>Of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370" y="569884"/>
            <a:ext cx="4041775" cy="546163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3300" spc="-30" b="1" i="1">
                <a:latin typeface="Arial"/>
                <a:cs typeface="Arial"/>
              </a:rPr>
              <a:t>E-mail?</a:t>
            </a:r>
            <a:endParaRPr sz="33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0"/>
              </a:spcBef>
            </a:pPr>
            <a:r>
              <a:rPr dirty="0" sz="2000" spc="-5" b="1">
                <a:latin typeface="Arial"/>
                <a:cs typeface="Arial"/>
              </a:rPr>
              <a:t>Advantages:</a:t>
            </a:r>
            <a:endParaRPr sz="2000">
              <a:latin typeface="Arial"/>
              <a:cs typeface="Arial"/>
            </a:endParaRPr>
          </a:p>
          <a:p>
            <a:pPr marL="608330" indent="-341630">
              <a:lnSpc>
                <a:spcPct val="100000"/>
              </a:lnSpc>
              <a:spcBef>
                <a:spcPts val="400"/>
              </a:spcBef>
              <a:buChar char="-"/>
              <a:tabLst>
                <a:tab pos="389890" algn="l"/>
              </a:tabLst>
            </a:pPr>
            <a:r>
              <a:rPr dirty="0" sz="1600" spc="-5">
                <a:latin typeface="Arial"/>
                <a:cs typeface="Arial"/>
              </a:rPr>
              <a:t>Quick delivery and reply of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messages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-"/>
            </a:pPr>
            <a:endParaRPr sz="2000">
              <a:latin typeface="Times New Roman"/>
              <a:cs typeface="Times New Roman"/>
            </a:endParaRPr>
          </a:p>
          <a:p>
            <a:pPr marL="608330" indent="-341630">
              <a:lnSpc>
                <a:spcPct val="100000"/>
              </a:lnSpc>
              <a:buChar char="-"/>
              <a:tabLst>
                <a:tab pos="389890" algn="l"/>
              </a:tabLst>
            </a:pPr>
            <a:r>
              <a:rPr dirty="0" sz="1600" spc="-10">
                <a:latin typeface="Arial"/>
                <a:cs typeface="Arial"/>
              </a:rPr>
              <a:t>Convenient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-"/>
            </a:pPr>
            <a:endParaRPr sz="2350">
              <a:latin typeface="Times New Roman"/>
              <a:cs typeface="Times New Roman"/>
            </a:endParaRPr>
          </a:p>
          <a:p>
            <a:pPr marL="608330" indent="-341630">
              <a:lnSpc>
                <a:spcPct val="100000"/>
              </a:lnSpc>
              <a:buChar char="-"/>
              <a:tabLst>
                <a:tab pos="389890" algn="l"/>
              </a:tabLst>
            </a:pPr>
            <a:r>
              <a:rPr dirty="0" sz="1600" spc="-5">
                <a:latin typeface="Arial"/>
                <a:cs typeface="Arial"/>
              </a:rPr>
              <a:t>Can contact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group of people at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once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-"/>
            </a:pPr>
            <a:endParaRPr sz="2350">
              <a:latin typeface="Times New Roman"/>
              <a:cs typeface="Times New Roman"/>
            </a:endParaRPr>
          </a:p>
          <a:p>
            <a:pPr marL="608330" marR="5080" indent="-341630">
              <a:lnSpc>
                <a:spcPct val="100000"/>
              </a:lnSpc>
              <a:buChar char="-"/>
              <a:tabLst>
                <a:tab pos="389890" algn="l"/>
              </a:tabLst>
            </a:pPr>
            <a:r>
              <a:rPr dirty="0" sz="1600" spc="-5">
                <a:latin typeface="Arial"/>
                <a:cs typeface="Arial"/>
              </a:rPr>
              <a:t>No </a:t>
            </a:r>
            <a:r>
              <a:rPr dirty="0" sz="1600">
                <a:latin typeface="Arial"/>
                <a:cs typeface="Arial"/>
              </a:rPr>
              <a:t>limit </a:t>
            </a:r>
            <a:r>
              <a:rPr dirty="0" sz="1600" spc="-5">
                <a:latin typeface="Arial"/>
                <a:cs typeface="Arial"/>
              </a:rPr>
              <a:t>on how short or how long the  </a:t>
            </a:r>
            <a:r>
              <a:rPr dirty="0" sz="1600">
                <a:latin typeface="Arial"/>
                <a:cs typeface="Arial"/>
              </a:rPr>
              <a:t>message </a:t>
            </a:r>
            <a:r>
              <a:rPr dirty="0" sz="1600" spc="-5">
                <a:latin typeface="Arial"/>
                <a:cs typeface="Arial"/>
              </a:rPr>
              <a:t>should be (it </a:t>
            </a:r>
            <a:r>
              <a:rPr dirty="0" sz="1600" spc="-10">
                <a:latin typeface="Arial"/>
                <a:cs typeface="Arial"/>
              </a:rPr>
              <a:t>would </a:t>
            </a:r>
            <a:r>
              <a:rPr dirty="0" sz="1600">
                <a:latin typeface="Arial"/>
                <a:cs typeface="Arial"/>
              </a:rPr>
              <a:t>seem  </a:t>
            </a:r>
            <a:r>
              <a:rPr dirty="0" sz="1600" spc="-5">
                <a:latin typeface="Arial"/>
                <a:cs typeface="Arial"/>
              </a:rPr>
              <a:t>ridiculous </a:t>
            </a:r>
            <a:r>
              <a:rPr dirty="0" sz="1600">
                <a:latin typeface="Arial"/>
                <a:cs typeface="Arial"/>
              </a:rPr>
              <a:t>to send a </a:t>
            </a:r>
            <a:r>
              <a:rPr dirty="0" sz="1600" spc="-5">
                <a:latin typeface="Arial"/>
                <a:cs typeface="Arial"/>
              </a:rPr>
              <a:t>one line letter to  someone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the post, but on email this 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5">
                <a:latin typeface="Arial"/>
                <a:cs typeface="Arial"/>
              </a:rPr>
              <a:t> acceptable)</a:t>
            </a:r>
            <a:endParaRPr sz="1600">
              <a:latin typeface="Arial"/>
              <a:cs typeface="Arial"/>
            </a:endParaRPr>
          </a:p>
          <a:p>
            <a:pPr marL="608330" marR="8890" indent="-341630">
              <a:lnSpc>
                <a:spcPct val="100000"/>
              </a:lnSpc>
              <a:spcBef>
                <a:spcPts val="380"/>
              </a:spcBef>
              <a:buChar char="-"/>
              <a:tabLst>
                <a:tab pos="389890" algn="l"/>
              </a:tabLst>
            </a:pPr>
            <a:r>
              <a:rPr dirty="0" sz="1600" spc="-5">
                <a:latin typeface="Arial"/>
                <a:cs typeface="Arial"/>
              </a:rPr>
              <a:t>Can attach large documents and other  files with </a:t>
            </a:r>
            <a:r>
              <a:rPr dirty="0" sz="1600">
                <a:latin typeface="Arial"/>
                <a:cs typeface="Arial"/>
              </a:rPr>
              <a:t>a click </a:t>
            </a:r>
            <a:r>
              <a:rPr dirty="0" sz="1600" spc="-5">
                <a:latin typeface="Arial"/>
                <a:cs typeface="Arial"/>
              </a:rPr>
              <a:t>of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button (and  </a:t>
            </a:r>
            <a:r>
              <a:rPr dirty="0" sz="1600" spc="-10">
                <a:latin typeface="Arial"/>
                <a:cs typeface="Arial"/>
              </a:rPr>
              <a:t>without </a:t>
            </a:r>
            <a:r>
              <a:rPr dirty="0" sz="1600" spc="-5">
                <a:latin typeface="Arial"/>
                <a:cs typeface="Arial"/>
              </a:rPr>
              <a:t>using up resources </a:t>
            </a:r>
            <a:r>
              <a:rPr dirty="0" sz="1600">
                <a:latin typeface="Arial"/>
                <a:cs typeface="Arial"/>
              </a:rPr>
              <a:t>like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paper)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-"/>
            </a:pPr>
            <a:endParaRPr sz="2050">
              <a:latin typeface="Times New Roman"/>
              <a:cs typeface="Times New Roman"/>
            </a:endParaRPr>
          </a:p>
          <a:p>
            <a:pPr marL="608330" marR="420370" indent="-341630">
              <a:lnSpc>
                <a:spcPts val="1910"/>
              </a:lnSpc>
              <a:buChar char="-"/>
              <a:tabLst>
                <a:tab pos="389890" algn="l"/>
              </a:tabLst>
            </a:pPr>
            <a:r>
              <a:rPr dirty="0" sz="1600" spc="-5">
                <a:latin typeface="Arial"/>
                <a:cs typeface="Arial"/>
              </a:rPr>
              <a:t>Doesn't use any paper (good for</a:t>
            </a:r>
            <a:r>
              <a:rPr dirty="0" sz="1600" spc="-114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the  environment)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76700"/>
            <a:ext cx="9144000" cy="2781300"/>
          </a:xfrm>
          <a:custGeom>
            <a:avLst/>
            <a:gdLst/>
            <a:ahLst/>
            <a:cxnLst/>
            <a:rect l="l" t="t" r="r" b="b"/>
            <a:pathLst>
              <a:path w="9144000" h="2781300">
                <a:moveTo>
                  <a:pt x="9144000" y="0"/>
                </a:moveTo>
                <a:lnTo>
                  <a:pt x="0" y="0"/>
                </a:lnTo>
                <a:lnTo>
                  <a:pt x="0" y="2781300"/>
                </a:lnTo>
                <a:lnTo>
                  <a:pt x="9144000" y="27813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709" y="1446529"/>
            <a:ext cx="3910329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5">
                <a:solidFill>
                  <a:srgbClr val="99CC00"/>
                </a:solidFill>
              </a:rPr>
              <a:t>Thank</a:t>
            </a:r>
            <a:r>
              <a:rPr dirty="0" sz="6000" spc="-85">
                <a:solidFill>
                  <a:srgbClr val="99CC00"/>
                </a:solidFill>
              </a:rPr>
              <a:t> </a:t>
            </a:r>
            <a:r>
              <a:rPr dirty="0" sz="6000" spc="-10">
                <a:solidFill>
                  <a:srgbClr val="99CC00"/>
                </a:solidFill>
              </a:rPr>
              <a:t>You</a:t>
            </a:r>
            <a:endParaRPr sz="6000"/>
          </a:p>
        </p:txBody>
      </p:sp>
      <p:sp>
        <p:nvSpPr>
          <p:cNvPr id="4" name="object 4"/>
          <p:cNvSpPr/>
          <p:nvPr/>
        </p:nvSpPr>
        <p:spPr>
          <a:xfrm>
            <a:off x="5896399" y="356870"/>
            <a:ext cx="304313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854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918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498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04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110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17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123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542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949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3556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762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81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587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994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400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806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225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632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038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445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851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70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677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083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89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8961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315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721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128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534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9409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36000" y="335279"/>
            <a:ext cx="38100" cy="347980"/>
          </a:xfrm>
          <a:custGeom>
            <a:avLst/>
            <a:gdLst/>
            <a:ahLst/>
            <a:cxnLst/>
            <a:rect l="l" t="t" r="r" b="b"/>
            <a:pathLst>
              <a:path w="38100" h="347980">
                <a:moveTo>
                  <a:pt x="0" y="347980"/>
                </a:moveTo>
                <a:lnTo>
                  <a:pt x="38100" y="347980"/>
                </a:lnTo>
                <a:lnTo>
                  <a:pt x="38100" y="0"/>
                </a:lnTo>
                <a:lnTo>
                  <a:pt x="0" y="0"/>
                </a:lnTo>
                <a:lnTo>
                  <a:pt x="0" y="34798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43850" y="68199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579" y="0"/>
                </a:moveTo>
                <a:lnTo>
                  <a:pt x="36829" y="0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765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105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444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784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123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4634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8030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129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4695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87259" y="67690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87259" y="610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87259" y="54483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87259" y="4775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87259" y="4114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87259" y="34544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025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698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3585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018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679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339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0000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660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3335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994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6544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3148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9751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6355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3086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969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629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289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950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610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2838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75369" y="35179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675369" y="41783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75369" y="483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75369" y="54990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75369" y="61721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63726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7123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051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43915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73109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058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2397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737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1076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416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706359" y="388620"/>
            <a:ext cx="549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L</a:t>
            </a:r>
            <a:r>
              <a:rPr dirty="0" sz="1400" spc="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44830" y="6553799"/>
            <a:ext cx="54356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5" b="1" i="1">
                <a:latin typeface="Arial"/>
                <a:cs typeface="Arial"/>
              </a:rPr>
              <a:t>Page</a:t>
            </a:r>
            <a:r>
              <a:rPr dirty="0" sz="1000" spc="-45" b="1" i="1">
                <a:latin typeface="Arial"/>
                <a:cs typeface="Arial"/>
              </a:rPr>
              <a:t> </a:t>
            </a:r>
            <a:r>
              <a:rPr dirty="0" sz="1000" spc="-335" b="1" i="1">
                <a:latin typeface="Arial"/>
                <a:cs typeface="Arial"/>
              </a:rPr>
              <a:t></a:t>
            </a:r>
            <a:r>
              <a:rPr dirty="0" sz="1000" spc="35" b="1" i="1">
                <a:latin typeface="Arial"/>
                <a:cs typeface="Arial"/>
              </a:rPr>
              <a:t> </a:t>
            </a:r>
            <a:r>
              <a:rPr dirty="0" sz="1000" spc="-105" b="1" i="1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title"/>
          </p:nvPr>
        </p:nvSpPr>
        <p:spPr>
          <a:xfrm>
            <a:off x="547369" y="416559"/>
            <a:ext cx="16732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5" b="0">
                <a:latin typeface="Arial"/>
                <a:cs typeface="Arial"/>
              </a:rPr>
              <a:t>MAIL</a:t>
            </a:r>
            <a:r>
              <a:rPr dirty="0" sz="2400" spc="-150" b="0">
                <a:latin typeface="Arial"/>
                <a:cs typeface="Arial"/>
              </a:rPr>
              <a:t> </a:t>
            </a:r>
            <a:r>
              <a:rPr dirty="0" sz="2400" spc="-409" b="0"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47369" y="2014220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3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90269" y="2037079"/>
            <a:ext cx="7439659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 b="1">
                <a:latin typeface="Arial"/>
                <a:cs typeface="Arial"/>
              </a:rPr>
              <a:t>message </a:t>
            </a:r>
            <a:r>
              <a:rPr dirty="0" sz="1800" spc="-5" b="1">
                <a:latin typeface="Arial"/>
                <a:cs typeface="Arial"/>
              </a:rPr>
              <a:t>transfer agent </a:t>
            </a:r>
            <a:r>
              <a:rPr dirty="0" sz="1800" spc="-10">
                <a:latin typeface="Arial"/>
                <a:cs typeface="Arial"/>
              </a:rPr>
              <a:t>or </a:t>
            </a:r>
            <a:r>
              <a:rPr dirty="0" sz="1800" spc="-5" b="1">
                <a:latin typeface="Arial"/>
                <a:cs typeface="Arial"/>
              </a:rPr>
              <a:t>Mail </a:t>
            </a:r>
            <a:r>
              <a:rPr dirty="0" sz="1800" spc="-10" b="1">
                <a:latin typeface="Arial"/>
                <a:cs typeface="Arial"/>
              </a:rPr>
              <a:t>transfer </a:t>
            </a:r>
            <a:r>
              <a:rPr dirty="0" sz="1800" spc="-5" b="1">
                <a:latin typeface="Arial"/>
                <a:cs typeface="Arial"/>
              </a:rPr>
              <a:t>agent </a:t>
            </a:r>
            <a:r>
              <a:rPr dirty="0" sz="1800" spc="-10">
                <a:latin typeface="Arial"/>
                <a:cs typeface="Arial"/>
              </a:rPr>
              <a:t>(</a:t>
            </a:r>
            <a:r>
              <a:rPr dirty="0" sz="1800" spc="-10" b="1">
                <a:latin typeface="Arial"/>
                <a:cs typeface="Arial"/>
              </a:rPr>
              <a:t>MTA</a:t>
            </a:r>
            <a:r>
              <a:rPr dirty="0" sz="1800" spc="-10">
                <a:latin typeface="Arial"/>
                <a:cs typeface="Arial"/>
              </a:rPr>
              <a:t>) or </a:t>
            </a:r>
            <a:r>
              <a:rPr dirty="0" sz="1800" spc="-10" b="1">
                <a:latin typeface="Arial"/>
                <a:cs typeface="Arial"/>
              </a:rPr>
              <a:t>mail relay </a:t>
            </a:r>
            <a:r>
              <a:rPr dirty="0" sz="1800" spc="-5">
                <a:latin typeface="Arial"/>
                <a:cs typeface="Arial"/>
              </a:rPr>
              <a:t>is  </a:t>
            </a:r>
            <a:r>
              <a:rPr dirty="0" sz="1800" spc="-10">
                <a:latin typeface="Arial"/>
                <a:cs typeface="Arial"/>
              </a:rPr>
              <a:t>software that </a:t>
            </a:r>
            <a:r>
              <a:rPr dirty="0" sz="1800" spc="-5">
                <a:latin typeface="Arial"/>
                <a:cs typeface="Arial"/>
              </a:rPr>
              <a:t>transfers </a:t>
            </a:r>
            <a:r>
              <a:rPr dirty="0" sz="1800" spc="-10">
                <a:latin typeface="Arial"/>
                <a:cs typeface="Arial"/>
              </a:rPr>
              <a:t>electronic </a:t>
            </a:r>
            <a:r>
              <a:rPr dirty="0" sz="1800">
                <a:latin typeface="Arial"/>
                <a:cs typeface="Arial"/>
              </a:rPr>
              <a:t>mail </a:t>
            </a:r>
            <a:r>
              <a:rPr dirty="0" sz="1800" spc="-5">
                <a:latin typeface="Arial"/>
                <a:cs typeface="Arial"/>
              </a:rPr>
              <a:t>messages </a:t>
            </a:r>
            <a:r>
              <a:rPr dirty="0" sz="1800">
                <a:latin typeface="Arial"/>
                <a:cs typeface="Arial"/>
              </a:rPr>
              <a:t>from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computer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10">
                <a:latin typeface="Arial"/>
                <a:cs typeface="Arial"/>
              </a:rPr>
              <a:t>another using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client-server </a:t>
            </a:r>
            <a:r>
              <a:rPr dirty="0" sz="1800" spc="-10">
                <a:latin typeface="Arial"/>
                <a:cs typeface="Arial"/>
              </a:rPr>
              <a:t>application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architecture.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47369" y="3225800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3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90269" y="3248659"/>
            <a:ext cx="68433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117850" algn="l"/>
              </a:tabLst>
            </a:pPr>
            <a:r>
              <a:rPr dirty="0" sz="1800" spc="-5">
                <a:latin typeface="Arial"/>
                <a:cs typeface="Arial"/>
              </a:rPr>
              <a:t>An MTA </a:t>
            </a:r>
            <a:r>
              <a:rPr dirty="0" sz="1800" spc="-10">
                <a:latin typeface="Arial"/>
                <a:cs typeface="Arial"/>
              </a:rPr>
              <a:t>implements both </a:t>
            </a:r>
            <a:r>
              <a:rPr dirty="0" sz="1800" spc="-5">
                <a:latin typeface="Arial"/>
                <a:cs typeface="Arial"/>
              </a:rPr>
              <a:t>the client </a:t>
            </a:r>
            <a:r>
              <a:rPr dirty="0" sz="1800" spc="-10">
                <a:latin typeface="Arial"/>
                <a:cs typeface="Arial"/>
              </a:rPr>
              <a:t>(sending) and </a:t>
            </a:r>
            <a:r>
              <a:rPr dirty="0" sz="1800" spc="-5">
                <a:latin typeface="Arial"/>
                <a:cs typeface="Arial"/>
              </a:rPr>
              <a:t>server (receiving)  </a:t>
            </a:r>
            <a:r>
              <a:rPr dirty="0" sz="1800" spc="-10">
                <a:latin typeface="Arial"/>
                <a:cs typeface="Arial"/>
              </a:rPr>
              <a:t>portions </a:t>
            </a:r>
            <a:r>
              <a:rPr dirty="0" sz="1800" spc="-5">
                <a:latin typeface="Arial"/>
                <a:cs typeface="Arial"/>
              </a:rPr>
              <a:t>of the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SIMPLE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15" b="1">
                <a:latin typeface="Arial"/>
                <a:cs typeface="Arial"/>
              </a:rPr>
              <a:t>MAIL	TRANSFER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PROTOCOL.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47369" y="4161790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3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90269" y="4184650"/>
            <a:ext cx="767969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mail server is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computer that </a:t>
            </a:r>
            <a:r>
              <a:rPr dirty="0" sz="1800">
                <a:latin typeface="Arial"/>
                <a:cs typeface="Arial"/>
              </a:rPr>
              <a:t>serves </a:t>
            </a:r>
            <a:r>
              <a:rPr dirty="0" sz="1800" spc="-5">
                <a:latin typeface="Arial"/>
                <a:cs typeface="Arial"/>
              </a:rPr>
              <a:t>as an </a:t>
            </a:r>
            <a:r>
              <a:rPr dirty="0" sz="1800" spc="-10">
                <a:latin typeface="Arial"/>
                <a:cs typeface="Arial"/>
              </a:rPr>
              <a:t>electronic </a:t>
            </a:r>
            <a:r>
              <a:rPr dirty="0" sz="1800" spc="-5">
                <a:latin typeface="Arial"/>
                <a:cs typeface="Arial"/>
              </a:rPr>
              <a:t>post office for  email. </a:t>
            </a:r>
            <a:r>
              <a:rPr dirty="0" sz="1800" spc="-10">
                <a:latin typeface="Arial"/>
                <a:cs typeface="Arial"/>
              </a:rPr>
              <a:t>Mail exchanged </a:t>
            </a:r>
            <a:r>
              <a:rPr dirty="0" sz="1800" spc="-5">
                <a:latin typeface="Arial"/>
                <a:cs typeface="Arial"/>
              </a:rPr>
              <a:t>across </a:t>
            </a:r>
            <a:r>
              <a:rPr dirty="0" sz="1800" spc="-10">
                <a:latin typeface="Arial"/>
                <a:cs typeface="Arial"/>
              </a:rPr>
              <a:t>networks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passed </a:t>
            </a:r>
            <a:r>
              <a:rPr dirty="0" sz="1800" spc="-15">
                <a:latin typeface="Arial"/>
                <a:cs typeface="Arial"/>
              </a:rPr>
              <a:t>between </a:t>
            </a:r>
            <a:r>
              <a:rPr dirty="0" sz="1800" spc="-5">
                <a:latin typeface="Arial"/>
                <a:cs typeface="Arial"/>
              </a:rPr>
              <a:t>mail servers </a:t>
            </a:r>
            <a:r>
              <a:rPr dirty="0" sz="1800" spc="-10">
                <a:latin typeface="Arial"/>
                <a:cs typeface="Arial"/>
              </a:rPr>
              <a:t>that  </a:t>
            </a:r>
            <a:r>
              <a:rPr dirty="0" sz="1800" spc="-5">
                <a:latin typeface="Arial"/>
                <a:cs typeface="Arial"/>
              </a:rPr>
              <a:t>run specially </a:t>
            </a:r>
            <a:r>
              <a:rPr dirty="0" sz="1800" spc="-10">
                <a:latin typeface="Arial"/>
                <a:cs typeface="Arial"/>
              </a:rPr>
              <a:t>designed software.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47369" y="5373370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3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90269" y="5396229"/>
            <a:ext cx="696658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This </a:t>
            </a:r>
            <a:r>
              <a:rPr dirty="0" sz="1800" spc="-10">
                <a:latin typeface="Arial"/>
                <a:cs typeface="Arial"/>
              </a:rPr>
              <a:t>software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built around agreed-upon, </a:t>
            </a:r>
            <a:r>
              <a:rPr dirty="0" sz="1800" spc="-5">
                <a:latin typeface="Arial"/>
                <a:cs typeface="Arial"/>
              </a:rPr>
              <a:t>standardized </a:t>
            </a:r>
            <a:r>
              <a:rPr dirty="0" sz="1800" spc="-10">
                <a:latin typeface="Arial"/>
                <a:cs typeface="Arial"/>
              </a:rPr>
              <a:t>protocols </a:t>
            </a:r>
            <a:r>
              <a:rPr dirty="0" sz="1800" spc="-5">
                <a:latin typeface="Arial"/>
                <a:cs typeface="Arial"/>
              </a:rPr>
              <a:t>for  </a:t>
            </a:r>
            <a:r>
              <a:rPr dirty="0" sz="1800" spc="-10">
                <a:latin typeface="Arial"/>
                <a:cs typeface="Arial"/>
              </a:rPr>
              <a:t>handling </a:t>
            </a:r>
            <a:r>
              <a:rPr dirty="0" sz="1800" spc="-5">
                <a:latin typeface="Arial"/>
                <a:cs typeface="Arial"/>
              </a:rPr>
              <a:t>mail messages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graphics </a:t>
            </a:r>
            <a:r>
              <a:rPr dirty="0" sz="1800" spc="-5">
                <a:latin typeface="Arial"/>
                <a:cs typeface="Arial"/>
              </a:rPr>
              <a:t>they might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contain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059930" y="213359"/>
            <a:ext cx="2084070" cy="141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854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918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498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04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110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17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123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542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949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3556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762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81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587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994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400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806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225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632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038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445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851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70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677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083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89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8961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315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721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128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534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9409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36000" y="335279"/>
            <a:ext cx="38100" cy="347980"/>
          </a:xfrm>
          <a:custGeom>
            <a:avLst/>
            <a:gdLst/>
            <a:ahLst/>
            <a:cxnLst/>
            <a:rect l="l" t="t" r="r" b="b"/>
            <a:pathLst>
              <a:path w="38100" h="347980">
                <a:moveTo>
                  <a:pt x="0" y="347980"/>
                </a:moveTo>
                <a:lnTo>
                  <a:pt x="38100" y="347980"/>
                </a:lnTo>
                <a:lnTo>
                  <a:pt x="38100" y="0"/>
                </a:lnTo>
                <a:lnTo>
                  <a:pt x="0" y="0"/>
                </a:lnTo>
                <a:lnTo>
                  <a:pt x="0" y="34798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43850" y="68199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579" y="0"/>
                </a:moveTo>
                <a:lnTo>
                  <a:pt x="36829" y="0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765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105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444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784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123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4634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8030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129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4695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87259" y="67690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87259" y="610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87259" y="54483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87259" y="4775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87259" y="4114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87259" y="34544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025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698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3585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018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679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339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0000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660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3335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994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6544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3148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9751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6355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3086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969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629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289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950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610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2838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75369" y="35179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675369" y="41783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75369" y="483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75369" y="54990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75369" y="61721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63726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7123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051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43915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73109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058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2397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737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1076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416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706359" y="388620"/>
            <a:ext cx="549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L</a:t>
            </a:r>
            <a:r>
              <a:rPr dirty="0" sz="1400" spc="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542790" y="1048157"/>
            <a:ext cx="4167732" cy="434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6951980" y="3202122"/>
            <a:ext cx="64071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30" i="1">
                <a:latin typeface="Comic Sans MS"/>
                <a:cs typeface="Comic Sans MS"/>
              </a:rPr>
              <a:t>se</a:t>
            </a:r>
            <a:r>
              <a:rPr dirty="0" sz="1650" spc="-30" i="1">
                <a:latin typeface="Comic Sans MS"/>
                <a:cs typeface="Comic Sans MS"/>
              </a:rPr>
              <a:t>r</a:t>
            </a:r>
            <a:r>
              <a:rPr dirty="0" sz="1650" spc="-25" i="1">
                <a:latin typeface="Comic Sans MS"/>
                <a:cs typeface="Comic Sans MS"/>
              </a:rPr>
              <a:t>v</a:t>
            </a:r>
            <a:r>
              <a:rPr dirty="0" sz="1650" spc="-40" i="1">
                <a:latin typeface="Comic Sans MS"/>
                <a:cs typeface="Comic Sans MS"/>
              </a:rPr>
              <a:t>e</a:t>
            </a:r>
            <a:r>
              <a:rPr dirty="0" sz="1650" spc="-25" i="1">
                <a:latin typeface="Comic Sans MS"/>
                <a:cs typeface="Comic Sans MS"/>
              </a:rPr>
              <a:t>r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075169" y="1097732"/>
            <a:ext cx="1437005" cy="21386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6830" marR="5080" indent="533400">
              <a:lnSpc>
                <a:spcPts val="1920"/>
              </a:lnSpc>
              <a:spcBef>
                <a:spcPts val="220"/>
              </a:spcBef>
            </a:pPr>
            <a:r>
              <a:rPr dirty="0" sz="1650" spc="-30" i="1">
                <a:latin typeface="Comic Sans MS"/>
                <a:cs typeface="Comic Sans MS"/>
              </a:rPr>
              <a:t>outgoing  message</a:t>
            </a:r>
            <a:r>
              <a:rPr dirty="0" sz="1650" spc="-105" i="1">
                <a:latin typeface="Comic Sans MS"/>
                <a:cs typeface="Comic Sans MS"/>
              </a:rPr>
              <a:t> </a:t>
            </a:r>
            <a:r>
              <a:rPr dirty="0" sz="1650" spc="-35" i="1">
                <a:latin typeface="Comic Sans MS"/>
                <a:cs typeface="Comic Sans MS"/>
              </a:rPr>
              <a:t>queue</a:t>
            </a:r>
            <a:endParaRPr sz="1650">
              <a:latin typeface="Comic Sans MS"/>
              <a:cs typeface="Comic Sans MS"/>
            </a:endParaRPr>
          </a:p>
          <a:p>
            <a:pPr marL="205740">
              <a:lnSpc>
                <a:spcPct val="100000"/>
              </a:lnSpc>
              <a:spcBef>
                <a:spcPts val="915"/>
              </a:spcBef>
            </a:pPr>
            <a:r>
              <a:rPr dirty="0" sz="1650" spc="-30" i="1">
                <a:latin typeface="Comic Sans MS"/>
                <a:cs typeface="Comic Sans MS"/>
              </a:rPr>
              <a:t>user</a:t>
            </a:r>
            <a:r>
              <a:rPr dirty="0" sz="1650" spc="-65" i="1">
                <a:latin typeface="Comic Sans MS"/>
                <a:cs typeface="Comic Sans MS"/>
              </a:rPr>
              <a:t> </a:t>
            </a:r>
            <a:r>
              <a:rPr dirty="0" sz="1650" spc="-35" i="1">
                <a:latin typeface="Comic Sans MS"/>
                <a:cs typeface="Comic Sans MS"/>
              </a:rPr>
              <a:t>mailbox</a:t>
            </a:r>
            <a:endParaRPr sz="16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615950" marR="288290" indent="55880">
              <a:lnSpc>
                <a:spcPts val="1910"/>
              </a:lnSpc>
            </a:pPr>
            <a:r>
              <a:rPr dirty="0" sz="1650" spc="-30" i="1">
                <a:latin typeface="Comic Sans MS"/>
                <a:cs typeface="Comic Sans MS"/>
              </a:rPr>
              <a:t>user  </a:t>
            </a:r>
            <a:r>
              <a:rPr dirty="0" sz="1650" spc="-40" i="1">
                <a:latin typeface="Comic Sans MS"/>
                <a:cs typeface="Comic Sans MS"/>
              </a:rPr>
              <a:t>a</a:t>
            </a:r>
            <a:r>
              <a:rPr dirty="0" sz="1650" spc="-35" i="1">
                <a:latin typeface="Comic Sans MS"/>
                <a:cs typeface="Comic Sans MS"/>
              </a:rPr>
              <a:t>g</a:t>
            </a:r>
            <a:r>
              <a:rPr dirty="0" sz="1650" spc="-30" i="1">
                <a:latin typeface="Comic Sans MS"/>
                <a:cs typeface="Comic Sans MS"/>
              </a:rPr>
              <a:t>ent</a:t>
            </a:r>
            <a:endParaRPr sz="1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1650" spc="-30" i="1">
                <a:latin typeface="Comic Sans MS"/>
                <a:cs typeface="Comic Sans MS"/>
              </a:rPr>
              <a:t>mail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907019" y="3228792"/>
            <a:ext cx="549910" cy="52070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55880">
              <a:lnSpc>
                <a:spcPts val="1910"/>
              </a:lnSpc>
              <a:spcBef>
                <a:spcPts val="225"/>
              </a:spcBef>
            </a:pPr>
            <a:r>
              <a:rPr dirty="0" sz="1650" spc="-30" i="1">
                <a:latin typeface="Comic Sans MS"/>
                <a:cs typeface="Comic Sans MS"/>
              </a:rPr>
              <a:t>user  </a:t>
            </a:r>
            <a:r>
              <a:rPr dirty="0" sz="1650" spc="-40" i="1">
                <a:latin typeface="Comic Sans MS"/>
                <a:cs typeface="Comic Sans MS"/>
              </a:rPr>
              <a:t>a</a:t>
            </a:r>
            <a:r>
              <a:rPr dirty="0" sz="1650" spc="-35" i="1">
                <a:latin typeface="Comic Sans MS"/>
                <a:cs typeface="Comic Sans MS"/>
              </a:rPr>
              <a:t>g</a:t>
            </a:r>
            <a:r>
              <a:rPr dirty="0" sz="1650" spc="-30" i="1">
                <a:latin typeface="Comic Sans MS"/>
                <a:cs typeface="Comic Sans MS"/>
              </a:rPr>
              <a:t>ent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600950" y="4131309"/>
            <a:ext cx="658494" cy="695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7678419" y="4276542"/>
            <a:ext cx="549910" cy="52070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55880">
              <a:lnSpc>
                <a:spcPts val="1910"/>
              </a:lnSpc>
              <a:spcBef>
                <a:spcPts val="225"/>
              </a:spcBef>
            </a:pPr>
            <a:r>
              <a:rPr dirty="0" sz="1650" spc="-30" i="1">
                <a:latin typeface="Comic Sans MS"/>
                <a:cs typeface="Comic Sans MS"/>
              </a:rPr>
              <a:t>user  </a:t>
            </a:r>
            <a:r>
              <a:rPr dirty="0" sz="1650" spc="-40" i="1">
                <a:latin typeface="Comic Sans MS"/>
                <a:cs typeface="Comic Sans MS"/>
              </a:rPr>
              <a:t>a</a:t>
            </a:r>
            <a:r>
              <a:rPr dirty="0" sz="1650" spc="-35" i="1">
                <a:latin typeface="Comic Sans MS"/>
                <a:cs typeface="Comic Sans MS"/>
              </a:rPr>
              <a:t>g</a:t>
            </a:r>
            <a:r>
              <a:rPr dirty="0" sz="1650" spc="-30" i="1">
                <a:latin typeface="Comic Sans MS"/>
                <a:cs typeface="Comic Sans MS"/>
              </a:rPr>
              <a:t>ent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953000" y="4367982"/>
            <a:ext cx="639445" cy="52197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 indent="121920">
              <a:lnSpc>
                <a:spcPts val="1920"/>
              </a:lnSpc>
              <a:spcBef>
                <a:spcPts val="220"/>
              </a:spcBef>
            </a:pPr>
            <a:r>
              <a:rPr dirty="0" sz="1650" spc="-30" i="1">
                <a:latin typeface="Comic Sans MS"/>
                <a:cs typeface="Comic Sans MS"/>
              </a:rPr>
              <a:t>mail  </a:t>
            </a:r>
            <a:r>
              <a:rPr dirty="0" sz="1650" spc="-35" i="1">
                <a:latin typeface="Comic Sans MS"/>
                <a:cs typeface="Comic Sans MS"/>
              </a:rPr>
              <a:t>s</a:t>
            </a:r>
            <a:r>
              <a:rPr dirty="0" sz="1650" spc="-30" i="1">
                <a:latin typeface="Comic Sans MS"/>
                <a:cs typeface="Comic Sans MS"/>
              </a:rPr>
              <a:t>e</a:t>
            </a:r>
            <a:r>
              <a:rPr dirty="0" sz="1650" spc="-30" i="1">
                <a:latin typeface="Comic Sans MS"/>
                <a:cs typeface="Comic Sans MS"/>
              </a:rPr>
              <a:t>r</a:t>
            </a:r>
            <a:r>
              <a:rPr dirty="0" sz="1650" spc="-25" i="1">
                <a:latin typeface="Comic Sans MS"/>
                <a:cs typeface="Comic Sans MS"/>
              </a:rPr>
              <a:t>v</a:t>
            </a:r>
            <a:r>
              <a:rPr dirty="0" sz="1650" spc="-40" i="1">
                <a:latin typeface="Comic Sans MS"/>
                <a:cs typeface="Comic Sans MS"/>
              </a:rPr>
              <a:t>e</a:t>
            </a:r>
            <a:r>
              <a:rPr dirty="0" sz="1650" spc="-25" i="1">
                <a:latin typeface="Comic Sans MS"/>
                <a:cs typeface="Comic Sans MS"/>
              </a:rPr>
              <a:t>r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829300" y="4998720"/>
            <a:ext cx="659764" cy="697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5906770" y="5142682"/>
            <a:ext cx="551180" cy="52197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 indent="57150">
              <a:lnSpc>
                <a:spcPts val="1920"/>
              </a:lnSpc>
              <a:spcBef>
                <a:spcPts val="220"/>
              </a:spcBef>
            </a:pPr>
            <a:r>
              <a:rPr dirty="0" sz="1650" spc="-30" i="1">
                <a:latin typeface="Comic Sans MS"/>
                <a:cs typeface="Comic Sans MS"/>
              </a:rPr>
              <a:t>user  </a:t>
            </a:r>
            <a:r>
              <a:rPr dirty="0" sz="1650" spc="-30" i="1">
                <a:latin typeface="Comic Sans MS"/>
                <a:cs typeface="Comic Sans MS"/>
              </a:rPr>
              <a:t>a</a:t>
            </a:r>
            <a:r>
              <a:rPr dirty="0" sz="1650" spc="-35" i="1">
                <a:latin typeface="Comic Sans MS"/>
                <a:cs typeface="Comic Sans MS"/>
              </a:rPr>
              <a:t>g</a:t>
            </a:r>
            <a:r>
              <a:rPr dirty="0" sz="1650" spc="-30" i="1">
                <a:latin typeface="Comic Sans MS"/>
                <a:cs typeface="Comic Sans MS"/>
              </a:rPr>
              <a:t>ent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991100" y="5502909"/>
            <a:ext cx="658494" cy="695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5068570" y="5648142"/>
            <a:ext cx="549910" cy="52070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55880">
              <a:lnSpc>
                <a:spcPts val="1910"/>
              </a:lnSpc>
              <a:spcBef>
                <a:spcPts val="225"/>
              </a:spcBef>
            </a:pPr>
            <a:r>
              <a:rPr dirty="0" sz="1650" spc="-30" i="1">
                <a:latin typeface="Comic Sans MS"/>
                <a:cs typeface="Comic Sans MS"/>
              </a:rPr>
              <a:t>user  </a:t>
            </a:r>
            <a:r>
              <a:rPr dirty="0" sz="1650" spc="-40" i="1">
                <a:latin typeface="Comic Sans MS"/>
                <a:cs typeface="Comic Sans MS"/>
              </a:rPr>
              <a:t>a</a:t>
            </a:r>
            <a:r>
              <a:rPr dirty="0" sz="1650" spc="-35" i="1">
                <a:latin typeface="Comic Sans MS"/>
                <a:cs typeface="Comic Sans MS"/>
              </a:rPr>
              <a:t>g</a:t>
            </a:r>
            <a:r>
              <a:rPr dirty="0" sz="1650" spc="-30" i="1">
                <a:latin typeface="Comic Sans MS"/>
                <a:cs typeface="Comic Sans MS"/>
              </a:rPr>
              <a:t>ent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953000" y="2111192"/>
            <a:ext cx="639445" cy="52070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121920">
              <a:lnSpc>
                <a:spcPts val="1910"/>
              </a:lnSpc>
              <a:spcBef>
                <a:spcPts val="225"/>
              </a:spcBef>
            </a:pPr>
            <a:r>
              <a:rPr dirty="0" sz="1650" spc="-30" i="1">
                <a:latin typeface="Comic Sans MS"/>
                <a:cs typeface="Comic Sans MS"/>
              </a:rPr>
              <a:t>mail  </a:t>
            </a:r>
            <a:r>
              <a:rPr dirty="0" sz="1650" spc="-35" i="1">
                <a:latin typeface="Comic Sans MS"/>
                <a:cs typeface="Comic Sans MS"/>
              </a:rPr>
              <a:t>s</a:t>
            </a:r>
            <a:r>
              <a:rPr dirty="0" sz="1650" spc="-30" i="1">
                <a:latin typeface="Comic Sans MS"/>
                <a:cs typeface="Comic Sans MS"/>
              </a:rPr>
              <a:t>e</a:t>
            </a:r>
            <a:r>
              <a:rPr dirty="0" sz="1650" spc="-30" i="1">
                <a:latin typeface="Comic Sans MS"/>
                <a:cs typeface="Comic Sans MS"/>
              </a:rPr>
              <a:t>r</a:t>
            </a:r>
            <a:r>
              <a:rPr dirty="0" sz="1650" spc="-25" i="1">
                <a:latin typeface="Comic Sans MS"/>
                <a:cs typeface="Comic Sans MS"/>
              </a:rPr>
              <a:t>v</a:t>
            </a:r>
            <a:r>
              <a:rPr dirty="0" sz="1650" spc="-40" i="1">
                <a:latin typeface="Comic Sans MS"/>
                <a:cs typeface="Comic Sans MS"/>
              </a:rPr>
              <a:t>e</a:t>
            </a:r>
            <a:r>
              <a:rPr dirty="0" sz="1650" spc="-25" i="1">
                <a:latin typeface="Comic Sans MS"/>
                <a:cs typeface="Comic Sans MS"/>
              </a:rPr>
              <a:t>r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697220" y="1523182"/>
            <a:ext cx="549910" cy="52197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 indent="55880">
              <a:lnSpc>
                <a:spcPts val="1920"/>
              </a:lnSpc>
              <a:spcBef>
                <a:spcPts val="220"/>
              </a:spcBef>
            </a:pPr>
            <a:r>
              <a:rPr dirty="0" sz="1650" spc="-30" i="1">
                <a:latin typeface="Comic Sans MS"/>
                <a:cs typeface="Comic Sans MS"/>
              </a:rPr>
              <a:t>user  </a:t>
            </a:r>
            <a:r>
              <a:rPr dirty="0" sz="1650" spc="-40" i="1">
                <a:latin typeface="Comic Sans MS"/>
                <a:cs typeface="Comic Sans MS"/>
              </a:rPr>
              <a:t>a</a:t>
            </a:r>
            <a:r>
              <a:rPr dirty="0" sz="1650" spc="-35" i="1">
                <a:latin typeface="Comic Sans MS"/>
                <a:cs typeface="Comic Sans MS"/>
              </a:rPr>
              <a:t>g</a:t>
            </a:r>
            <a:r>
              <a:rPr dirty="0" sz="1650" spc="-30" i="1">
                <a:latin typeface="Comic Sans MS"/>
                <a:cs typeface="Comic Sans MS"/>
              </a:rPr>
              <a:t>ent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900420" y="3993558"/>
            <a:ext cx="873125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35" i="1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dirty="0" sz="2450" spc="-35" i="1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dirty="0" sz="2450" spc="-35" i="1">
                <a:solidFill>
                  <a:srgbClr val="FF0000"/>
                </a:solidFill>
                <a:latin typeface="Comic Sans MS"/>
                <a:cs typeface="Comic Sans MS"/>
              </a:rPr>
              <a:t>TP</a:t>
            </a:r>
            <a:endParaRPr sz="2450">
              <a:latin typeface="Comic Sans MS"/>
              <a:cs typeface="Comic Sans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862320" y="2736258"/>
            <a:ext cx="873125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35" i="1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dirty="0" sz="2450" spc="-35" i="1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dirty="0" sz="2450" spc="-35" i="1">
                <a:solidFill>
                  <a:srgbClr val="FF0000"/>
                </a:solidFill>
                <a:latin typeface="Comic Sans MS"/>
                <a:cs typeface="Comic Sans MS"/>
              </a:rPr>
              <a:t>TP</a:t>
            </a:r>
            <a:endParaRPr sz="2450">
              <a:latin typeface="Comic Sans MS"/>
              <a:cs typeface="Comic Sans M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538979" y="3451268"/>
            <a:ext cx="871855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35" i="1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dirty="0" sz="2450" spc="-40" i="1">
                <a:solidFill>
                  <a:srgbClr val="FF0000"/>
                </a:solidFill>
                <a:latin typeface="Comic Sans MS"/>
                <a:cs typeface="Comic Sans MS"/>
              </a:rPr>
              <a:t>MTP</a:t>
            </a:r>
            <a:endParaRPr sz="2450">
              <a:latin typeface="Comic Sans MS"/>
              <a:cs typeface="Comic Sans MS"/>
            </a:endParaRPr>
          </a:p>
        </p:txBody>
      </p:sp>
      <p:sp>
        <p:nvSpPr>
          <p:cNvPr id="103" name="object 103"/>
          <p:cNvSpPr txBox="1">
            <a:spLocks noGrp="1"/>
          </p:cNvSpPr>
          <p:nvPr>
            <p:ph type="title"/>
          </p:nvPr>
        </p:nvSpPr>
        <p:spPr>
          <a:xfrm>
            <a:off x="547369" y="463550"/>
            <a:ext cx="34861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0" b="0">
                <a:latin typeface="Arial"/>
                <a:cs typeface="Arial"/>
              </a:rPr>
              <a:t>Electronic </a:t>
            </a:r>
            <a:r>
              <a:rPr dirty="0" sz="2400" spc="114" b="0">
                <a:latin typeface="Arial"/>
                <a:cs typeface="Arial"/>
              </a:rPr>
              <a:t>Mail:</a:t>
            </a:r>
            <a:r>
              <a:rPr dirty="0" sz="2400" spc="-210" b="0">
                <a:latin typeface="Arial"/>
                <a:cs typeface="Arial"/>
              </a:rPr>
              <a:t> </a:t>
            </a:r>
            <a:r>
              <a:rPr dirty="0" sz="2400" spc="-55" b="0">
                <a:latin typeface="Arial"/>
                <a:cs typeface="Arial"/>
              </a:rPr>
              <a:t>Overview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35609" y="1049020"/>
            <a:ext cx="3792854" cy="576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Three major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components: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800" spc="-10">
                <a:latin typeface="Arial"/>
                <a:cs typeface="Arial"/>
              </a:rPr>
              <a:t>user agents, </a:t>
            </a:r>
            <a:r>
              <a:rPr dirty="0" sz="1800">
                <a:latin typeface="Arial"/>
                <a:cs typeface="Arial"/>
              </a:rPr>
              <a:t>mail </a:t>
            </a:r>
            <a:r>
              <a:rPr dirty="0" sz="1800" spc="-5">
                <a:latin typeface="Arial"/>
                <a:cs typeface="Arial"/>
              </a:rPr>
              <a:t>servers,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SMTP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92810" y="1877059"/>
            <a:ext cx="3580765" cy="1071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User </a:t>
            </a:r>
            <a:r>
              <a:rPr dirty="0" sz="1800" spc="-15" b="1">
                <a:latin typeface="Arial"/>
                <a:cs typeface="Arial"/>
              </a:rPr>
              <a:t>Agent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Clr>
                <a:srgbClr val="B1B1B1"/>
              </a:buClr>
              <a:buFont typeface="Symbol"/>
              <a:buChar char=""/>
              <a:tabLst>
                <a:tab pos="298450" algn="l"/>
              </a:tabLst>
            </a:pPr>
            <a:r>
              <a:rPr dirty="0" sz="1800" spc="-5">
                <a:latin typeface="Arial"/>
                <a:cs typeface="Arial"/>
              </a:rPr>
              <a:t>“mail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reader”</a:t>
            </a:r>
            <a:endParaRPr sz="1800">
              <a:latin typeface="Arial"/>
              <a:cs typeface="Arial"/>
            </a:endParaRPr>
          </a:p>
          <a:p>
            <a:pPr marL="298450" marR="5080" indent="-285750">
              <a:lnSpc>
                <a:spcPts val="1730"/>
              </a:lnSpc>
              <a:spcBef>
                <a:spcPts val="425"/>
              </a:spcBef>
              <a:buClr>
                <a:srgbClr val="B1B1B1"/>
              </a:buClr>
              <a:buFont typeface="Symbol"/>
              <a:buChar char=""/>
              <a:tabLst>
                <a:tab pos="298450" algn="l"/>
              </a:tabLst>
            </a:pPr>
            <a:r>
              <a:rPr dirty="0" sz="1800" spc="-5">
                <a:latin typeface="Arial"/>
                <a:cs typeface="Arial"/>
              </a:rPr>
              <a:t>composing, </a:t>
            </a:r>
            <a:r>
              <a:rPr dirty="0" sz="1800" spc="-10">
                <a:latin typeface="Arial"/>
                <a:cs typeface="Arial"/>
              </a:rPr>
              <a:t>editing, reading </a:t>
            </a:r>
            <a:r>
              <a:rPr dirty="0" sz="1800" spc="-5">
                <a:latin typeface="Arial"/>
                <a:cs typeface="Arial"/>
              </a:rPr>
              <a:t>mail  messages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92810" y="2901950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3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178560" y="2924809"/>
            <a:ext cx="2739390" cy="5194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515"/>
              </a:spcBef>
            </a:pPr>
            <a:r>
              <a:rPr dirty="0" sz="1800" spc="-5">
                <a:latin typeface="Arial"/>
                <a:cs typeface="Arial"/>
              </a:rPr>
              <a:t>e.g., </a:t>
            </a:r>
            <a:r>
              <a:rPr dirty="0" sz="1800" spc="-10">
                <a:latin typeface="Arial"/>
                <a:cs typeface="Arial"/>
              </a:rPr>
              <a:t>Eudora, </a:t>
            </a:r>
            <a:r>
              <a:rPr dirty="0" sz="1800" spc="-5">
                <a:latin typeface="Arial"/>
                <a:cs typeface="Arial"/>
              </a:rPr>
              <a:t>Outlook, </a:t>
            </a:r>
            <a:r>
              <a:rPr dirty="0" sz="1800" spc="-10">
                <a:latin typeface="Arial"/>
                <a:cs typeface="Arial"/>
              </a:rPr>
              <a:t>elm,  Netscape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Messenger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892810" y="3696970"/>
            <a:ext cx="2983230" cy="795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Mail </a:t>
            </a:r>
            <a:r>
              <a:rPr dirty="0" sz="1800" spc="-15" b="1"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  <a:p>
            <a:pPr marL="298450" marR="5080" indent="-285750">
              <a:lnSpc>
                <a:spcPts val="1730"/>
              </a:lnSpc>
              <a:spcBef>
                <a:spcPts val="425"/>
              </a:spcBef>
            </a:pPr>
            <a:r>
              <a:rPr dirty="0" baseline="6172" sz="2700" spc="794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r>
              <a:rPr dirty="0" baseline="6172" sz="2700" spc="794">
                <a:solidFill>
                  <a:srgbClr val="B1B1B1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mailbox contains</a:t>
            </a:r>
            <a:r>
              <a:rPr dirty="0" sz="1800" spc="-2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incoming  messages for</a:t>
            </a:r>
            <a:r>
              <a:rPr dirty="0" sz="1800" spc="-10">
                <a:latin typeface="Arial"/>
                <a:cs typeface="Arial"/>
              </a:rPr>
              <a:t> user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892810" y="4445000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3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78560" y="4467859"/>
            <a:ext cx="3169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message </a:t>
            </a:r>
            <a:r>
              <a:rPr dirty="0" sz="1800" spc="-10">
                <a:latin typeface="Arial"/>
                <a:cs typeface="Arial"/>
              </a:rPr>
              <a:t>queue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outgoing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78560" y="4687570"/>
            <a:ext cx="2433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sent) mail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92810" y="4963159"/>
            <a:ext cx="3347085" cy="15100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298450" marR="179070" indent="-285750">
              <a:lnSpc>
                <a:spcPts val="1730"/>
              </a:lnSpc>
              <a:spcBef>
                <a:spcPts val="515"/>
              </a:spcBef>
              <a:buClr>
                <a:srgbClr val="B1B1B1"/>
              </a:buClr>
              <a:buFont typeface="Symbol"/>
              <a:buChar char=""/>
              <a:tabLst>
                <a:tab pos="298450" algn="l"/>
              </a:tabLst>
            </a:pPr>
            <a:r>
              <a:rPr dirty="0" sz="1800" spc="-5">
                <a:latin typeface="Arial"/>
                <a:cs typeface="Arial"/>
              </a:rPr>
              <a:t>use SMTP protocol </a:t>
            </a:r>
            <a:r>
              <a:rPr dirty="0" sz="1800" spc="-15">
                <a:latin typeface="Arial"/>
                <a:cs typeface="Arial"/>
              </a:rPr>
              <a:t>between  </a:t>
            </a:r>
            <a:r>
              <a:rPr dirty="0" sz="1800" spc="-5">
                <a:latin typeface="Arial"/>
                <a:cs typeface="Arial"/>
              </a:rPr>
              <a:t>mail servers to send </a:t>
            </a:r>
            <a:r>
              <a:rPr dirty="0" sz="1800" spc="-10">
                <a:latin typeface="Arial"/>
                <a:cs typeface="Arial"/>
              </a:rPr>
              <a:t>email  </a:t>
            </a:r>
            <a:r>
              <a:rPr dirty="0" sz="1800" spc="-5"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25"/>
              </a:spcBef>
              <a:buClr>
                <a:srgbClr val="5E5E5E"/>
              </a:buClr>
              <a:buFont typeface="Symbol"/>
              <a:buChar char=""/>
              <a:tabLst>
                <a:tab pos="698500" algn="l"/>
              </a:tabLst>
            </a:pPr>
            <a:r>
              <a:rPr dirty="0" sz="1800" spc="-5">
                <a:latin typeface="Arial"/>
                <a:cs typeface="Arial"/>
              </a:rPr>
              <a:t>client: </a:t>
            </a:r>
            <a:r>
              <a:rPr dirty="0" sz="1800" spc="-10">
                <a:latin typeface="Arial"/>
                <a:cs typeface="Arial"/>
              </a:rPr>
              <a:t>sending </a:t>
            </a:r>
            <a:r>
              <a:rPr dirty="0" sz="1800" spc="-5">
                <a:latin typeface="Arial"/>
                <a:cs typeface="Arial"/>
              </a:rPr>
              <a:t>mail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lvl="1" marL="698500" marR="332740" indent="-228600">
              <a:lnSpc>
                <a:spcPts val="1730"/>
              </a:lnSpc>
              <a:spcBef>
                <a:spcPts val="425"/>
              </a:spcBef>
              <a:buClr>
                <a:srgbClr val="5E5E5E"/>
              </a:buClr>
              <a:buFont typeface="Symbol"/>
              <a:buChar char=""/>
              <a:tabLst>
                <a:tab pos="698500" algn="l"/>
              </a:tabLst>
            </a:pPr>
            <a:r>
              <a:rPr dirty="0" sz="1800" spc="-5">
                <a:latin typeface="Arial"/>
                <a:cs typeface="Arial"/>
              </a:rPr>
              <a:t>“server”: receiving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mail  </a:t>
            </a:r>
            <a:r>
              <a:rPr dirty="0" sz="1800" spc="-5">
                <a:latin typeface="Arial"/>
                <a:cs typeface="Arial"/>
              </a:rPr>
              <a:t>server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Gmail?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143750" y="285750"/>
            <a:ext cx="1785620" cy="7137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854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918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498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04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110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17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123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542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949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3556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762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81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587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994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400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806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225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632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038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445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851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70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677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083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89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8961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315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721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128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534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9409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36000" y="335279"/>
            <a:ext cx="38100" cy="347980"/>
          </a:xfrm>
          <a:custGeom>
            <a:avLst/>
            <a:gdLst/>
            <a:ahLst/>
            <a:cxnLst/>
            <a:rect l="l" t="t" r="r" b="b"/>
            <a:pathLst>
              <a:path w="38100" h="347980">
                <a:moveTo>
                  <a:pt x="0" y="347980"/>
                </a:moveTo>
                <a:lnTo>
                  <a:pt x="38100" y="347980"/>
                </a:lnTo>
                <a:lnTo>
                  <a:pt x="38100" y="0"/>
                </a:lnTo>
                <a:lnTo>
                  <a:pt x="0" y="0"/>
                </a:lnTo>
                <a:lnTo>
                  <a:pt x="0" y="34798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43850" y="68199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579" y="0"/>
                </a:moveTo>
                <a:lnTo>
                  <a:pt x="36829" y="0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765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105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444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784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123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4634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8030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129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4695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87259" y="67690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87259" y="610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87259" y="54483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87259" y="4775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87259" y="4114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87259" y="34544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025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698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3585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018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679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339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0000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660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3335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994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6544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3148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9751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6355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3086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969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629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289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950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610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2838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75369" y="35179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675369" y="41783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75369" y="483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75369" y="54990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75369" y="61721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63726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7123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051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43915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73109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058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2397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737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1076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416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706359" y="388620"/>
            <a:ext cx="549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L</a:t>
            </a:r>
            <a:r>
              <a:rPr dirty="0" sz="1400" spc="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059930" y="213359"/>
            <a:ext cx="2084070" cy="141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>
            <a:spLocks noGrp="1"/>
          </p:cNvSpPr>
          <p:nvPr>
            <p:ph type="title"/>
          </p:nvPr>
        </p:nvSpPr>
        <p:spPr>
          <a:xfrm>
            <a:off x="1305560" y="294640"/>
            <a:ext cx="119316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15" b="0">
                <a:latin typeface="Arial"/>
                <a:cs typeface="Arial"/>
              </a:rPr>
              <a:t>S</a:t>
            </a:r>
            <a:r>
              <a:rPr dirty="0" spc="-95" b="0">
                <a:latin typeface="Arial"/>
                <a:cs typeface="Arial"/>
              </a:rPr>
              <a:t>M</a:t>
            </a:r>
            <a:r>
              <a:rPr dirty="0" spc="-400" b="0">
                <a:latin typeface="Arial"/>
                <a:cs typeface="Arial"/>
              </a:rPr>
              <a:t>T</a:t>
            </a:r>
            <a:r>
              <a:rPr dirty="0" spc="-425" b="0">
                <a:latin typeface="Arial"/>
                <a:cs typeface="Arial"/>
              </a:rPr>
              <a:t>P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547369" y="1070609"/>
            <a:ext cx="6295390" cy="5135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95"/>
              </a:spcBef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uses </a:t>
            </a:r>
            <a:r>
              <a:rPr dirty="0" sz="2000" spc="-5">
                <a:latin typeface="Arial"/>
                <a:cs typeface="Arial"/>
              </a:rPr>
              <a:t>TCP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i="1">
                <a:latin typeface="Arial"/>
                <a:cs typeface="Arial"/>
              </a:rPr>
              <a:t>Transmission </a:t>
            </a:r>
            <a:r>
              <a:rPr dirty="0" sz="2000" spc="-5" i="1">
                <a:latin typeface="Arial"/>
                <a:cs typeface="Arial"/>
              </a:rPr>
              <a:t>Control </a:t>
            </a:r>
            <a:r>
              <a:rPr dirty="0" sz="2000" i="1">
                <a:latin typeface="Arial"/>
                <a:cs typeface="Arial"/>
              </a:rPr>
              <a:t>Protocol </a:t>
            </a:r>
            <a:r>
              <a:rPr dirty="0" sz="2000" spc="-5">
                <a:latin typeface="Arial"/>
                <a:cs typeface="Arial"/>
              </a:rPr>
              <a:t>)to </a:t>
            </a:r>
            <a:r>
              <a:rPr dirty="0" sz="2000">
                <a:latin typeface="Arial"/>
                <a:cs typeface="Arial"/>
              </a:rPr>
              <a:t>reliably  </a:t>
            </a:r>
            <a:r>
              <a:rPr dirty="0" sz="2000" spc="-5">
                <a:latin typeface="Arial"/>
                <a:cs typeface="Arial"/>
              </a:rPr>
              <a:t>transfer </a:t>
            </a:r>
            <a:r>
              <a:rPr dirty="0" sz="2000">
                <a:latin typeface="Arial"/>
                <a:cs typeface="Arial"/>
              </a:rPr>
              <a:t>email message from client to server, port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B1B1B1"/>
              </a:buClr>
              <a:buFont typeface="Symbol"/>
              <a:buChar char=""/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direct transfer: </a:t>
            </a:r>
            <a:r>
              <a:rPr dirty="0" sz="2000">
                <a:latin typeface="Arial"/>
                <a:cs typeface="Arial"/>
              </a:rPr>
              <a:t>sending server </a:t>
            </a:r>
            <a:r>
              <a:rPr dirty="0" sz="2000" spc="-5">
                <a:latin typeface="Arial"/>
                <a:cs typeface="Arial"/>
              </a:rPr>
              <a:t>to receiving </a:t>
            </a:r>
            <a:r>
              <a:rPr dirty="0" sz="200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B1B1B1"/>
              </a:buClr>
              <a:buFont typeface="Symbol"/>
              <a:buChar char=""/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three </a:t>
            </a:r>
            <a:r>
              <a:rPr dirty="0" sz="2000">
                <a:latin typeface="Arial"/>
                <a:cs typeface="Arial"/>
              </a:rPr>
              <a:t>phases of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transfer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0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handshaking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(greeting)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0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transfer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messages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0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Closure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"/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command/response</a:t>
            </a:r>
            <a:r>
              <a:rPr dirty="0" sz="2000" spc="-5">
                <a:latin typeface="Arial"/>
                <a:cs typeface="Arial"/>
              </a:rPr>
              <a:t> interaction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0"/>
              </a:spcBef>
              <a:buClr>
                <a:srgbClr val="333399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commands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: </a:t>
            </a:r>
            <a:r>
              <a:rPr dirty="0" sz="2000" spc="-5">
                <a:latin typeface="Arial"/>
                <a:cs typeface="Arial"/>
              </a:rPr>
              <a:t>ASCII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text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0"/>
              </a:spcBef>
              <a:buClr>
                <a:srgbClr val="333399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response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: </a:t>
            </a:r>
            <a:r>
              <a:rPr dirty="0" sz="2000" spc="-5">
                <a:latin typeface="Arial"/>
                <a:cs typeface="Arial"/>
              </a:rPr>
              <a:t>status </a:t>
            </a:r>
            <a:r>
              <a:rPr dirty="0" sz="2000">
                <a:latin typeface="Arial"/>
                <a:cs typeface="Arial"/>
              </a:rPr>
              <a:t>code and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phrase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har char=""/>
            </a:pP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har char="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messages must be in </a:t>
            </a:r>
            <a:r>
              <a:rPr dirty="0" sz="2000" spc="-5">
                <a:latin typeface="Arial"/>
                <a:cs typeface="Arial"/>
              </a:rPr>
              <a:t>7-bit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ASCII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854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918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498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04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110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17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123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542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949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3556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762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81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587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994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400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806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225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632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038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445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851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70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677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083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89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8961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315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721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128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534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9409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36000" y="335279"/>
            <a:ext cx="38100" cy="347980"/>
          </a:xfrm>
          <a:custGeom>
            <a:avLst/>
            <a:gdLst/>
            <a:ahLst/>
            <a:cxnLst/>
            <a:rect l="l" t="t" r="r" b="b"/>
            <a:pathLst>
              <a:path w="38100" h="347980">
                <a:moveTo>
                  <a:pt x="0" y="347980"/>
                </a:moveTo>
                <a:lnTo>
                  <a:pt x="38100" y="347980"/>
                </a:lnTo>
                <a:lnTo>
                  <a:pt x="38100" y="0"/>
                </a:lnTo>
                <a:lnTo>
                  <a:pt x="0" y="0"/>
                </a:lnTo>
                <a:lnTo>
                  <a:pt x="0" y="34798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43850" y="68199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579" y="0"/>
                </a:moveTo>
                <a:lnTo>
                  <a:pt x="36829" y="0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765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105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444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784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123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4634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8030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129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4695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87259" y="67690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87259" y="610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87259" y="54483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87259" y="4775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87259" y="4114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87259" y="34544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025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698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3585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018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679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339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0000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660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3335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994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6544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3148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9751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6355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3086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969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629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289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950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610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2838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75369" y="35179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675369" y="41783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75369" y="483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75369" y="54990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75369" y="61721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63726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7123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051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43915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73109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058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2397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737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1076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416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706359" y="388620"/>
            <a:ext cx="549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L</a:t>
            </a:r>
            <a:r>
              <a:rPr dirty="0" sz="1400" spc="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547369" y="355600"/>
            <a:ext cx="23291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14" b="0">
                <a:latin typeface="Arial"/>
                <a:cs typeface="Arial"/>
              </a:rPr>
              <a:t>Mail</a:t>
            </a:r>
            <a:r>
              <a:rPr dirty="0" sz="3200" spc="-170" b="0">
                <a:latin typeface="Arial"/>
                <a:cs typeface="Arial"/>
              </a:rPr>
              <a:t> </a:t>
            </a:r>
            <a:r>
              <a:rPr dirty="0" sz="3200" spc="-160" b="0">
                <a:latin typeface="Arial"/>
                <a:cs typeface="Arial"/>
              </a:rPr>
              <a:t>Services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64490" y="1684020"/>
            <a:ext cx="5432425" cy="282194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42265" marR="2074545" indent="-342265">
              <a:lnSpc>
                <a:spcPct val="100000"/>
              </a:lnSpc>
              <a:spcBef>
                <a:spcPts val="600"/>
              </a:spcBef>
              <a:buClr>
                <a:srgbClr val="B1B1B1"/>
              </a:buClr>
              <a:buFont typeface="Symbol"/>
              <a:buChar char=""/>
              <a:tabLst>
                <a:tab pos="3422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Three </a:t>
            </a:r>
            <a:r>
              <a:rPr dirty="0" sz="2000" spc="-5">
                <a:latin typeface="Arial"/>
                <a:cs typeface="Arial"/>
              </a:rPr>
              <a:t>major </a:t>
            </a:r>
            <a:r>
              <a:rPr dirty="0" sz="2000">
                <a:latin typeface="Arial"/>
                <a:cs typeface="Arial"/>
              </a:rPr>
              <a:t>mail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services: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dirty="0" baseline="5952" sz="4200" spc="19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r>
              <a:rPr dirty="0" sz="2800" spc="130">
                <a:latin typeface="Arial"/>
                <a:cs typeface="Arial"/>
              </a:rPr>
              <a:t>Simple </a:t>
            </a:r>
            <a:r>
              <a:rPr dirty="0" sz="2800" spc="-5">
                <a:latin typeface="Arial"/>
                <a:cs typeface="Arial"/>
              </a:rPr>
              <a:t>Mail Transfer</a:t>
            </a:r>
            <a:r>
              <a:rPr dirty="0" sz="2800" spc="-17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  <a:p>
            <a:pPr lvl="1" marL="1155700" indent="-228600">
              <a:lnSpc>
                <a:spcPct val="100000"/>
              </a:lnSpc>
              <a:spcBef>
                <a:spcPts val="390"/>
              </a:spcBef>
              <a:buClr>
                <a:srgbClr val="5E5E5E"/>
              </a:buClr>
              <a:buFont typeface="Symbol"/>
              <a:buChar char=""/>
              <a:tabLst>
                <a:tab pos="1155700" algn="l"/>
              </a:tabLst>
            </a:pPr>
            <a:r>
              <a:rPr dirty="0" sz="1600" spc="-10">
                <a:latin typeface="Arial"/>
                <a:cs typeface="Arial"/>
              </a:rPr>
              <a:t>SMTP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dirty="0" baseline="5952" sz="4200" spc="27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r>
              <a:rPr dirty="0" sz="2800" spc="180">
                <a:latin typeface="Arial"/>
                <a:cs typeface="Arial"/>
              </a:rPr>
              <a:t>Post </a:t>
            </a:r>
            <a:r>
              <a:rPr dirty="0" sz="2800" spc="-5">
                <a:latin typeface="Arial"/>
                <a:cs typeface="Arial"/>
              </a:rPr>
              <a:t>Office</a:t>
            </a:r>
            <a:r>
              <a:rPr dirty="0" sz="2800" spc="-19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  <a:p>
            <a:pPr lvl="1" marL="1155700" indent="-228600">
              <a:lnSpc>
                <a:spcPct val="100000"/>
              </a:lnSpc>
              <a:spcBef>
                <a:spcPts val="400"/>
              </a:spcBef>
              <a:buClr>
                <a:srgbClr val="5E5E5E"/>
              </a:buClr>
              <a:buFont typeface="Symbol"/>
              <a:buChar char=""/>
              <a:tabLst>
                <a:tab pos="1155700" algn="l"/>
              </a:tabLst>
            </a:pPr>
            <a:r>
              <a:rPr dirty="0" sz="1600" spc="-5">
                <a:latin typeface="Arial"/>
                <a:cs typeface="Arial"/>
              </a:rPr>
              <a:t>POP3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baseline="5952" sz="4200" spc="15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r>
              <a:rPr dirty="0" sz="2800" spc="100">
                <a:latin typeface="Arial"/>
                <a:cs typeface="Arial"/>
              </a:rPr>
              <a:t>Internet </a:t>
            </a:r>
            <a:r>
              <a:rPr dirty="0" sz="2800" spc="-5">
                <a:latin typeface="Arial"/>
                <a:cs typeface="Arial"/>
              </a:rPr>
              <a:t>Mail Access</a:t>
            </a:r>
            <a:r>
              <a:rPr dirty="0" sz="2800" spc="-1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  <a:p>
            <a:pPr lvl="1" marL="1155700" indent="-228600">
              <a:lnSpc>
                <a:spcPct val="100000"/>
              </a:lnSpc>
              <a:spcBef>
                <a:spcPts val="400"/>
              </a:spcBef>
              <a:buClr>
                <a:srgbClr val="5E5E5E"/>
              </a:buClr>
              <a:buFont typeface="Symbol"/>
              <a:buChar char=""/>
              <a:tabLst>
                <a:tab pos="1155700" algn="l"/>
              </a:tabLst>
            </a:pPr>
            <a:r>
              <a:rPr dirty="0" sz="1600" spc="-10">
                <a:latin typeface="Arial"/>
                <a:cs typeface="Arial"/>
              </a:rPr>
              <a:t>IMAP </a:t>
            </a:r>
            <a:r>
              <a:rPr dirty="0" sz="1600" spc="-5">
                <a:latin typeface="Arial"/>
                <a:cs typeface="Arial"/>
              </a:rPr>
              <a:t>or</a:t>
            </a:r>
            <a:r>
              <a:rPr dirty="0" sz="1600" spc="-10">
                <a:latin typeface="Arial"/>
                <a:cs typeface="Arial"/>
              </a:rPr>
              <a:t> IMAP4</a:t>
            </a:r>
            <a:endParaRPr sz="16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059930" y="213359"/>
            <a:ext cx="2084070" cy="141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854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918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498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04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110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17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123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542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949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3556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762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81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587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994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400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806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225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632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038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445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851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70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677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083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89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8961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315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721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128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534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9409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36000" y="335279"/>
            <a:ext cx="38100" cy="347980"/>
          </a:xfrm>
          <a:custGeom>
            <a:avLst/>
            <a:gdLst/>
            <a:ahLst/>
            <a:cxnLst/>
            <a:rect l="l" t="t" r="r" b="b"/>
            <a:pathLst>
              <a:path w="38100" h="347980">
                <a:moveTo>
                  <a:pt x="0" y="347980"/>
                </a:moveTo>
                <a:lnTo>
                  <a:pt x="38100" y="347980"/>
                </a:lnTo>
                <a:lnTo>
                  <a:pt x="38100" y="0"/>
                </a:lnTo>
                <a:lnTo>
                  <a:pt x="0" y="0"/>
                </a:lnTo>
                <a:lnTo>
                  <a:pt x="0" y="34798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43850" y="68199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579" y="0"/>
                </a:moveTo>
                <a:lnTo>
                  <a:pt x="36829" y="0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765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105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444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784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123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4634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8030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129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4695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87259" y="67690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87259" y="610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87259" y="54483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87259" y="4775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87259" y="4114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87259" y="34544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025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698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3585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018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679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339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0000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660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3335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994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6544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3148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9751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6355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3086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969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629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289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950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610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2838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75369" y="35179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675369" y="41783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75369" y="483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75369" y="54990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75369" y="61721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63726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7123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051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43915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73109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058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2397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737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1076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416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706359" y="388620"/>
            <a:ext cx="549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L</a:t>
            </a:r>
            <a:r>
              <a:rPr dirty="0" sz="1400" spc="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547369" y="346709"/>
            <a:ext cx="40843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4810" algn="l"/>
                <a:tab pos="2299335" algn="l"/>
              </a:tabLst>
            </a:pPr>
            <a:r>
              <a:rPr dirty="0" sz="4400" spc="-225"/>
              <a:t>W</a:t>
            </a:r>
            <a:r>
              <a:rPr dirty="0" sz="4400" spc="30"/>
              <a:t>h</a:t>
            </a:r>
            <a:r>
              <a:rPr dirty="0" sz="4400" spc="505"/>
              <a:t>a</a:t>
            </a:r>
            <a:r>
              <a:rPr dirty="0" sz="4400" spc="5"/>
              <a:t>t</a:t>
            </a:r>
            <a:r>
              <a:rPr dirty="0" sz="4400"/>
              <a:t>	</a:t>
            </a:r>
            <a:r>
              <a:rPr dirty="0" sz="4400" spc="409"/>
              <a:t>i</a:t>
            </a:r>
            <a:r>
              <a:rPr dirty="0" sz="4400" spc="-844"/>
              <a:t>s</a:t>
            </a:r>
            <a:r>
              <a:rPr dirty="0" sz="4400"/>
              <a:t>	</a:t>
            </a:r>
            <a:r>
              <a:rPr dirty="0" sz="4400" spc="-740"/>
              <a:t>S</a:t>
            </a:r>
            <a:r>
              <a:rPr dirty="0" sz="4400" spc="275"/>
              <a:t>M</a:t>
            </a:r>
            <a:r>
              <a:rPr dirty="0" sz="4400" spc="-55"/>
              <a:t>T</a:t>
            </a:r>
            <a:r>
              <a:rPr dirty="0" sz="4400" spc="-105"/>
              <a:t>P</a:t>
            </a:r>
            <a:r>
              <a:rPr dirty="0" sz="4400" spc="-355"/>
              <a:t>?</a:t>
            </a:r>
            <a:endParaRPr sz="4400"/>
          </a:p>
        </p:txBody>
      </p:sp>
      <p:sp>
        <p:nvSpPr>
          <p:cNvPr id="88" name="object 88"/>
          <p:cNvSpPr txBox="1"/>
          <p:nvPr/>
        </p:nvSpPr>
        <p:spPr>
          <a:xfrm>
            <a:off x="364490" y="1717040"/>
            <a:ext cx="7722234" cy="3910329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0"/>
              </a:spcBef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Simple </a:t>
            </a:r>
            <a:r>
              <a:rPr dirty="0" sz="2000" spc="-10">
                <a:latin typeface="Arial"/>
                <a:cs typeface="Arial"/>
              </a:rPr>
              <a:t>Mail </a:t>
            </a:r>
            <a:r>
              <a:rPr dirty="0" sz="2000">
                <a:latin typeface="Arial"/>
                <a:cs typeface="Arial"/>
              </a:rPr>
              <a:t>Transfer Protocol </a:t>
            </a:r>
            <a:r>
              <a:rPr dirty="0" sz="2000" spc="-10">
                <a:latin typeface="Arial"/>
                <a:cs typeface="Arial"/>
              </a:rPr>
              <a:t>(SMTP) </a:t>
            </a:r>
            <a:r>
              <a:rPr dirty="0" sz="2000" spc="-5">
                <a:latin typeface="Arial"/>
                <a:cs typeface="Arial"/>
              </a:rPr>
              <a:t>is the </a:t>
            </a:r>
            <a:r>
              <a:rPr dirty="0" sz="2000">
                <a:latin typeface="Arial"/>
                <a:cs typeface="Arial"/>
              </a:rPr>
              <a:t>standard </a:t>
            </a:r>
            <a:r>
              <a:rPr dirty="0" sz="2000" spc="-5">
                <a:latin typeface="Arial"/>
                <a:cs typeface="Arial"/>
              </a:rPr>
              <a:t>protocol for  </a:t>
            </a:r>
            <a:r>
              <a:rPr dirty="0" sz="2000">
                <a:latin typeface="Arial"/>
                <a:cs typeface="Arial"/>
              </a:rPr>
              <a:t>sending </a:t>
            </a:r>
            <a:r>
              <a:rPr dirty="0" sz="2000" spc="-5">
                <a:latin typeface="Arial"/>
                <a:cs typeface="Arial"/>
              </a:rPr>
              <a:t>emails </a:t>
            </a:r>
            <a:r>
              <a:rPr dirty="0" sz="2000">
                <a:latin typeface="Arial"/>
                <a:cs typeface="Arial"/>
              </a:rPr>
              <a:t>across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Internet.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00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10">
                <a:latin typeface="Arial"/>
                <a:cs typeface="Arial"/>
              </a:rPr>
              <a:t>SMTP </a:t>
            </a:r>
            <a:r>
              <a:rPr dirty="0" sz="1800" spc="-5">
                <a:latin typeface="Arial"/>
                <a:cs typeface="Arial"/>
              </a:rPr>
              <a:t>uses </a:t>
            </a:r>
            <a:r>
              <a:rPr dirty="0" sz="1800">
                <a:latin typeface="Arial"/>
                <a:cs typeface="Arial"/>
              </a:rPr>
              <a:t>TCP </a:t>
            </a:r>
            <a:r>
              <a:rPr dirty="0" sz="1800" spc="-10">
                <a:latin typeface="Arial"/>
                <a:cs typeface="Arial"/>
              </a:rPr>
              <a:t>port 25 </a:t>
            </a:r>
            <a:r>
              <a:rPr dirty="0" sz="1800" spc="-5">
                <a:latin typeface="Arial"/>
                <a:cs typeface="Arial"/>
              </a:rPr>
              <a:t>or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2525</a:t>
            </a:r>
            <a:endParaRPr sz="1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29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10">
                <a:latin typeface="Arial"/>
                <a:cs typeface="Arial"/>
              </a:rPr>
              <a:t>Sometimes </a:t>
            </a:r>
            <a:r>
              <a:rPr dirty="0" sz="1800" spc="-15">
                <a:latin typeface="Arial"/>
                <a:cs typeface="Arial"/>
              </a:rPr>
              <a:t>you </a:t>
            </a:r>
            <a:r>
              <a:rPr dirty="0" sz="1800">
                <a:latin typeface="Arial"/>
                <a:cs typeface="Arial"/>
              </a:rPr>
              <a:t>may </a:t>
            </a:r>
            <a:r>
              <a:rPr dirty="0" sz="1800" spc="-10">
                <a:latin typeface="Arial"/>
                <a:cs typeface="Arial"/>
              </a:rPr>
              <a:t>have problems sending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29"/>
              </a:spcBef>
              <a:buClr>
                <a:srgbClr val="5E5E5E"/>
              </a:buClr>
              <a:buFont typeface="Symbol"/>
              <a:buChar char="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ISP(</a:t>
            </a:r>
            <a:r>
              <a:rPr dirty="0" sz="1800" spc="-5" i="1">
                <a:latin typeface="Arial"/>
                <a:cs typeface="Arial"/>
              </a:rPr>
              <a:t>Internet </a:t>
            </a:r>
            <a:r>
              <a:rPr dirty="0" sz="1800" i="1">
                <a:latin typeface="Arial"/>
                <a:cs typeface="Arial"/>
              </a:rPr>
              <a:t>service </a:t>
            </a:r>
            <a:r>
              <a:rPr dirty="0" sz="1800" spc="-5" i="1">
                <a:latin typeface="Arial"/>
                <a:cs typeface="Arial"/>
              </a:rPr>
              <a:t>provider</a:t>
            </a:r>
            <a:r>
              <a:rPr dirty="0" sz="1800" spc="-5">
                <a:latin typeface="Arial"/>
                <a:cs typeface="Arial"/>
              </a:rPr>
              <a:t>) </a:t>
            </a:r>
            <a:r>
              <a:rPr dirty="0" sz="1800">
                <a:latin typeface="Arial"/>
                <a:cs typeface="Arial"/>
              </a:rPr>
              <a:t>may </a:t>
            </a:r>
            <a:r>
              <a:rPr dirty="0" sz="1800" spc="-10">
                <a:latin typeface="Arial"/>
                <a:cs typeface="Arial"/>
              </a:rPr>
              <a:t>have </a:t>
            </a:r>
            <a:r>
              <a:rPr dirty="0" sz="1800" spc="-5">
                <a:latin typeface="Arial"/>
                <a:cs typeface="Arial"/>
              </a:rPr>
              <a:t>closed </a:t>
            </a:r>
            <a:r>
              <a:rPr dirty="0" sz="1800" spc="-10">
                <a:latin typeface="Arial"/>
                <a:cs typeface="Arial"/>
              </a:rPr>
              <a:t>port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29"/>
              </a:spcBef>
              <a:buClr>
                <a:srgbClr val="5E5E5E"/>
              </a:buClr>
              <a:buFont typeface="Symbol"/>
              <a:buChar char=""/>
              <a:tabLst>
                <a:tab pos="115570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determine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SMTP </a:t>
            </a:r>
            <a:r>
              <a:rPr dirty="0" sz="1800" spc="-5">
                <a:latin typeface="Arial"/>
                <a:cs typeface="Arial"/>
              </a:rPr>
              <a:t>server for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given domain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29"/>
              </a:spcBef>
              <a:buClr>
                <a:srgbClr val="5E5E5E"/>
              </a:buClr>
              <a:buFont typeface="Symbol"/>
              <a:buChar char=""/>
              <a:tabLst>
                <a:tab pos="1155700" algn="l"/>
              </a:tabLst>
            </a:pPr>
            <a:r>
              <a:rPr dirty="0" sz="1800" spc="-10">
                <a:solidFill>
                  <a:srgbClr val="1B1B1B"/>
                </a:solidFill>
                <a:latin typeface="Arial"/>
                <a:cs typeface="Arial"/>
                <a:hlinkClick r:id="rId2"/>
              </a:rPr>
              <a:t>MX (Mail eXchange) </a:t>
            </a:r>
            <a:r>
              <a:rPr dirty="0" sz="1800" spc="-5">
                <a:latin typeface="Arial"/>
                <a:cs typeface="Arial"/>
              </a:rPr>
              <a:t>DNS record is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5E5E5E"/>
              </a:buClr>
              <a:buFont typeface="Symbol"/>
              <a:buChar char=""/>
            </a:pPr>
            <a:endParaRPr sz="2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5E5E5E"/>
              </a:buClr>
              <a:buFont typeface="Symbol"/>
              <a:buChar char=""/>
            </a:pP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Simple </a:t>
            </a:r>
            <a:r>
              <a:rPr dirty="0" sz="2000" spc="-10">
                <a:latin typeface="Arial"/>
                <a:cs typeface="Arial"/>
              </a:rPr>
              <a:t>Mail </a:t>
            </a:r>
            <a:r>
              <a:rPr dirty="0" sz="2000">
                <a:latin typeface="Arial"/>
                <a:cs typeface="Arial"/>
              </a:rPr>
              <a:t>Transfer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Protocol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29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5">
                <a:solidFill>
                  <a:srgbClr val="1B1B1B"/>
                </a:solidFill>
                <a:latin typeface="Arial"/>
                <a:cs typeface="Arial"/>
                <a:hlinkClick r:id="rId3"/>
              </a:rPr>
              <a:t>e-mail </a:t>
            </a:r>
            <a:r>
              <a:rPr dirty="0" sz="1800" spc="-5">
                <a:latin typeface="Arial"/>
                <a:cs typeface="Arial"/>
              </a:rPr>
              <a:t>transmissions across the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Internet</a:t>
            </a:r>
            <a:endParaRPr sz="1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29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protocol </a:t>
            </a:r>
            <a:r>
              <a:rPr dirty="0" sz="1800" spc="-10">
                <a:latin typeface="Arial"/>
                <a:cs typeface="Arial"/>
              </a:rPr>
              <a:t>used today </a:t>
            </a:r>
            <a:r>
              <a:rPr dirty="0" sz="1800" spc="-5">
                <a:latin typeface="Arial"/>
                <a:cs typeface="Arial"/>
              </a:rPr>
              <a:t>is also </a:t>
            </a:r>
            <a:r>
              <a:rPr dirty="0" sz="1800" spc="-15">
                <a:latin typeface="Arial"/>
                <a:cs typeface="Arial"/>
              </a:rPr>
              <a:t>known </a:t>
            </a:r>
            <a:r>
              <a:rPr dirty="0" sz="1800" spc="-10">
                <a:latin typeface="Arial"/>
                <a:cs typeface="Arial"/>
              </a:rPr>
              <a:t>as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1B1B1B"/>
                </a:solidFill>
                <a:latin typeface="Arial"/>
                <a:cs typeface="Arial"/>
                <a:hlinkClick r:id="rId4"/>
              </a:rPr>
              <a:t>ESMTP</a:t>
            </a:r>
            <a:endParaRPr sz="1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29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5">
                <a:latin typeface="Arial"/>
                <a:cs typeface="Arial"/>
              </a:rPr>
              <a:t>Relatively </a:t>
            </a:r>
            <a:r>
              <a:rPr dirty="0" sz="1800" spc="-10">
                <a:latin typeface="Arial"/>
                <a:cs typeface="Arial"/>
              </a:rPr>
              <a:t>simple text-based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059930" y="213359"/>
            <a:ext cx="2084070" cy="14135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854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918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498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04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110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17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123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542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949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3556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762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81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587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994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400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806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225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632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038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445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851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70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677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083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89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8961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315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721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128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534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9409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36000" y="335279"/>
            <a:ext cx="38100" cy="347980"/>
          </a:xfrm>
          <a:custGeom>
            <a:avLst/>
            <a:gdLst/>
            <a:ahLst/>
            <a:cxnLst/>
            <a:rect l="l" t="t" r="r" b="b"/>
            <a:pathLst>
              <a:path w="38100" h="347980">
                <a:moveTo>
                  <a:pt x="0" y="347980"/>
                </a:moveTo>
                <a:lnTo>
                  <a:pt x="38100" y="347980"/>
                </a:lnTo>
                <a:lnTo>
                  <a:pt x="38100" y="0"/>
                </a:lnTo>
                <a:lnTo>
                  <a:pt x="0" y="0"/>
                </a:lnTo>
                <a:lnTo>
                  <a:pt x="0" y="34798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43850" y="68199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579" y="0"/>
                </a:moveTo>
                <a:lnTo>
                  <a:pt x="36829" y="0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765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105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444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784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123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4634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8030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129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4695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87259" y="67690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87259" y="610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87259" y="54483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87259" y="4775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87259" y="4114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87259" y="34544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025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698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3585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018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679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339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0000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660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3335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994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6544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3148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9751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6355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3086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969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629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289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950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610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2838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75369" y="35179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675369" y="41783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75369" y="483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75369" y="54990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75369" y="61721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63726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7123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051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43915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73109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058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2397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737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1076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416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706359" y="388620"/>
            <a:ext cx="549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L</a:t>
            </a:r>
            <a:r>
              <a:rPr dirty="0" sz="1400" spc="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547369" y="346709"/>
            <a:ext cx="40843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4810" algn="l"/>
                <a:tab pos="2299335" algn="l"/>
              </a:tabLst>
            </a:pPr>
            <a:r>
              <a:rPr dirty="0" sz="4400" spc="-225"/>
              <a:t>W</a:t>
            </a:r>
            <a:r>
              <a:rPr dirty="0" sz="4400" spc="30"/>
              <a:t>h</a:t>
            </a:r>
            <a:r>
              <a:rPr dirty="0" sz="4400" spc="505"/>
              <a:t>a</a:t>
            </a:r>
            <a:r>
              <a:rPr dirty="0" sz="4400" spc="5"/>
              <a:t>t</a:t>
            </a:r>
            <a:r>
              <a:rPr dirty="0" sz="4400"/>
              <a:t>	</a:t>
            </a:r>
            <a:r>
              <a:rPr dirty="0" sz="4400" spc="409"/>
              <a:t>i</a:t>
            </a:r>
            <a:r>
              <a:rPr dirty="0" sz="4400" spc="-844"/>
              <a:t>s</a:t>
            </a:r>
            <a:r>
              <a:rPr dirty="0" sz="4400"/>
              <a:t>	</a:t>
            </a:r>
            <a:r>
              <a:rPr dirty="0" sz="4400" spc="-740"/>
              <a:t>S</a:t>
            </a:r>
            <a:r>
              <a:rPr dirty="0" sz="4400" spc="275"/>
              <a:t>M</a:t>
            </a:r>
            <a:r>
              <a:rPr dirty="0" sz="4400" spc="-55"/>
              <a:t>T</a:t>
            </a:r>
            <a:r>
              <a:rPr dirty="0" sz="4400" spc="-105"/>
              <a:t>P</a:t>
            </a:r>
            <a:r>
              <a:rPr dirty="0" sz="4400" spc="-355"/>
              <a:t>?</a:t>
            </a:r>
            <a:endParaRPr sz="4400"/>
          </a:p>
        </p:txBody>
      </p:sp>
      <p:sp>
        <p:nvSpPr>
          <p:cNvPr id="88" name="object 88"/>
          <p:cNvSpPr txBox="1"/>
          <p:nvPr/>
        </p:nvSpPr>
        <p:spPr>
          <a:xfrm>
            <a:off x="364490" y="1602316"/>
            <a:ext cx="5993765" cy="341947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B1B1B1"/>
              </a:buClr>
              <a:buFont typeface="Symbol"/>
              <a:buChar char=""/>
              <a:tabLst>
                <a:tab pos="355600" algn="l"/>
                <a:tab pos="2299335" algn="l"/>
              </a:tabLst>
            </a:pPr>
            <a:r>
              <a:rPr dirty="0" sz="2400" spc="-5">
                <a:latin typeface="Arial"/>
                <a:cs typeface="Arial"/>
              </a:rPr>
              <a:t>Client-Server	protocol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20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client transmits an email message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29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10">
                <a:latin typeface="Arial"/>
                <a:cs typeface="Arial"/>
              </a:rPr>
              <a:t>Either</a:t>
            </a:r>
            <a:endParaRPr sz="1800">
              <a:latin typeface="Arial"/>
              <a:cs typeface="Arial"/>
            </a:endParaRPr>
          </a:p>
          <a:p>
            <a:pPr lvl="2" marL="1220470" indent="-293370">
              <a:lnSpc>
                <a:spcPts val="2055"/>
              </a:lnSpc>
              <a:spcBef>
                <a:spcPts val="229"/>
              </a:spcBef>
              <a:buClr>
                <a:srgbClr val="5E5E5E"/>
              </a:buClr>
              <a:buFont typeface="Symbol"/>
              <a:buChar char=""/>
              <a:tabLst>
                <a:tab pos="1220470" algn="l"/>
              </a:tabLst>
            </a:pPr>
            <a:r>
              <a:rPr dirty="0" sz="1800">
                <a:latin typeface="Arial"/>
                <a:cs typeface="Arial"/>
              </a:rPr>
              <a:t>. </a:t>
            </a:r>
            <a:r>
              <a:rPr dirty="0" sz="1800" spc="-10">
                <a:latin typeface="Arial"/>
                <a:cs typeface="Arial"/>
              </a:rPr>
              <a:t>MUA (Mail </a:t>
            </a:r>
            <a:r>
              <a:rPr dirty="0" sz="1800" spc="-5">
                <a:latin typeface="Arial"/>
                <a:cs typeface="Arial"/>
              </a:rPr>
              <a:t>User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Agent),</a:t>
            </a:r>
            <a:endParaRPr sz="1800">
              <a:latin typeface="Arial"/>
              <a:cs typeface="Arial"/>
            </a:endParaRPr>
          </a:p>
          <a:p>
            <a:pPr marL="1155700">
              <a:lnSpc>
                <a:spcPts val="2055"/>
              </a:lnSpc>
            </a:pPr>
            <a:r>
              <a:rPr dirty="0" sz="1800">
                <a:latin typeface="Arial"/>
                <a:cs typeface="Arial"/>
              </a:rPr>
              <a:t>- </a:t>
            </a:r>
            <a:r>
              <a:rPr dirty="0" sz="1800" spc="-5">
                <a:latin typeface="Arial"/>
                <a:cs typeface="Arial"/>
              </a:rPr>
              <a:t>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  <a:p>
            <a:pPr lvl="2" marL="1220470" indent="-293370">
              <a:lnSpc>
                <a:spcPct val="100000"/>
              </a:lnSpc>
              <a:spcBef>
                <a:spcPts val="229"/>
              </a:spcBef>
              <a:buClr>
                <a:srgbClr val="5E5E5E"/>
              </a:buClr>
              <a:buFont typeface="Symbol"/>
              <a:buChar char=""/>
              <a:tabLst>
                <a:tab pos="1220470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relaying </a:t>
            </a:r>
            <a:r>
              <a:rPr dirty="0" sz="1800" spc="-5">
                <a:latin typeface="Arial"/>
                <a:cs typeface="Arial"/>
              </a:rPr>
              <a:t>server's </a:t>
            </a:r>
            <a:r>
              <a:rPr dirty="0" sz="1800" spc="-5">
                <a:solidFill>
                  <a:srgbClr val="1B1B1B"/>
                </a:solidFill>
                <a:latin typeface="Arial"/>
                <a:cs typeface="Arial"/>
                <a:hlinkClick r:id="rId2"/>
              </a:rPr>
              <a:t>MTA </a:t>
            </a:r>
            <a:r>
              <a:rPr dirty="0" sz="1800" spc="-10">
                <a:latin typeface="Arial"/>
                <a:cs typeface="Arial"/>
              </a:rPr>
              <a:t>(Mail </a:t>
            </a:r>
            <a:r>
              <a:rPr dirty="0" sz="1800" spc="-5">
                <a:latin typeface="Arial"/>
                <a:cs typeface="Arial"/>
              </a:rPr>
              <a:t>Transfer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Agents)</a:t>
            </a:r>
            <a:endParaRPr sz="1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29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5">
                <a:latin typeface="Arial"/>
                <a:cs typeface="Arial"/>
              </a:rPr>
              <a:t>can act </a:t>
            </a:r>
            <a:r>
              <a:rPr dirty="0" sz="1800" spc="-10">
                <a:latin typeface="Arial"/>
                <a:cs typeface="Arial"/>
              </a:rPr>
              <a:t>as </a:t>
            </a:r>
            <a:r>
              <a:rPr dirty="0" sz="1800" spc="-5">
                <a:latin typeface="Arial"/>
                <a:cs typeface="Arial"/>
              </a:rPr>
              <a:t>an </a:t>
            </a:r>
            <a:r>
              <a:rPr dirty="0" sz="1800" spc="-5" i="1">
                <a:latin typeface="Arial"/>
                <a:cs typeface="Arial"/>
              </a:rPr>
              <a:t>SMTP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client</a:t>
            </a:r>
            <a:r>
              <a:rPr dirty="0" sz="1800" spc="-5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"/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B1B1B1"/>
              </a:buClr>
              <a:buFont typeface="Symbol"/>
              <a:buChar char="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Command/response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interaction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60"/>
              </a:spcBef>
              <a:buClr>
                <a:srgbClr val="B1B1B1"/>
              </a:buClr>
              <a:buFont typeface="Symbol"/>
              <a:buChar char=""/>
              <a:tabLst>
                <a:tab pos="755650" algn="l"/>
              </a:tabLst>
            </a:pPr>
            <a:r>
              <a:rPr dirty="0" sz="1800" spc="-5">
                <a:latin typeface="Arial"/>
                <a:cs typeface="Arial"/>
              </a:rPr>
              <a:t>commands: ASCII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text</a:t>
            </a:r>
            <a:endParaRPr sz="1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20"/>
              </a:spcBef>
              <a:buClr>
                <a:srgbClr val="B1B1B1"/>
              </a:buClr>
              <a:buFont typeface="Symbol"/>
              <a:buChar char=""/>
              <a:tabLst>
                <a:tab pos="755015" algn="l"/>
                <a:tab pos="755650" algn="l"/>
              </a:tabLst>
            </a:pPr>
            <a:r>
              <a:rPr dirty="0" sz="1600" spc="-10">
                <a:latin typeface="Arial"/>
                <a:cs typeface="Arial"/>
              </a:rPr>
              <a:t>Messages </a:t>
            </a:r>
            <a:r>
              <a:rPr dirty="0" sz="1600">
                <a:latin typeface="Arial"/>
                <a:cs typeface="Arial"/>
              </a:rPr>
              <a:t>must </a:t>
            </a:r>
            <a:r>
              <a:rPr dirty="0" sz="1600" spc="-5">
                <a:latin typeface="Arial"/>
                <a:cs typeface="Arial"/>
              </a:rPr>
              <a:t>be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7-bit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ASCII</a:t>
            </a:r>
            <a:endParaRPr sz="16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059930" y="213359"/>
            <a:ext cx="2084070" cy="14135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854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918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498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04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110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17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123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542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949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3556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762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811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587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994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400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806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2259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632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038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445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851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705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6770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0834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898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8961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31530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72169" y="332740"/>
            <a:ext cx="44450" cy="350520"/>
          </a:xfrm>
          <a:custGeom>
            <a:avLst/>
            <a:gdLst/>
            <a:ahLst/>
            <a:cxnLst/>
            <a:rect l="l" t="t" r="r" b="b"/>
            <a:pathLst>
              <a:path w="44450" h="350520">
                <a:moveTo>
                  <a:pt x="0" y="350519"/>
                </a:moveTo>
                <a:lnTo>
                  <a:pt x="44450" y="350519"/>
                </a:lnTo>
                <a:lnTo>
                  <a:pt x="4445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12809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5345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94090" y="332740"/>
            <a:ext cx="45720" cy="350520"/>
          </a:xfrm>
          <a:custGeom>
            <a:avLst/>
            <a:gdLst/>
            <a:ahLst/>
            <a:cxnLst/>
            <a:rect l="l" t="t" r="r" b="b"/>
            <a:pathLst>
              <a:path w="45720" h="350520">
                <a:moveTo>
                  <a:pt x="0" y="350519"/>
                </a:moveTo>
                <a:lnTo>
                  <a:pt x="45719" y="350519"/>
                </a:lnTo>
                <a:lnTo>
                  <a:pt x="4571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36000" y="335279"/>
            <a:ext cx="38100" cy="347980"/>
          </a:xfrm>
          <a:custGeom>
            <a:avLst/>
            <a:gdLst/>
            <a:ahLst/>
            <a:cxnLst/>
            <a:rect l="l" t="t" r="r" b="b"/>
            <a:pathLst>
              <a:path w="38100" h="347980">
                <a:moveTo>
                  <a:pt x="0" y="347980"/>
                </a:moveTo>
                <a:lnTo>
                  <a:pt x="38100" y="347980"/>
                </a:lnTo>
                <a:lnTo>
                  <a:pt x="38100" y="0"/>
                </a:lnTo>
                <a:lnTo>
                  <a:pt x="0" y="0"/>
                </a:lnTo>
                <a:lnTo>
                  <a:pt x="0" y="34798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43850" y="68199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579" y="0"/>
                </a:moveTo>
                <a:lnTo>
                  <a:pt x="36829" y="0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765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105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444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784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123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4634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8030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129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4695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87259" y="676909"/>
            <a:ext cx="31750" cy="5080"/>
          </a:xfrm>
          <a:custGeom>
            <a:avLst/>
            <a:gdLst/>
            <a:ahLst/>
            <a:cxnLst/>
            <a:rect l="l" t="t" r="r" b="b"/>
            <a:pathLst>
              <a:path w="31750" h="5079">
                <a:moveTo>
                  <a:pt x="317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87259" y="610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87259" y="54483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87259" y="47751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87259" y="4114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87259" y="34544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025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698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3585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018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679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339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0000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660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3335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9940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6544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3148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9751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6355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3086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96909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6295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2899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95030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61069" y="332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28380" y="33274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75369" y="35179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675369" y="41783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75369" y="4838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75369" y="54990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75369" y="61721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63726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7123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0519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439150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73109" y="6819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0580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23975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73719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10768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41640" y="6819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706359" y="388620"/>
            <a:ext cx="549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L</a:t>
            </a:r>
            <a:r>
              <a:rPr dirty="0" sz="1400" spc="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547369" y="346709"/>
            <a:ext cx="40843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4810" algn="l"/>
                <a:tab pos="2299335" algn="l"/>
              </a:tabLst>
            </a:pPr>
            <a:r>
              <a:rPr dirty="0" sz="4400" spc="-225"/>
              <a:t>W</a:t>
            </a:r>
            <a:r>
              <a:rPr dirty="0" sz="4400" spc="30"/>
              <a:t>h</a:t>
            </a:r>
            <a:r>
              <a:rPr dirty="0" sz="4400" spc="505"/>
              <a:t>a</a:t>
            </a:r>
            <a:r>
              <a:rPr dirty="0" sz="4400" spc="5"/>
              <a:t>t</a:t>
            </a:r>
            <a:r>
              <a:rPr dirty="0" sz="4400"/>
              <a:t>	</a:t>
            </a:r>
            <a:r>
              <a:rPr dirty="0" sz="4400" spc="409"/>
              <a:t>i</a:t>
            </a:r>
            <a:r>
              <a:rPr dirty="0" sz="4400" spc="-844"/>
              <a:t>s</a:t>
            </a:r>
            <a:r>
              <a:rPr dirty="0" sz="4400"/>
              <a:t>	</a:t>
            </a:r>
            <a:r>
              <a:rPr dirty="0" sz="4400" spc="-740"/>
              <a:t>S</a:t>
            </a:r>
            <a:r>
              <a:rPr dirty="0" sz="4400" spc="275"/>
              <a:t>M</a:t>
            </a:r>
            <a:r>
              <a:rPr dirty="0" sz="4400" spc="-55"/>
              <a:t>T</a:t>
            </a:r>
            <a:r>
              <a:rPr dirty="0" sz="4400" spc="-105"/>
              <a:t>P</a:t>
            </a:r>
            <a:r>
              <a:rPr dirty="0" sz="4400" spc="-355"/>
              <a:t>?</a:t>
            </a:r>
            <a:endParaRPr sz="4400"/>
          </a:p>
        </p:txBody>
      </p:sp>
      <p:sp>
        <p:nvSpPr>
          <p:cNvPr id="88" name="object 88"/>
          <p:cNvSpPr txBox="1"/>
          <p:nvPr/>
        </p:nvSpPr>
        <p:spPr>
          <a:xfrm>
            <a:off x="364490" y="2353309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3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07390" y="2376170"/>
            <a:ext cx="6208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SMTP requires </a:t>
            </a:r>
            <a:r>
              <a:rPr dirty="0" sz="1800" spc="-5">
                <a:latin typeface="Arial"/>
                <a:cs typeface="Arial"/>
              </a:rPr>
              <a:t>message </a:t>
            </a:r>
            <a:r>
              <a:rPr dirty="0" sz="1800" spc="-10">
                <a:latin typeface="Arial"/>
                <a:cs typeface="Arial"/>
              </a:rPr>
              <a:t>(header </a:t>
            </a:r>
            <a:r>
              <a:rPr dirty="0" sz="1800">
                <a:latin typeface="Arial"/>
                <a:cs typeface="Arial"/>
              </a:rPr>
              <a:t>&amp; </a:t>
            </a:r>
            <a:r>
              <a:rPr dirty="0" sz="1800" spc="-10">
                <a:latin typeface="Arial"/>
                <a:cs typeface="Arial"/>
              </a:rPr>
              <a:t>body)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in 7-bit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ASCII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64490" y="3054350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3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07390" y="3077209"/>
            <a:ext cx="62198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SMTP server uses </a:t>
            </a:r>
            <a:r>
              <a:rPr dirty="0" sz="1800" spc="-5">
                <a:latin typeface="Courier New"/>
                <a:cs typeface="Courier New"/>
              </a:rPr>
              <a:t>CRLF.CRLF</a:t>
            </a:r>
            <a:r>
              <a:rPr dirty="0" sz="1800" spc="-509">
                <a:latin typeface="Courier New"/>
                <a:cs typeface="Courier New"/>
              </a:rPr>
              <a:t>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determine end </a:t>
            </a:r>
            <a:r>
              <a:rPr dirty="0" sz="1800" spc="-5">
                <a:latin typeface="Arial"/>
                <a:cs typeface="Arial"/>
              </a:rPr>
              <a:t>of message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64490" y="4025900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3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07390" y="4048759"/>
            <a:ext cx="75311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SMTP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"push" protocol </a:t>
            </a:r>
            <a:r>
              <a:rPr dirty="0" sz="1800" spc="-10">
                <a:latin typeface="Arial"/>
                <a:cs typeface="Arial"/>
              </a:rPr>
              <a:t>that does not </a:t>
            </a:r>
            <a:r>
              <a:rPr dirty="0" sz="1800" spc="-5">
                <a:latin typeface="Arial"/>
                <a:cs typeface="Arial"/>
              </a:rPr>
              <a:t>allow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"pull" </a:t>
            </a:r>
            <a:r>
              <a:rPr dirty="0" sz="1800" spc="-5">
                <a:latin typeface="Arial"/>
                <a:cs typeface="Arial"/>
              </a:rPr>
              <a:t>messages from 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remote </a:t>
            </a:r>
            <a:r>
              <a:rPr dirty="0" sz="1800" spc="-10">
                <a:latin typeface="Arial"/>
                <a:cs typeface="Arial"/>
              </a:rPr>
              <a:t>server </a:t>
            </a:r>
            <a:r>
              <a:rPr dirty="0" sz="1800" spc="-5">
                <a:latin typeface="Arial"/>
                <a:cs typeface="Arial"/>
              </a:rPr>
              <a:t>on</a:t>
            </a:r>
            <a:r>
              <a:rPr dirty="0" sz="1800" spc="-10">
                <a:latin typeface="Arial"/>
                <a:cs typeface="Arial"/>
              </a:rPr>
              <a:t> demand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64490" y="5405120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3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07390" y="5427979"/>
            <a:ext cx="6356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do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pull </a:t>
            </a:r>
            <a:r>
              <a:rPr dirty="0" sz="1800">
                <a:latin typeface="Arial"/>
                <a:cs typeface="Arial"/>
              </a:rPr>
              <a:t>(i.e. </a:t>
            </a:r>
            <a:r>
              <a:rPr dirty="0" sz="1800" spc="-5">
                <a:latin typeface="Arial"/>
                <a:cs typeface="Arial"/>
              </a:rPr>
              <a:t>receive)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1B1B1B"/>
                </a:solidFill>
                <a:latin typeface="Arial"/>
                <a:cs typeface="Arial"/>
                <a:hlinkClick r:id="rId2"/>
              </a:rPr>
              <a:t>mail client </a:t>
            </a:r>
            <a:r>
              <a:rPr dirty="0" sz="1800" spc="-5">
                <a:latin typeface="Arial"/>
                <a:cs typeface="Arial"/>
              </a:rPr>
              <a:t>must </a:t>
            </a:r>
            <a:r>
              <a:rPr dirty="0" sz="1800" spc="-10">
                <a:latin typeface="Arial"/>
                <a:cs typeface="Arial"/>
              </a:rPr>
              <a:t>use </a:t>
            </a:r>
            <a:r>
              <a:rPr dirty="0" sz="1800" spc="-5">
                <a:solidFill>
                  <a:srgbClr val="1B1B1B"/>
                </a:solidFill>
                <a:latin typeface="Arial"/>
                <a:cs typeface="Arial"/>
                <a:hlinkClick r:id="rId3"/>
              </a:rPr>
              <a:t>POP3 </a:t>
            </a:r>
            <a:r>
              <a:rPr dirty="0" sz="1800" spc="-10">
                <a:latin typeface="Arial"/>
                <a:cs typeface="Arial"/>
              </a:rPr>
              <a:t>or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1B1B1B"/>
                </a:solidFill>
                <a:latin typeface="Arial"/>
                <a:cs typeface="Arial"/>
                <a:hlinkClick r:id="rId4"/>
              </a:rPr>
              <a:t>IMAP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059930" y="213359"/>
            <a:ext cx="2084070" cy="14135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wipe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2018-03-30T17:52:37Z</dcterms:created>
  <dcterms:modified xsi:type="dcterms:W3CDTF">2018-03-30T17:52:37Z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2013-06-20T00:00:00Z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2018-03-30T00:00:00Z</vt:filetime>
  </property>
</Properties>
</file>