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0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18CC-030C-49AD-A5F8-57ECF9F510C7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7169-8150-4D9F-93C0-FE540AA0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5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6" y="318797"/>
            <a:ext cx="10515600" cy="7047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Zombie </a:t>
            </a:r>
            <a:r>
              <a:rPr lang="en-US" dirty="0" smtClean="0"/>
              <a:t>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 process that has completed execution but still has an entry in the process table, it is a process in the Terminated state.</a:t>
            </a:r>
          </a:p>
          <a:p>
            <a:r>
              <a:rPr lang="en-US" sz="1800" dirty="0"/>
              <a:t> You can’t kill a zombie process because it’s already dead – like an actual zombie</a:t>
            </a:r>
            <a:r>
              <a:rPr lang="en-US" sz="1800" dirty="0" smtClean="0"/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/>
              <a:t>kill -s SIGCHLD </a:t>
            </a:r>
            <a:r>
              <a:rPr lang="en-US" sz="1800" dirty="0" err="1"/>
              <a:t>pid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Redirection:</a:t>
            </a: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 is the switching of a standard stream of data so that it comes from a source other than its default source or so that it goes to some destination other than its default destination.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 data streams, one input stream, called standard input and two output streams called standard output and standard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symbol is used for output (STDOUT) redirection.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symbol is used for input(STDIN)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Interactive </a:t>
            </a:r>
            <a:r>
              <a:rPr lang="en-US" dirty="0"/>
              <a:t>Process (Interactive Sessions</a:t>
            </a:r>
            <a:r>
              <a:rPr lang="en-US" dirty="0" smtClean="0"/>
              <a:t>):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processes are initialized and controlled through a terminal session.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Processes are not started Automatically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require a user to initiate.</a:t>
            </a:r>
            <a:endParaRPr lang="en-US" sz="1800" dirty="0" smtClean="0"/>
          </a:p>
          <a:p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8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BATCH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PROCESS</a:t>
            </a:r>
            <a:br>
              <a:rPr lang="en-US" sz="2800" dirty="0" smtClean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 </a:t>
            </a: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processing is the execution of a job or a series of jobs in a program on a computer without manual intervention (non-interactive).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58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Process Scheduling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752"/>
            <a:ext cx="10515600" cy="5396248"/>
          </a:xfrm>
        </p:spPr>
        <p:txBody>
          <a:bodyPr>
            <a:normAutofit/>
          </a:bodyPr>
          <a:lstStyle/>
          <a:p>
            <a:r>
              <a:rPr lang="en-US" sz="2000" dirty="0"/>
              <a:t>The process scheduler </a:t>
            </a:r>
            <a:r>
              <a:rPr lang="en-US" sz="2000" dirty="0" smtClean="0"/>
              <a:t>divides </a:t>
            </a:r>
            <a:r>
              <a:rPr lang="en-US" sz="2000" dirty="0"/>
              <a:t>the finite resource of processor time between the runnable processes on a system.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responsible for best utilizing the system and giving users the </a:t>
            </a:r>
            <a:r>
              <a:rPr lang="en-US" sz="2000" dirty="0" smtClean="0"/>
              <a:t>impression </a:t>
            </a:r>
            <a:r>
              <a:rPr lang="en-US" sz="2000" dirty="0"/>
              <a:t>that multiple processes are executing simultaneously. 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77" y="3045853"/>
            <a:ext cx="4943744" cy="27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318" y="3254201"/>
            <a:ext cx="10515600" cy="1325563"/>
          </a:xfrm>
        </p:spPr>
        <p:txBody>
          <a:bodyPr/>
          <a:lstStyle/>
          <a:p>
            <a:r>
              <a:rPr lang="en-US" dirty="0" smtClean="0"/>
              <a:t>Types of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18" y="4349884"/>
            <a:ext cx="10515600" cy="22440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FIFO 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Round Robin 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SJF 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Priority Based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81318" y="365124"/>
            <a:ext cx="111316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Functions of Scheduler: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CPU Utilization :CPU utilization refers to a computer's usage of processing resources, or the amount of work handled by a CPU.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Throughput : Number of processes completed per unit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Turnaround : The interval from time of submission of the process to the time of completion of the process. Turn Around Time = Completion Time – Arrival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Wait time : The sum of the periods spent waiting in the ready queue. Waiting Time = Turn Around Time – Burst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Response time : The time of submission to the time the first response is produced.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r>
              <a:rPr lang="en-US" dirty="0" smtClean="0"/>
              <a:t>FIFO(First in First Out):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052892"/>
            <a:ext cx="10515600" cy="62880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also </a:t>
            </a:r>
            <a:r>
              <a:rPr lang="en-US" sz="2000" dirty="0"/>
              <a:t>known as first come, first served (FCFS), is the simplest scheduling algorithm. </a:t>
            </a:r>
            <a:endParaRPr lang="en-US" sz="2000" dirty="0" smtClean="0"/>
          </a:p>
          <a:p>
            <a:r>
              <a:rPr lang="en-US" sz="2000" dirty="0" smtClean="0"/>
              <a:t>FIFO </a:t>
            </a:r>
            <a:r>
              <a:rPr lang="en-US" sz="2000" dirty="0"/>
              <a:t>simply queues processes in the order that they arrive in the ready </a:t>
            </a:r>
            <a:r>
              <a:rPr lang="en-US" sz="2000" dirty="0" smtClean="0"/>
              <a:t>queue.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this, the process that comes first will be executed first and next process starts only after the previous gets fully </a:t>
            </a:r>
            <a:r>
              <a:rPr lang="en-US" sz="2000" dirty="0" smtClean="0"/>
              <a:t>executed.</a:t>
            </a:r>
          </a:p>
          <a:p>
            <a:r>
              <a:rPr lang="en-US" sz="2000" dirty="0" smtClean="0"/>
              <a:t>Here </a:t>
            </a:r>
            <a:r>
              <a:rPr lang="en-US" sz="2000" dirty="0"/>
              <a:t>we are considering that arrival time for all processes is 0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</a:t>
            </a:r>
          </a:p>
          <a:p>
            <a:pPr marL="0" indent="0">
              <a:buNone/>
            </a:pPr>
            <a:r>
              <a:rPr lang="en-US" sz="2000" dirty="0" smtClean="0"/>
              <a:t>            0                                                                                                    24           27                   31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The average Waiting time =0+24+27=17</a:t>
            </a:r>
          </a:p>
        </p:txBody>
      </p:sp>
      <p:sp>
        <p:nvSpPr>
          <p:cNvPr id="4" name="AutoShape 2" descr="https://cdncontribute.geeksforgeeks.org/wp-content/uploads/FCFS.png"/>
          <p:cNvSpPr>
            <a:spLocks noChangeAspect="1" noChangeArrowheads="1"/>
          </p:cNvSpPr>
          <p:nvPr/>
        </p:nvSpPr>
        <p:spPr bwMode="auto">
          <a:xfrm>
            <a:off x="4714696" y="5099429"/>
            <a:ext cx="4429304" cy="44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28149"/>
              </p:ext>
            </p:extLst>
          </p:nvPr>
        </p:nvGraphicFramePr>
        <p:xfrm>
          <a:off x="1684270" y="30896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44577"/>
              </p:ext>
            </p:extLst>
          </p:nvPr>
        </p:nvGraphicFramePr>
        <p:xfrm>
          <a:off x="1684271" y="5009881"/>
          <a:ext cx="8127999" cy="365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940022"/>
                <a:gridCol w="888642"/>
                <a:gridCol w="1299335"/>
              </a:tblGrid>
              <a:tr h="272427">
                <a:tc>
                  <a:txBody>
                    <a:bodyPr/>
                    <a:lstStyle/>
                    <a:p>
                      <a:r>
                        <a:rPr lang="en-US" dirty="0" smtClean="0"/>
                        <a:t> 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5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0"/>
            <a:ext cx="10515600" cy="1325563"/>
          </a:xfrm>
        </p:spPr>
        <p:txBody>
          <a:bodyPr/>
          <a:lstStyle/>
          <a:p>
            <a:r>
              <a:rPr lang="en-US" dirty="0" smtClean="0"/>
              <a:t>Round Robin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535" y="1001377"/>
            <a:ext cx="10515600" cy="5978972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Round Robin is a CPU scheduling algorithm where each process is assigned a fixed time slot in a cyclic way.</a:t>
            </a:r>
          </a:p>
          <a:p>
            <a:pPr fontAlgn="base"/>
            <a:r>
              <a:rPr lang="en-US" sz="2000" dirty="0"/>
              <a:t>It is simple, easy to implement, and starvation-free as all processes get fair share of CPU.</a:t>
            </a:r>
          </a:p>
          <a:p>
            <a:pPr fontAlgn="base"/>
            <a:r>
              <a:rPr lang="en-US" sz="2000" dirty="0" smtClean="0"/>
              <a:t>It </a:t>
            </a:r>
            <a:r>
              <a:rPr lang="en-US" sz="2000" dirty="0"/>
              <a:t>is preemptive as processes are assigned CPU only for a fixed slice of time at most.</a:t>
            </a:r>
          </a:p>
          <a:p>
            <a:pPr fontAlgn="base"/>
            <a:r>
              <a:rPr lang="en-US" sz="2000" dirty="0"/>
              <a:t>The disadvantage of it is more overhead of context switching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r>
              <a:rPr lang="en-US" sz="2000" dirty="0" smtClean="0"/>
              <a:t>Suppose Time slice is 1 Unit.</a:t>
            </a:r>
          </a:p>
          <a:p>
            <a:pPr marL="0" indent="0" fontAlgn="base">
              <a:buNone/>
            </a:pPr>
            <a:r>
              <a:rPr lang="en-US" sz="2000" dirty="0" smtClean="0"/>
              <a:t>            </a:t>
            </a:r>
          </a:p>
          <a:p>
            <a:pPr marL="0" indent="0" fontAlgn="base">
              <a:buNone/>
            </a:pPr>
            <a:r>
              <a:rPr lang="en-US" sz="2000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000" dirty="0" smtClean="0"/>
              <a:t>0            1           2             3           4             5            6            7            8           9           10 </a:t>
            </a:r>
          </a:p>
          <a:p>
            <a:pPr marL="0" indent="0" fontAlgn="base">
              <a:buNone/>
            </a:pPr>
            <a:r>
              <a:rPr lang="en-US" sz="2000" dirty="0" smtClean="0"/>
              <a:t>                                    The average waiting time=(4+6+6)/3</a:t>
            </a:r>
            <a:endParaRPr lang="en-US" sz="2000" dirty="0"/>
          </a:p>
          <a:p>
            <a:pPr marL="0" indent="0" fontAlgn="base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42050"/>
              </p:ext>
            </p:extLst>
          </p:nvPr>
        </p:nvGraphicFramePr>
        <p:xfrm>
          <a:off x="1877453" y="30123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4029"/>
              </p:ext>
            </p:extLst>
          </p:nvPr>
        </p:nvGraphicFramePr>
        <p:xfrm>
          <a:off x="1877453" y="50256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0"/>
            <a:ext cx="11178862" cy="1325563"/>
          </a:xfrm>
        </p:spPr>
        <p:txBody>
          <a:bodyPr/>
          <a:lstStyle/>
          <a:p>
            <a:r>
              <a:rPr lang="en-US" dirty="0" smtClean="0"/>
              <a:t>SJF(Shortest Job First serve)  </a:t>
            </a:r>
            <a:r>
              <a:rPr lang="en-US" dirty="0"/>
              <a:t>or shortest job </a:t>
            </a:r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014"/>
            <a:ext cx="10515600" cy="5817986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It is a </a:t>
            </a:r>
            <a:r>
              <a:rPr lang="en-US" sz="2000" dirty="0"/>
              <a:t>scheduling policy that selects the waiting process with the smallest execution time to execute next</a:t>
            </a:r>
            <a:r>
              <a:rPr lang="en-US" sz="2000" dirty="0" smtClean="0"/>
              <a:t>.</a:t>
            </a:r>
            <a:endParaRPr lang="en-US" sz="2000" dirty="0"/>
          </a:p>
          <a:p>
            <a:pPr fontAlgn="base"/>
            <a:r>
              <a:rPr lang="en-US" sz="2000" dirty="0"/>
              <a:t>Shortest Job first has the advantage of having minimum average waiting time among all scheduling algorithms.</a:t>
            </a:r>
          </a:p>
          <a:p>
            <a:pPr fontAlgn="base"/>
            <a:r>
              <a:rPr lang="en-US" sz="2000" dirty="0" smtClean="0"/>
              <a:t>It </a:t>
            </a:r>
            <a:r>
              <a:rPr lang="en-US" sz="2000" dirty="0"/>
              <a:t>may cause starvation if shorter processes keep coming. This problem can be solved using the concept of aging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r>
              <a:rPr lang="en-US" sz="2000" dirty="0" smtClean="0"/>
              <a:t>            0                                 3                                 9                                 16                              24</a:t>
            </a:r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The average waiting time=(0+3+9+16)/4=7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66185"/>
              </p:ext>
            </p:extLst>
          </p:nvPr>
        </p:nvGraphicFramePr>
        <p:xfrm>
          <a:off x="1645633" y="310250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36315"/>
              </p:ext>
            </p:extLst>
          </p:nvPr>
        </p:nvGraphicFramePr>
        <p:xfrm>
          <a:off x="1645633" y="515790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Based Scheduling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363"/>
            <a:ext cx="10515600" cy="5586647"/>
          </a:xfrm>
        </p:spPr>
        <p:txBody>
          <a:bodyPr>
            <a:normAutofit/>
          </a:bodyPr>
          <a:lstStyle/>
          <a:p>
            <a:r>
              <a:rPr lang="en-US" sz="2000" dirty="0"/>
              <a:t>Each process is assigned a priority. </a:t>
            </a:r>
            <a:endParaRPr lang="en-US" sz="2000" dirty="0" smtClean="0"/>
          </a:p>
          <a:p>
            <a:r>
              <a:rPr lang="en-US" sz="2000" dirty="0" smtClean="0"/>
              <a:t>Process </a:t>
            </a:r>
            <a:r>
              <a:rPr lang="en-US" sz="2000" dirty="0"/>
              <a:t>with the highest priority is to be executed first and so </a:t>
            </a:r>
            <a:r>
              <a:rPr lang="en-US" sz="2000" dirty="0" smtClean="0"/>
              <a:t>on.</a:t>
            </a:r>
          </a:p>
          <a:p>
            <a:r>
              <a:rPr lang="en-US" sz="2000" dirty="0" smtClean="0"/>
              <a:t>Processes </a:t>
            </a:r>
            <a:r>
              <a:rPr lang="en-US" sz="2000" dirty="0"/>
              <a:t>with the same priority are executed on first come first served basis. </a:t>
            </a:r>
            <a:endParaRPr lang="en-US" sz="2000" dirty="0" smtClean="0"/>
          </a:p>
          <a:p>
            <a:r>
              <a:rPr lang="en-US" sz="2000" dirty="0" smtClean="0"/>
              <a:t>Priority </a:t>
            </a:r>
            <a:r>
              <a:rPr lang="en-US" sz="2000" dirty="0"/>
              <a:t>can be decided based on memory requirements, time requirements or any other resource </a:t>
            </a:r>
            <a:r>
              <a:rPr lang="en-US" sz="2000" dirty="0" smtClean="0"/>
              <a:t>requirement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0                     5                     13                  23  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89347"/>
              </p:ext>
            </p:extLst>
          </p:nvPr>
        </p:nvGraphicFramePr>
        <p:xfrm>
          <a:off x="1722907" y="2627656"/>
          <a:ext cx="40081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24"/>
                <a:gridCol w="1584101"/>
                <a:gridCol w="1300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36304"/>
              </p:ext>
            </p:extLst>
          </p:nvPr>
        </p:nvGraphicFramePr>
        <p:xfrm>
          <a:off x="1667098" y="4235141"/>
          <a:ext cx="4064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Inter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262" y="10271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Inter-Process-Communication are </a:t>
            </a:r>
            <a:r>
              <a:rPr lang="en-US" sz="2000" dirty="0"/>
              <a:t>mechanisms provided by the kernel to allow processes to communicate with each other.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Signals </a:t>
            </a:r>
            <a:r>
              <a:rPr lang="en-US" sz="2000" dirty="0"/>
              <a:t>and pipes </a:t>
            </a:r>
            <a:r>
              <a:rPr lang="en-US" sz="2000" dirty="0" smtClean="0"/>
              <a:t>are some IPC mechanisms</a:t>
            </a:r>
          </a:p>
          <a:p>
            <a:pPr marL="0" indent="0">
              <a:buNone/>
            </a:pPr>
            <a:r>
              <a:rPr lang="en-US" sz="2000" b="1" dirty="0" smtClean="0"/>
              <a:t>Signals: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dirty="0" smtClean="0"/>
              <a:t>It is used </a:t>
            </a:r>
            <a:r>
              <a:rPr lang="en-US" sz="2000" dirty="0"/>
              <a:t>to notify processes of change in states or events that occur within the kernel or other processes.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Pipes: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dirty="0" smtClean="0"/>
              <a:t>It</a:t>
            </a:r>
            <a:r>
              <a:rPr lang="en-US" sz="2000" dirty="0"/>
              <a:t> provide a mechanism for one process to stream data to another.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15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2138" y="486222"/>
            <a:ext cx="10515600" cy="6371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Assigning </a:t>
            </a:r>
            <a:r>
              <a:rPr lang="en-US" sz="2000" b="1" dirty="0"/>
              <a:t>Priority </a:t>
            </a:r>
            <a:r>
              <a:rPr lang="en-US" sz="2000" b="1" dirty="0" smtClean="0"/>
              <a:t>:</a:t>
            </a:r>
          </a:p>
          <a:p>
            <a:r>
              <a:rPr lang="en-US" sz="2000" dirty="0"/>
              <a:t>processes priority is all about managing processor time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You can change the process priority using nice and </a:t>
            </a:r>
            <a:r>
              <a:rPr lang="en-US" sz="2000" dirty="0" err="1"/>
              <a:t>renice</a:t>
            </a:r>
            <a:r>
              <a:rPr lang="en-US" sz="2000" dirty="0"/>
              <a:t> utility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Nice command will launch a process with an user defined scheduling priority. </a:t>
            </a:r>
            <a:endParaRPr lang="en-US" sz="2000" dirty="0" smtClean="0"/>
          </a:p>
          <a:p>
            <a:r>
              <a:rPr lang="en-US" sz="2000" dirty="0" err="1" smtClean="0"/>
              <a:t>Renice</a:t>
            </a:r>
            <a:r>
              <a:rPr lang="en-US" sz="2000" dirty="0" smtClean="0"/>
              <a:t> </a:t>
            </a:r>
            <a:r>
              <a:rPr lang="en-US" sz="2000" dirty="0"/>
              <a:t>command will modify the scheduling priority of a running process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process scheduling priority range is from -20 to 19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nice value of -20 represents highest priority, and a nice value of 19 represent least priority for a process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Kill process: 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kill </a:t>
            </a:r>
            <a:r>
              <a:rPr lang="en-US" sz="2000" dirty="0"/>
              <a:t>command to terminates stalled or unwanted </a:t>
            </a:r>
            <a:r>
              <a:rPr lang="en-US" sz="2000" dirty="0" smtClean="0"/>
              <a:t>processes.</a:t>
            </a:r>
          </a:p>
          <a:p>
            <a:r>
              <a:rPr lang="en-US" sz="2000" dirty="0"/>
              <a:t>Rules are simple: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can kill all your own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Only root user can kill system level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Only root user can kill process started by other users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  <a:r>
              <a:rPr lang="en-US" sz="1800" dirty="0"/>
              <a:t># kill </a:t>
            </a:r>
            <a:r>
              <a:rPr lang="en-US" sz="1800" dirty="0" smtClean="0"/>
              <a:t>3486</a:t>
            </a:r>
          </a:p>
          <a:p>
            <a:pPr marL="0" indent="0">
              <a:buNone/>
            </a:pPr>
            <a:r>
              <a:rPr lang="en-US" sz="1800" dirty="0" smtClean="0"/>
              <a:t>          # </a:t>
            </a:r>
            <a:r>
              <a:rPr lang="en-US" sz="1800" dirty="0" err="1"/>
              <a:t>killall</a:t>
            </a:r>
            <a:r>
              <a:rPr lang="en-US" sz="1800" dirty="0"/>
              <a:t> -15 </a:t>
            </a:r>
            <a:r>
              <a:rPr lang="en-US" sz="1800" dirty="0" err="1"/>
              <a:t>lighttpd</a:t>
            </a:r>
            <a:r>
              <a:rPr lang="en-US" sz="1800" dirty="0"/>
              <a:t/>
            </a:r>
            <a:br>
              <a:rPr lang="en-US" sz="1800" dirty="0"/>
            </a:b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112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526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PROCESS MANAGEMENT</vt:lpstr>
      <vt:lpstr>Process Scheduling </vt:lpstr>
      <vt:lpstr>Types of scheduling</vt:lpstr>
      <vt:lpstr>FIFO(First in First Out):</vt:lpstr>
      <vt:lpstr>Round Robin scheduling</vt:lpstr>
      <vt:lpstr>SJF(Shortest Job First serve)  or shortest job next </vt:lpstr>
      <vt:lpstr>Priority Based Scheduling </vt:lpstr>
      <vt:lpstr>Inter Process Management</vt:lpstr>
      <vt:lpstr>PowerPoint Presentation</vt:lpstr>
      <vt:lpstr>PowerPoint Presentation</vt:lpstr>
      <vt:lpstr>BATCH PROCESS Batch processing is the execution of a job or a series of jobs in a program on a computer without manual intervention (non-interactive). 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Administrator</dc:creator>
  <cp:lastModifiedBy>Administrator</cp:lastModifiedBy>
  <cp:revision>23</cp:revision>
  <dcterms:created xsi:type="dcterms:W3CDTF">2018-03-22T11:34:03Z</dcterms:created>
  <dcterms:modified xsi:type="dcterms:W3CDTF">2018-03-29T05:58:47Z</dcterms:modified>
</cp:coreProperties>
</file>