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4" r:id="rId8"/>
    <p:sldId id="257" r:id="rId9"/>
    <p:sldId id="275" r:id="rId10"/>
    <p:sldId id="262" r:id="rId11"/>
    <p:sldId id="263" r:id="rId12"/>
    <p:sldId id="265" r:id="rId13"/>
    <p:sldId id="258" r:id="rId14"/>
    <p:sldId id="26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40C644-BABD-4D73-999E-CDA9A2DACDE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D12F4-5861-440A-8255-F080BF471F8D}" type="slidenum">
              <a:rPr lang="en-US" smtClean="0"/>
              <a:t>‹#›</a:t>
            </a:fld>
            <a:endParaRPr lang="en-US"/>
          </a:p>
        </p:txBody>
      </p:sp>
    </p:spTree>
    <p:extLst>
      <p:ext uri="{BB962C8B-B14F-4D97-AF65-F5344CB8AC3E}">
        <p14:creationId xmlns:p14="http://schemas.microsoft.com/office/powerpoint/2010/main" val="120314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0C644-BABD-4D73-999E-CDA9A2DACDE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D12F4-5861-440A-8255-F080BF471F8D}" type="slidenum">
              <a:rPr lang="en-US" smtClean="0"/>
              <a:t>‹#›</a:t>
            </a:fld>
            <a:endParaRPr lang="en-US"/>
          </a:p>
        </p:txBody>
      </p:sp>
    </p:spTree>
    <p:extLst>
      <p:ext uri="{BB962C8B-B14F-4D97-AF65-F5344CB8AC3E}">
        <p14:creationId xmlns:p14="http://schemas.microsoft.com/office/powerpoint/2010/main" val="377975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0C644-BABD-4D73-999E-CDA9A2DACDE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D12F4-5861-440A-8255-F080BF471F8D}" type="slidenum">
              <a:rPr lang="en-US" smtClean="0"/>
              <a:t>‹#›</a:t>
            </a:fld>
            <a:endParaRPr lang="en-US"/>
          </a:p>
        </p:txBody>
      </p:sp>
    </p:spTree>
    <p:extLst>
      <p:ext uri="{BB962C8B-B14F-4D97-AF65-F5344CB8AC3E}">
        <p14:creationId xmlns:p14="http://schemas.microsoft.com/office/powerpoint/2010/main" val="3439382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0C644-BABD-4D73-999E-CDA9A2DACDE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D12F4-5861-440A-8255-F080BF471F8D}" type="slidenum">
              <a:rPr lang="en-US" smtClean="0"/>
              <a:t>‹#›</a:t>
            </a:fld>
            <a:endParaRPr lang="en-US"/>
          </a:p>
        </p:txBody>
      </p:sp>
    </p:spTree>
    <p:extLst>
      <p:ext uri="{BB962C8B-B14F-4D97-AF65-F5344CB8AC3E}">
        <p14:creationId xmlns:p14="http://schemas.microsoft.com/office/powerpoint/2010/main" val="593082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40C644-BABD-4D73-999E-CDA9A2DACDE6}"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D12F4-5861-440A-8255-F080BF471F8D}" type="slidenum">
              <a:rPr lang="en-US" smtClean="0"/>
              <a:t>‹#›</a:t>
            </a:fld>
            <a:endParaRPr lang="en-US"/>
          </a:p>
        </p:txBody>
      </p:sp>
    </p:spTree>
    <p:extLst>
      <p:ext uri="{BB962C8B-B14F-4D97-AF65-F5344CB8AC3E}">
        <p14:creationId xmlns:p14="http://schemas.microsoft.com/office/powerpoint/2010/main" val="377370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40C644-BABD-4D73-999E-CDA9A2DACDE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D12F4-5861-440A-8255-F080BF471F8D}" type="slidenum">
              <a:rPr lang="en-US" smtClean="0"/>
              <a:t>‹#›</a:t>
            </a:fld>
            <a:endParaRPr lang="en-US"/>
          </a:p>
        </p:txBody>
      </p:sp>
    </p:spTree>
    <p:extLst>
      <p:ext uri="{BB962C8B-B14F-4D97-AF65-F5344CB8AC3E}">
        <p14:creationId xmlns:p14="http://schemas.microsoft.com/office/powerpoint/2010/main" val="40746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40C644-BABD-4D73-999E-CDA9A2DACDE6}"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CD12F4-5861-440A-8255-F080BF471F8D}" type="slidenum">
              <a:rPr lang="en-US" smtClean="0"/>
              <a:t>‹#›</a:t>
            </a:fld>
            <a:endParaRPr lang="en-US"/>
          </a:p>
        </p:txBody>
      </p:sp>
    </p:spTree>
    <p:extLst>
      <p:ext uri="{BB962C8B-B14F-4D97-AF65-F5344CB8AC3E}">
        <p14:creationId xmlns:p14="http://schemas.microsoft.com/office/powerpoint/2010/main" val="154617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40C644-BABD-4D73-999E-CDA9A2DACDE6}"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CD12F4-5861-440A-8255-F080BF471F8D}" type="slidenum">
              <a:rPr lang="en-US" smtClean="0"/>
              <a:t>‹#›</a:t>
            </a:fld>
            <a:endParaRPr lang="en-US"/>
          </a:p>
        </p:txBody>
      </p:sp>
    </p:spTree>
    <p:extLst>
      <p:ext uri="{BB962C8B-B14F-4D97-AF65-F5344CB8AC3E}">
        <p14:creationId xmlns:p14="http://schemas.microsoft.com/office/powerpoint/2010/main" val="367428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0C644-BABD-4D73-999E-CDA9A2DACDE6}"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CD12F4-5861-440A-8255-F080BF471F8D}" type="slidenum">
              <a:rPr lang="en-US" smtClean="0"/>
              <a:t>‹#›</a:t>
            </a:fld>
            <a:endParaRPr lang="en-US"/>
          </a:p>
        </p:txBody>
      </p:sp>
    </p:spTree>
    <p:extLst>
      <p:ext uri="{BB962C8B-B14F-4D97-AF65-F5344CB8AC3E}">
        <p14:creationId xmlns:p14="http://schemas.microsoft.com/office/powerpoint/2010/main" val="594792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0C644-BABD-4D73-999E-CDA9A2DACDE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D12F4-5861-440A-8255-F080BF471F8D}" type="slidenum">
              <a:rPr lang="en-US" smtClean="0"/>
              <a:t>‹#›</a:t>
            </a:fld>
            <a:endParaRPr lang="en-US"/>
          </a:p>
        </p:txBody>
      </p:sp>
    </p:spTree>
    <p:extLst>
      <p:ext uri="{BB962C8B-B14F-4D97-AF65-F5344CB8AC3E}">
        <p14:creationId xmlns:p14="http://schemas.microsoft.com/office/powerpoint/2010/main" val="94172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0C644-BABD-4D73-999E-CDA9A2DACDE6}"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D12F4-5861-440A-8255-F080BF471F8D}" type="slidenum">
              <a:rPr lang="en-US" smtClean="0"/>
              <a:t>‹#›</a:t>
            </a:fld>
            <a:endParaRPr lang="en-US"/>
          </a:p>
        </p:txBody>
      </p:sp>
    </p:spTree>
    <p:extLst>
      <p:ext uri="{BB962C8B-B14F-4D97-AF65-F5344CB8AC3E}">
        <p14:creationId xmlns:p14="http://schemas.microsoft.com/office/powerpoint/2010/main" val="112628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0C644-BABD-4D73-999E-CDA9A2DACDE6}" type="datetimeFigureOut">
              <a:rPr lang="en-US" smtClean="0"/>
              <a:t>3/21/2018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D12F4-5861-440A-8255-F080BF471F8D}" type="slidenum">
              <a:rPr lang="en-US" smtClean="0"/>
              <a:t>‹#›</a:t>
            </a:fld>
            <a:endParaRPr lang="en-US"/>
          </a:p>
        </p:txBody>
      </p:sp>
    </p:spTree>
    <p:extLst>
      <p:ext uri="{BB962C8B-B14F-4D97-AF65-F5344CB8AC3E}">
        <p14:creationId xmlns:p14="http://schemas.microsoft.com/office/powerpoint/2010/main" val="1965952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t>V</a:t>
            </a:r>
            <a:r>
              <a:rPr lang="en-US" sz="4800" b="1" dirty="0" smtClean="0">
                <a:effectLst/>
              </a:rPr>
              <a:t>irtual </a:t>
            </a:r>
            <a:r>
              <a:rPr lang="en-US" sz="4800" b="1" dirty="0"/>
              <a:t>A</a:t>
            </a:r>
            <a:r>
              <a:rPr lang="en-US" sz="4800" b="1" dirty="0" smtClean="0">
                <a:effectLst/>
              </a:rPr>
              <a:t>ddress Space &amp; Physical Storage</a:t>
            </a:r>
            <a:endParaRPr lang="en-US" sz="4800" dirty="0"/>
          </a:p>
        </p:txBody>
      </p:sp>
      <p:sp>
        <p:nvSpPr>
          <p:cNvPr id="3" name="Content Placeholder 2"/>
          <p:cNvSpPr>
            <a:spLocks noGrp="1"/>
          </p:cNvSpPr>
          <p:nvPr>
            <p:ph idx="1"/>
          </p:nvPr>
        </p:nvSpPr>
        <p:spPr/>
        <p:txBody>
          <a:bodyPr/>
          <a:lstStyle/>
          <a:p>
            <a:r>
              <a:rPr lang="en-US" dirty="0"/>
              <a:t>A</a:t>
            </a:r>
            <a:r>
              <a:rPr lang="en-US" dirty="0" smtClean="0">
                <a:effectLst/>
              </a:rPr>
              <a:t> </a:t>
            </a:r>
            <a:r>
              <a:rPr lang="en-US" b="1" dirty="0" smtClean="0">
                <a:effectLst/>
              </a:rPr>
              <a:t>virtual address space</a:t>
            </a:r>
            <a:r>
              <a:rPr lang="en-US" dirty="0" smtClean="0">
                <a:effectLst/>
              </a:rPr>
              <a:t> (</a:t>
            </a:r>
            <a:r>
              <a:rPr lang="en-US" b="1" dirty="0" smtClean="0">
                <a:effectLst/>
              </a:rPr>
              <a:t>VAS</a:t>
            </a:r>
            <a:r>
              <a:rPr lang="en-US" dirty="0" smtClean="0">
                <a:effectLst/>
              </a:rPr>
              <a:t>) or </a:t>
            </a:r>
            <a:r>
              <a:rPr lang="en-US" b="1" dirty="0" smtClean="0">
                <a:effectLst/>
              </a:rPr>
              <a:t>address space</a:t>
            </a:r>
            <a:r>
              <a:rPr lang="en-US" dirty="0" smtClean="0">
                <a:effectLst/>
              </a:rPr>
              <a:t> is the set of ranges of virtual addresses that an operating system makes available to a process</a:t>
            </a:r>
            <a:r>
              <a:rPr lang="en-US" dirty="0" smtClean="0">
                <a:effectLst/>
              </a:rPr>
              <a:t>.</a:t>
            </a:r>
          </a:p>
          <a:p>
            <a:endParaRPr lang="en-US" dirty="0" smtClean="0">
              <a:effectLst/>
            </a:endParaRPr>
          </a:p>
          <a:p>
            <a:r>
              <a:rPr lang="en-US" dirty="0"/>
              <a:t>Physical storage and the virtual address space of each process are organized into </a:t>
            </a:r>
            <a:r>
              <a:rPr lang="en-US" i="1" dirty="0"/>
              <a:t>pages</a:t>
            </a:r>
            <a:r>
              <a:rPr lang="en-US" dirty="0"/>
              <a:t>, units of memory, whose size depends on the host computer. For example, on x86 computers the host page size is 4 kilobytes.</a:t>
            </a:r>
            <a:endParaRPr lang="en-US" dirty="0"/>
          </a:p>
        </p:txBody>
      </p:sp>
    </p:spTree>
    <p:extLst>
      <p:ext uri="{BB962C8B-B14F-4D97-AF65-F5344CB8AC3E}">
        <p14:creationId xmlns:p14="http://schemas.microsoft.com/office/powerpoint/2010/main" val="2376612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Paging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65810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Thrashing</a:t>
            </a:r>
            <a:endParaRPr lang="en-US" dirty="0"/>
          </a:p>
        </p:txBody>
      </p:sp>
      <p:sp>
        <p:nvSpPr>
          <p:cNvPr id="3" name="Content Placeholder 2"/>
          <p:cNvSpPr>
            <a:spLocks noGrp="1"/>
          </p:cNvSpPr>
          <p:nvPr>
            <p:ph idx="1"/>
          </p:nvPr>
        </p:nvSpPr>
        <p:spPr/>
        <p:txBody>
          <a:bodyPr/>
          <a:lstStyle/>
          <a:p>
            <a:r>
              <a:rPr lang="en-US" dirty="0"/>
              <a:t>What happens if memory gets overcommitted? </a:t>
            </a:r>
          </a:p>
          <a:p>
            <a:pPr lvl="1"/>
            <a:r>
              <a:rPr lang="en-US" dirty="0"/>
              <a:t>Suppose the pages being actively used by the current threads don't all fit in physical memory. </a:t>
            </a:r>
          </a:p>
          <a:p>
            <a:pPr lvl="1"/>
            <a:r>
              <a:rPr lang="en-US" dirty="0"/>
              <a:t>Each page fault causes one of the active pages to be moved to disk, so another page fault will occur soon. </a:t>
            </a:r>
          </a:p>
          <a:p>
            <a:pPr lvl="1"/>
            <a:r>
              <a:rPr lang="en-US" dirty="0"/>
              <a:t>The system will spend all its time reading and writing pages, and won't get much work done. </a:t>
            </a:r>
          </a:p>
          <a:p>
            <a:pPr lvl="1"/>
            <a:r>
              <a:rPr lang="en-US" dirty="0"/>
              <a:t>This situation is called </a:t>
            </a:r>
            <a:r>
              <a:rPr lang="en-US" b="1" i="1" dirty="0"/>
              <a:t>thrashing</a:t>
            </a:r>
            <a:r>
              <a:rPr lang="en-US" dirty="0"/>
              <a:t>; it was a serious problem in early demand paging systems. </a:t>
            </a:r>
          </a:p>
        </p:txBody>
      </p:sp>
    </p:spTree>
    <p:extLst>
      <p:ext uri="{BB962C8B-B14F-4D97-AF65-F5344CB8AC3E}">
        <p14:creationId xmlns:p14="http://schemas.microsoft.com/office/powerpoint/2010/main" val="4161982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Fragmentation </a:t>
            </a:r>
          </a:p>
        </p:txBody>
      </p:sp>
      <p:sp>
        <p:nvSpPr>
          <p:cNvPr id="3" name="Content Placeholder 2"/>
          <p:cNvSpPr>
            <a:spLocks noGrp="1"/>
          </p:cNvSpPr>
          <p:nvPr>
            <p:ph idx="1"/>
          </p:nvPr>
        </p:nvSpPr>
        <p:spPr/>
        <p:txBody>
          <a:bodyPr>
            <a:normAutofit fontScale="92500" lnSpcReduction="10000"/>
          </a:bodyPr>
          <a:lstStyle/>
          <a:p>
            <a:r>
              <a:rPr lang="en-US" dirty="0"/>
              <a:t>As processes are loaded and removed from memory, the free memory space is broken into little pieces. It happens after sometimes that processes cannot be allocated to memory blocks considering their small size and memory blocks remains unused. This problem is known as Fragmentation</a:t>
            </a:r>
            <a:r>
              <a:rPr lang="en-US" dirty="0" smtClean="0"/>
              <a:t>.</a:t>
            </a:r>
          </a:p>
          <a:p>
            <a:r>
              <a:rPr lang="en-US" dirty="0"/>
              <a:t>Fragmentation is of two </a:t>
            </a:r>
            <a:r>
              <a:rPr lang="en-US" dirty="0" smtClean="0"/>
              <a:t>types:</a:t>
            </a:r>
          </a:p>
          <a:p>
            <a:pPr marL="514350" indent="-514350">
              <a:buFont typeface="+mj-lt"/>
              <a:buAutoNum type="arabicPeriod"/>
            </a:pPr>
            <a:r>
              <a:rPr lang="en-US" dirty="0" smtClean="0"/>
              <a:t>External Fragmentation: </a:t>
            </a:r>
            <a:r>
              <a:rPr lang="en-US" dirty="0" smtClean="0"/>
              <a:t>Total </a:t>
            </a:r>
            <a:r>
              <a:rPr lang="en-US" dirty="0"/>
              <a:t>memory space is enough to satisfy a request or to reside a process in it, but it is not contiguous, so it cannot be used</a:t>
            </a:r>
            <a:r>
              <a:rPr lang="en-US" dirty="0" smtClean="0"/>
              <a:t>.</a:t>
            </a:r>
            <a:endParaRPr lang="en-US" dirty="0" smtClean="0"/>
          </a:p>
          <a:p>
            <a:pPr marL="514350" indent="-514350">
              <a:buFont typeface="+mj-lt"/>
              <a:buAutoNum type="arabicPeriod"/>
            </a:pPr>
            <a:r>
              <a:rPr lang="en-US" dirty="0"/>
              <a:t>Internal Fragmentation: Memory block assigned to process is bigger. Some portion of memory is left unused, as it cannot be used by another process.</a:t>
            </a:r>
          </a:p>
          <a:p>
            <a:pPr marL="514350" indent="-514350">
              <a:buFont typeface="+mj-lt"/>
              <a:buAutoNum type="arabicPeriod"/>
            </a:pPr>
            <a:endParaRPr lang="en-US" dirty="0" smtClean="0"/>
          </a:p>
        </p:txBody>
      </p:sp>
    </p:spTree>
    <p:extLst>
      <p:ext uri="{BB962C8B-B14F-4D97-AF65-F5344CB8AC3E}">
        <p14:creationId xmlns:p14="http://schemas.microsoft.com/office/powerpoint/2010/main" val="1667867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Memory Pools</a:t>
            </a:r>
            <a:endParaRPr lang="en-US" dirty="0"/>
          </a:p>
        </p:txBody>
      </p:sp>
      <p:sp>
        <p:nvSpPr>
          <p:cNvPr id="3" name="Content Placeholder 2"/>
          <p:cNvSpPr>
            <a:spLocks noGrp="1"/>
          </p:cNvSpPr>
          <p:nvPr>
            <p:ph idx="1"/>
          </p:nvPr>
        </p:nvSpPr>
        <p:spPr/>
        <p:txBody>
          <a:bodyPr/>
          <a:lstStyle/>
          <a:p>
            <a:r>
              <a:rPr lang="en-US" dirty="0" smtClean="0"/>
              <a:t>In system</a:t>
            </a:r>
            <a:r>
              <a:rPr lang="en-US" dirty="0" smtClean="0"/>
              <a:t>, all main storage can be divided into logical allocations called </a:t>
            </a:r>
            <a:r>
              <a:rPr lang="en-US" i="1" dirty="0" smtClean="0"/>
              <a:t>memory pools</a:t>
            </a:r>
            <a:r>
              <a:rPr lang="en-US" dirty="0" smtClean="0"/>
              <a:t>. </a:t>
            </a:r>
          </a:p>
          <a:p>
            <a:r>
              <a:rPr lang="en-US" dirty="0" smtClean="0"/>
              <a:t>All memory pools in a system are either private or shared. </a:t>
            </a:r>
          </a:p>
          <a:p>
            <a:r>
              <a:rPr lang="en-US" dirty="0" smtClean="0"/>
              <a:t>There are private memory pools, shared memory pools</a:t>
            </a:r>
            <a:r>
              <a:rPr lang="en-US" dirty="0" smtClean="0"/>
              <a:t>, </a:t>
            </a:r>
            <a:r>
              <a:rPr lang="en-US" dirty="0" smtClean="0"/>
              <a:t>special shared memory </a:t>
            </a:r>
            <a:r>
              <a:rPr lang="en-US" dirty="0" smtClean="0"/>
              <a:t>pools, and </a:t>
            </a:r>
            <a:r>
              <a:rPr lang="en-US" dirty="0" smtClean="0"/>
              <a:t>general shared pool</a:t>
            </a:r>
            <a:r>
              <a:rPr lang="en-US" dirty="0" smtClean="0"/>
              <a:t>.</a:t>
            </a:r>
            <a:endParaRPr lang="en-US" dirty="0" smtClean="0"/>
          </a:p>
          <a:p>
            <a:r>
              <a:rPr lang="en-US" dirty="0" smtClean="0"/>
              <a:t> As many as 64 memory pools, in any combination of private and shared pools, can be active at the same time.</a:t>
            </a:r>
            <a:endParaRPr lang="en-US" dirty="0"/>
          </a:p>
        </p:txBody>
      </p:sp>
    </p:spTree>
    <p:extLst>
      <p:ext uri="{BB962C8B-B14F-4D97-AF65-F5344CB8AC3E}">
        <p14:creationId xmlns:p14="http://schemas.microsoft.com/office/powerpoint/2010/main" val="2959358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Virtual Memory</a:t>
            </a:r>
            <a:endParaRPr lang="en-US" dirty="0"/>
          </a:p>
        </p:txBody>
      </p:sp>
      <p:sp>
        <p:nvSpPr>
          <p:cNvPr id="3" name="Content Placeholder 2"/>
          <p:cNvSpPr>
            <a:spLocks noGrp="1"/>
          </p:cNvSpPr>
          <p:nvPr>
            <p:ph idx="1"/>
          </p:nvPr>
        </p:nvSpPr>
        <p:spPr/>
        <p:txBody>
          <a:bodyPr/>
          <a:lstStyle/>
          <a:p>
            <a:r>
              <a:rPr lang="en-US" dirty="0"/>
              <a:t>A computer can address more memory than the amount physically installed on the system. This extra memory is actually called </a:t>
            </a:r>
            <a:r>
              <a:rPr lang="en-US" b="1" dirty="0"/>
              <a:t>virtual memory</a:t>
            </a:r>
            <a:r>
              <a:rPr lang="en-US" dirty="0"/>
              <a:t> and it is a section of a hard disk that's set up to emulate the computer's RAM</a:t>
            </a:r>
            <a:r>
              <a:rPr lang="en-US" dirty="0" smtClean="0"/>
              <a:t>.</a:t>
            </a:r>
          </a:p>
          <a:p>
            <a:r>
              <a:rPr lang="en-US" dirty="0"/>
              <a:t>The main visible advantage of this scheme is that programs can be larger than physical memory. Virtual memory serves two </a:t>
            </a:r>
            <a:r>
              <a:rPr lang="en-US" dirty="0" smtClean="0"/>
              <a:t>purposes: </a:t>
            </a:r>
            <a:endParaRPr lang="en-US" dirty="0"/>
          </a:p>
          <a:p>
            <a:pPr marL="514350" indent="-514350">
              <a:buFont typeface="+mj-lt"/>
              <a:buAutoNum type="arabicPeriod"/>
            </a:pPr>
            <a:r>
              <a:rPr lang="en-US" dirty="0" smtClean="0"/>
              <a:t>It </a:t>
            </a:r>
            <a:r>
              <a:rPr lang="en-US" dirty="0"/>
              <a:t>allows us to extend the use of physical memory by using disk</a:t>
            </a:r>
            <a:r>
              <a:rPr lang="en-US" dirty="0" smtClean="0"/>
              <a:t>.</a:t>
            </a:r>
          </a:p>
          <a:p>
            <a:pPr marL="514350" indent="-514350">
              <a:buFont typeface="+mj-lt"/>
              <a:buAutoNum type="arabicPeriod"/>
            </a:pPr>
            <a:r>
              <a:rPr lang="en-US" dirty="0"/>
              <a:t>I</a:t>
            </a:r>
            <a:r>
              <a:rPr lang="en-US" dirty="0" smtClean="0"/>
              <a:t>t </a:t>
            </a:r>
            <a:r>
              <a:rPr lang="en-US" dirty="0"/>
              <a:t>allows us to have memory protection, because each virtual address is translated to a physical address.</a:t>
            </a:r>
            <a:endParaRPr lang="en-US" dirty="0"/>
          </a:p>
        </p:txBody>
      </p:sp>
    </p:spTree>
    <p:extLst>
      <p:ext uri="{BB962C8B-B14F-4D97-AF65-F5344CB8AC3E}">
        <p14:creationId xmlns:p14="http://schemas.microsoft.com/office/powerpoint/2010/main" val="182739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Virtual Memory Functions</a:t>
            </a:r>
            <a:endParaRPr lang="en-US" dirty="0"/>
          </a:p>
        </p:txBody>
      </p:sp>
      <p:sp>
        <p:nvSpPr>
          <p:cNvPr id="3" name="Content Placeholder 2"/>
          <p:cNvSpPr>
            <a:spLocks noGrp="1"/>
          </p:cNvSpPr>
          <p:nvPr>
            <p:ph idx="1"/>
          </p:nvPr>
        </p:nvSpPr>
        <p:spPr/>
        <p:txBody>
          <a:bodyPr/>
          <a:lstStyle/>
          <a:p>
            <a:r>
              <a:rPr lang="en-US" dirty="0"/>
              <a:t>The virtual memory functions enable a process to manipulate or determine the status of pages in its virtual address space. They can perform </a:t>
            </a:r>
            <a:r>
              <a:rPr lang="en-US" dirty="0" smtClean="0"/>
              <a:t>the some operations.</a:t>
            </a:r>
          </a:p>
          <a:p>
            <a:r>
              <a:rPr lang="en-US" dirty="0" smtClean="0"/>
              <a:t>Types of virtual memory are:</a:t>
            </a:r>
          </a:p>
          <a:p>
            <a:pPr marL="514350" indent="-514350">
              <a:buFont typeface="+mj-lt"/>
              <a:buAutoNum type="arabicPeriod"/>
            </a:pPr>
            <a:r>
              <a:rPr lang="en-US" dirty="0" smtClean="0"/>
              <a:t>Paged Virtual Memory</a:t>
            </a:r>
          </a:p>
          <a:p>
            <a:pPr marL="514350" indent="-514350">
              <a:buFont typeface="+mj-lt"/>
              <a:buAutoNum type="arabicPeriod"/>
            </a:pPr>
            <a:r>
              <a:rPr lang="en-US" dirty="0" smtClean="0"/>
              <a:t>Segmented Virtual Memory</a:t>
            </a:r>
            <a:endParaRPr lang="en-US" dirty="0"/>
          </a:p>
        </p:txBody>
      </p:sp>
    </p:spTree>
    <p:extLst>
      <p:ext uri="{BB962C8B-B14F-4D97-AF65-F5344CB8AC3E}">
        <p14:creationId xmlns:p14="http://schemas.microsoft.com/office/powerpoint/2010/main" val="2589400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Set</a:t>
            </a:r>
            <a:endParaRPr lang="en-US" dirty="0"/>
          </a:p>
        </p:txBody>
      </p:sp>
      <p:sp>
        <p:nvSpPr>
          <p:cNvPr id="3" name="Content Placeholder 2"/>
          <p:cNvSpPr>
            <a:spLocks noGrp="1"/>
          </p:cNvSpPr>
          <p:nvPr>
            <p:ph idx="1"/>
          </p:nvPr>
        </p:nvSpPr>
        <p:spPr/>
        <p:txBody>
          <a:bodyPr>
            <a:normAutofit/>
          </a:bodyPr>
          <a:lstStyle/>
          <a:p>
            <a:r>
              <a:rPr lang="en-US" dirty="0" smtClean="0"/>
              <a:t>It is a conceptual </a:t>
            </a:r>
            <a:r>
              <a:rPr lang="en-US" dirty="0"/>
              <a:t>model proposed by Peter Denning to prevent thrashing. </a:t>
            </a:r>
            <a:endParaRPr lang="en-US" dirty="0" smtClean="0"/>
          </a:p>
          <a:p>
            <a:r>
              <a:rPr lang="en-US" dirty="0" smtClean="0"/>
              <a:t>The </a:t>
            </a:r>
            <a:r>
              <a:rPr lang="en-US" dirty="0" smtClean="0"/>
              <a:t>set of pages that a process is currently using is called its </a:t>
            </a:r>
            <a:r>
              <a:rPr lang="en-US" b="1" dirty="0" smtClean="0"/>
              <a:t>working set.</a:t>
            </a:r>
          </a:p>
          <a:p>
            <a:r>
              <a:rPr lang="en-US" dirty="0" smtClean="0"/>
              <a:t>If </a:t>
            </a:r>
            <a:r>
              <a:rPr lang="en-US" dirty="0"/>
              <a:t>the sum of all working sets of all runnable threads exceeds the size of memory, then stop running some of the threads for a while. </a:t>
            </a:r>
            <a:endParaRPr lang="en-US" dirty="0" smtClean="0"/>
          </a:p>
          <a:p>
            <a:r>
              <a:rPr lang="en-US" dirty="0"/>
              <a:t>Divide processes into two groups: active and </a:t>
            </a:r>
            <a:r>
              <a:rPr lang="en-US" dirty="0" smtClean="0"/>
              <a:t>inactive.</a:t>
            </a: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914803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Page Set</a:t>
            </a:r>
            <a:endParaRPr lang="en-US" dirty="0"/>
          </a:p>
        </p:txBody>
      </p:sp>
      <p:sp>
        <p:nvSpPr>
          <p:cNvPr id="3" name="Content Placeholder 2"/>
          <p:cNvSpPr>
            <a:spLocks noGrp="1"/>
          </p:cNvSpPr>
          <p:nvPr>
            <p:ph idx="1"/>
          </p:nvPr>
        </p:nvSpPr>
        <p:spPr/>
        <p:txBody>
          <a:bodyPr/>
          <a:lstStyle/>
          <a:p>
            <a:r>
              <a:rPr lang="en-US" dirty="0" smtClean="0"/>
              <a:t>The pages of a process's virtual address space can be in one of the following states.</a:t>
            </a:r>
          </a:p>
          <a:p>
            <a:pPr marL="514350" indent="-514350">
              <a:buFont typeface="+mj-lt"/>
              <a:buAutoNum type="arabicPeriod"/>
            </a:pPr>
            <a:r>
              <a:rPr lang="en-US" dirty="0" smtClean="0"/>
              <a:t>Free</a:t>
            </a:r>
          </a:p>
          <a:p>
            <a:pPr marL="514350" indent="-514350">
              <a:buFont typeface="+mj-lt"/>
              <a:buAutoNum type="arabicPeriod"/>
            </a:pPr>
            <a:r>
              <a:rPr lang="en-US" dirty="0" smtClean="0"/>
              <a:t>Reserved</a:t>
            </a:r>
          </a:p>
          <a:p>
            <a:pPr marL="514350" indent="-514350">
              <a:buFont typeface="+mj-lt"/>
              <a:buAutoNum type="arabicPeriod"/>
            </a:pPr>
            <a:r>
              <a:rPr lang="en-US" dirty="0" smtClean="0"/>
              <a:t>Committed</a:t>
            </a:r>
            <a:endParaRPr lang="en-US" dirty="0"/>
          </a:p>
        </p:txBody>
      </p:sp>
    </p:spTree>
    <p:extLst>
      <p:ext uri="{BB962C8B-B14F-4D97-AF65-F5344CB8AC3E}">
        <p14:creationId xmlns:p14="http://schemas.microsoft.com/office/powerpoint/2010/main" val="2051759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Execution Prevention</a:t>
            </a:r>
            <a:endParaRPr lang="en-US" dirty="0"/>
          </a:p>
        </p:txBody>
      </p:sp>
      <p:sp>
        <p:nvSpPr>
          <p:cNvPr id="3" name="Content Placeholder 2"/>
          <p:cNvSpPr>
            <a:spLocks noGrp="1"/>
          </p:cNvSpPr>
          <p:nvPr>
            <p:ph idx="1"/>
          </p:nvPr>
        </p:nvSpPr>
        <p:spPr/>
        <p:txBody>
          <a:bodyPr/>
          <a:lstStyle/>
          <a:p>
            <a:r>
              <a:rPr lang="en-US" dirty="0" smtClean="0"/>
              <a:t>Data Execution Prevention (DEP) is a system-level memory protection feature that is built into the operating system starting with Windows XP and Windows Server 2003.</a:t>
            </a:r>
          </a:p>
          <a:p>
            <a:r>
              <a:rPr lang="en-US" dirty="0" smtClean="0"/>
              <a:t>DEP enables the system to mark one </a:t>
            </a:r>
            <a:endParaRPr lang="en-US" dirty="0" smtClean="0"/>
          </a:p>
          <a:p>
            <a:pPr marL="0" indent="0">
              <a:buNone/>
            </a:pPr>
            <a:r>
              <a:rPr lang="en-US" dirty="0"/>
              <a:t> </a:t>
            </a:r>
            <a:r>
              <a:rPr lang="en-US" dirty="0" smtClean="0"/>
              <a:t>   </a:t>
            </a:r>
            <a:r>
              <a:rPr lang="en-US" dirty="0" smtClean="0"/>
              <a:t>or </a:t>
            </a:r>
            <a:r>
              <a:rPr lang="en-US" dirty="0" smtClean="0"/>
              <a:t>more pages of memory as non-executable.</a:t>
            </a:r>
            <a:endParaRPr lang="en-US" dirty="0"/>
          </a:p>
        </p:txBody>
      </p:sp>
      <p:pic>
        <p:nvPicPr>
          <p:cNvPr id="4" name="Picture 3"/>
          <p:cNvPicPr>
            <a:picLocks noChangeAspect="1"/>
          </p:cNvPicPr>
          <p:nvPr/>
        </p:nvPicPr>
        <p:blipFill>
          <a:blip r:embed="rId2"/>
          <a:stretch>
            <a:fillRect/>
          </a:stretch>
        </p:blipFill>
        <p:spPr>
          <a:xfrm>
            <a:off x="8228592" y="2704563"/>
            <a:ext cx="3590925" cy="3986883"/>
          </a:xfrm>
          <a:prstGeom prst="rect">
            <a:avLst/>
          </a:prstGeom>
        </p:spPr>
      </p:pic>
    </p:spTree>
    <p:extLst>
      <p:ext uri="{BB962C8B-B14F-4D97-AF65-F5344CB8AC3E}">
        <p14:creationId xmlns:p14="http://schemas.microsoft.com/office/powerpoint/2010/main" val="3510661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Memory Protection</a:t>
            </a:r>
            <a:endParaRPr lang="en-US" dirty="0"/>
          </a:p>
        </p:txBody>
      </p:sp>
      <p:sp>
        <p:nvSpPr>
          <p:cNvPr id="3" name="Content Placeholder 2"/>
          <p:cNvSpPr>
            <a:spLocks noGrp="1"/>
          </p:cNvSpPr>
          <p:nvPr>
            <p:ph idx="1"/>
          </p:nvPr>
        </p:nvSpPr>
        <p:spPr/>
        <p:txBody>
          <a:bodyPr/>
          <a:lstStyle/>
          <a:p>
            <a:r>
              <a:rPr lang="en-US" dirty="0" smtClean="0"/>
              <a:t>Memory that belongs to a process is implicitly protected by its private virtual address space. </a:t>
            </a:r>
          </a:p>
          <a:p>
            <a:r>
              <a:rPr lang="en-US" dirty="0" smtClean="0"/>
              <a:t>In addition, Windows provides memory protection by using the virtual memory hardware.</a:t>
            </a:r>
            <a:endParaRPr lang="en-US" dirty="0"/>
          </a:p>
        </p:txBody>
      </p:sp>
    </p:spTree>
    <p:extLst>
      <p:ext uri="{BB962C8B-B14F-4D97-AF65-F5344CB8AC3E}">
        <p14:creationId xmlns:p14="http://schemas.microsoft.com/office/powerpoint/2010/main" val="345786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Memory limits for Windows</a:t>
            </a:r>
            <a:endParaRPr lang="en-US" dirty="0"/>
          </a:p>
        </p:txBody>
      </p:sp>
      <p:sp>
        <p:nvSpPr>
          <p:cNvPr id="3" name="Content Placeholder 2"/>
          <p:cNvSpPr>
            <a:spLocks noGrp="1"/>
          </p:cNvSpPr>
          <p:nvPr>
            <p:ph idx="1"/>
          </p:nvPr>
        </p:nvSpPr>
        <p:spPr/>
        <p:txBody>
          <a:bodyPr/>
          <a:lstStyle/>
          <a:p>
            <a:r>
              <a:rPr lang="en-US" dirty="0" smtClean="0"/>
              <a:t>Limits on memory and address space vary by platform, operating system, and by whether the </a:t>
            </a:r>
            <a:r>
              <a:rPr lang="en-US" b="1" dirty="0" smtClean="0"/>
              <a:t>IMAGE_FILE_LARGE_ADDRESS_AWARE</a:t>
            </a:r>
            <a:r>
              <a:rPr lang="en-US" dirty="0" smtClean="0"/>
              <a:t> value of the </a:t>
            </a:r>
            <a:r>
              <a:rPr lang="en-US" b="1" dirty="0" smtClean="0"/>
              <a:t>LOADED_IMAGE</a:t>
            </a:r>
            <a:r>
              <a:rPr lang="en-US" dirty="0" smtClean="0"/>
              <a:t> structure and 4-gigabyte tuning (4GT) are in use. </a:t>
            </a:r>
            <a:r>
              <a:rPr lang="en-US" b="1" dirty="0" smtClean="0"/>
              <a:t>IMAGE_FILE_LARGE_ADDRESS_AWARE</a:t>
            </a:r>
            <a:r>
              <a:rPr lang="en-US" dirty="0" smtClean="0"/>
              <a:t> is set or cleared by using the /LARGEADDRESSAWARE linker option.</a:t>
            </a:r>
          </a:p>
          <a:p>
            <a:r>
              <a:rPr lang="en-US" dirty="0" smtClean="0"/>
              <a:t>Limits on physical memory for 32-bit platforms also depend on the Physical Address Extension (PAE), which allows 32-bit Windows systems to use more than 4 GB of physical memory.</a:t>
            </a:r>
            <a:endParaRPr lang="en-US" dirty="0"/>
          </a:p>
        </p:txBody>
      </p:sp>
    </p:spTree>
    <p:extLst>
      <p:ext uri="{BB962C8B-B14F-4D97-AF65-F5344CB8AC3E}">
        <p14:creationId xmlns:p14="http://schemas.microsoft.com/office/powerpoint/2010/main" val="2256979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Virtual </a:t>
            </a:r>
            <a:r>
              <a:rPr lang="en-US" dirty="0" smtClean="0"/>
              <a:t>Address space 64 bits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30763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Paging</a:t>
            </a:r>
            <a:endParaRPr lang="en-US" dirty="0"/>
          </a:p>
        </p:txBody>
      </p:sp>
      <p:sp>
        <p:nvSpPr>
          <p:cNvPr id="3" name="Content Placeholder 2"/>
          <p:cNvSpPr>
            <a:spLocks noGrp="1"/>
          </p:cNvSpPr>
          <p:nvPr>
            <p:ph idx="1"/>
          </p:nvPr>
        </p:nvSpPr>
        <p:spPr/>
        <p:txBody>
          <a:bodyPr>
            <a:normAutofit lnSpcReduction="10000"/>
          </a:bodyPr>
          <a:lstStyle/>
          <a:p>
            <a:r>
              <a:rPr lang="en-US" dirty="0" smtClean="0"/>
              <a:t>In computer operating systems, </a:t>
            </a:r>
            <a:r>
              <a:rPr lang="en-US" b="1" dirty="0" smtClean="0"/>
              <a:t>paging</a:t>
            </a:r>
            <a:r>
              <a:rPr lang="en-US" dirty="0" smtClean="0"/>
              <a:t> is a memory management scheme by which a computer stores and retrieves data from secondary storage for use in main memory.</a:t>
            </a:r>
          </a:p>
          <a:p>
            <a:r>
              <a:rPr lang="en-US" dirty="0" smtClean="0"/>
              <a:t> In this scheme, the operating system retrieves data from secondary storage in same-size blocks called </a:t>
            </a:r>
            <a:r>
              <a:rPr lang="en-US" i="1" dirty="0" smtClean="0"/>
              <a:t>pages</a:t>
            </a:r>
            <a:r>
              <a:rPr lang="en-US" dirty="0"/>
              <a:t> </a:t>
            </a:r>
            <a:r>
              <a:rPr lang="en-US" dirty="0"/>
              <a:t>(size is power of 2, between 512 bytes and 8192 bytes). The size of the process is measured in the number of pages.</a:t>
            </a:r>
            <a:r>
              <a:rPr lang="en-US" dirty="0" smtClean="0"/>
              <a:t> </a:t>
            </a:r>
          </a:p>
          <a:p>
            <a:r>
              <a:rPr lang="en-US" dirty="0"/>
              <a:t>Similarly, main memory is divided into small fixed-sized blocks of (physical) memory called </a:t>
            </a:r>
            <a:r>
              <a:rPr lang="en-US" b="1" dirty="0"/>
              <a:t>frames</a:t>
            </a:r>
            <a:r>
              <a:rPr lang="en-US" dirty="0"/>
              <a:t> and the size of a frame is kept the same as that of a page to have optimum utilization of the main memory and to avoid external fragmentation</a:t>
            </a:r>
            <a:r>
              <a:rPr lang="en-US" dirty="0" smtClean="0"/>
              <a:t>.</a:t>
            </a:r>
            <a:endParaRPr lang="en-US" dirty="0" smtClean="0"/>
          </a:p>
        </p:txBody>
      </p:sp>
    </p:spTree>
    <p:extLst>
      <p:ext uri="{BB962C8B-B14F-4D97-AF65-F5344CB8AC3E}">
        <p14:creationId xmlns:p14="http://schemas.microsoft.com/office/powerpoint/2010/main" val="1564117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Page Map Table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8196" y="2454755"/>
            <a:ext cx="5715000" cy="3505200"/>
          </a:xfrm>
        </p:spPr>
      </p:pic>
    </p:spTree>
    <p:extLst>
      <p:ext uri="{BB962C8B-B14F-4D97-AF65-F5344CB8AC3E}">
        <p14:creationId xmlns:p14="http://schemas.microsoft.com/office/powerpoint/2010/main" val="2685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852</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Virtual Address Space &amp; Physical Storage</vt:lpstr>
      <vt:lpstr>Working Set</vt:lpstr>
      <vt:lpstr>Page Set</vt:lpstr>
      <vt:lpstr>Data Execution Prevention</vt:lpstr>
      <vt:lpstr>Memory Protection</vt:lpstr>
      <vt:lpstr>Memory limits for Windows</vt:lpstr>
      <vt:lpstr>Virtual Address space 64 bits</vt:lpstr>
      <vt:lpstr>Paging</vt:lpstr>
      <vt:lpstr>Page Map Table</vt:lpstr>
      <vt:lpstr>Types of Paging</vt:lpstr>
      <vt:lpstr>Thrashing</vt:lpstr>
      <vt:lpstr>Fragmentation </vt:lpstr>
      <vt:lpstr>Memory Pools</vt:lpstr>
      <vt:lpstr>Virtual Memory</vt:lpstr>
      <vt:lpstr>Virtual Memory Functions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Address Space</dc:title>
  <dc:creator>Administrator</dc:creator>
  <cp:lastModifiedBy>Administrator</cp:lastModifiedBy>
  <cp:revision>31</cp:revision>
  <dcterms:created xsi:type="dcterms:W3CDTF">2018-03-20T06:18:46Z</dcterms:created>
  <dcterms:modified xsi:type="dcterms:W3CDTF">2018-03-21T08:19:13Z</dcterms:modified>
</cp:coreProperties>
</file>