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7" r:id="rId4"/>
    <p:sldId id="257" r:id="rId5"/>
    <p:sldId id="258" r:id="rId6"/>
    <p:sldId id="264" r:id="rId7"/>
    <p:sldId id="271" r:id="rId8"/>
    <p:sldId id="272" r:id="rId9"/>
    <p:sldId id="273" r:id="rId10"/>
    <p:sldId id="259" r:id="rId11"/>
    <p:sldId id="262" r:id="rId12"/>
    <p:sldId id="260" r:id="rId13"/>
    <p:sldId id="261" r:id="rId14"/>
    <p:sldId id="263" r:id="rId15"/>
    <p:sldId id="268"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1182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3353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2912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7183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59D-1B5E-47C9-9B43-1FA495CEDCF0}"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4177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1759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1559D-1B5E-47C9-9B43-1FA495CEDCF0}"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4623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1559D-1B5E-47C9-9B43-1FA495CEDCF0}"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8465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1559D-1B5E-47C9-9B43-1FA495CEDCF0}"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87295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54770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90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1559D-1B5E-47C9-9B43-1FA495CEDCF0}" type="datetimeFigureOut">
              <a:rPr lang="en-US" smtClean="0"/>
              <a:t>3/21/2018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9A4F9-26CC-4B61-B3A5-60D785335F8D}" type="slidenum">
              <a:rPr lang="en-US" smtClean="0"/>
              <a:t>‹#›</a:t>
            </a:fld>
            <a:endParaRPr lang="en-US"/>
          </a:p>
        </p:txBody>
      </p:sp>
    </p:spTree>
    <p:extLst>
      <p:ext uri="{BB962C8B-B14F-4D97-AF65-F5344CB8AC3E}">
        <p14:creationId xmlns:p14="http://schemas.microsoft.com/office/powerpoint/2010/main" val="227008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System</a:t>
            </a:r>
            <a:endParaRPr lang="en-US" dirty="0"/>
          </a:p>
        </p:txBody>
      </p:sp>
      <p:sp>
        <p:nvSpPr>
          <p:cNvPr id="3" name="Content Placeholder 2"/>
          <p:cNvSpPr>
            <a:spLocks noGrp="1"/>
          </p:cNvSpPr>
          <p:nvPr>
            <p:ph idx="1"/>
          </p:nvPr>
        </p:nvSpPr>
        <p:spPr/>
        <p:txBody>
          <a:bodyPr/>
          <a:lstStyle/>
          <a:p>
            <a:r>
              <a:rPr lang="en-US" dirty="0"/>
              <a:t>A file system provides a way of separating the data on the drive into individual pieces, which are the files. </a:t>
            </a:r>
            <a:endParaRPr lang="en-US" dirty="0" smtClean="0"/>
          </a:p>
          <a:p>
            <a:r>
              <a:rPr lang="en-US" dirty="0" smtClean="0"/>
              <a:t>It </a:t>
            </a:r>
            <a:r>
              <a:rPr lang="en-US" dirty="0"/>
              <a:t>also provides a way to store data about these files — for example, their filenames, permissions, and other attributes. </a:t>
            </a:r>
            <a:endParaRPr lang="en-US" dirty="0" smtClean="0"/>
          </a:p>
          <a:p>
            <a:r>
              <a:rPr lang="en-US" dirty="0" smtClean="0"/>
              <a:t>The </a:t>
            </a:r>
            <a:r>
              <a:rPr lang="en-US" dirty="0"/>
              <a:t>file system also provides an index — a list of the files on the drive and where they’re located on the drive, so the operating system can see what’s on the drive in one place rather than </a:t>
            </a:r>
            <a:r>
              <a:rPr lang="en-US" dirty="0" smtClean="0"/>
              <a:t>combining </a:t>
            </a:r>
            <a:r>
              <a:rPr lang="en-US" dirty="0"/>
              <a:t>through the entire drive to find a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219" y="4920803"/>
            <a:ext cx="2609850" cy="1524000"/>
          </a:xfrm>
          <a:prstGeom prst="rect">
            <a:avLst/>
          </a:prstGeom>
        </p:spPr>
      </p:pic>
    </p:spTree>
    <p:extLst>
      <p:ext uri="{BB962C8B-B14F-4D97-AF65-F5344CB8AC3E}">
        <p14:creationId xmlns:p14="http://schemas.microsoft.com/office/powerpoint/2010/main" val="2736787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NTFS</a:t>
            </a:r>
            <a:endParaRPr lang="en-US" dirty="0"/>
          </a:p>
        </p:txBody>
      </p:sp>
      <p:sp>
        <p:nvSpPr>
          <p:cNvPr id="3" name="Content Placeholder 2"/>
          <p:cNvSpPr>
            <a:spLocks noGrp="1"/>
          </p:cNvSpPr>
          <p:nvPr>
            <p:ph idx="1"/>
          </p:nvPr>
        </p:nvSpPr>
        <p:spPr/>
        <p:txBody>
          <a:bodyPr/>
          <a:lstStyle/>
          <a:p>
            <a:r>
              <a:rPr lang="en-US" dirty="0" smtClean="0"/>
              <a:t>NTFS stands for New Technology File system . Windows operating system use NTFS file system for store and retrieve files from hardware. It is a file arranging format just as FAT and HPFS . NTFS file system organize the files into directories </a:t>
            </a:r>
            <a:r>
              <a:rPr lang="en-US" dirty="0" smtClean="0"/>
              <a:t>.</a:t>
            </a:r>
          </a:p>
          <a:p>
            <a:r>
              <a:rPr lang="en-US" dirty="0" smtClean="0"/>
              <a:t>Versions of NTFS:</a:t>
            </a:r>
          </a:p>
          <a:p>
            <a:pPr marL="514350" indent="-514350">
              <a:buFont typeface="+mj-lt"/>
              <a:buAutoNum type="arabicPeriod"/>
            </a:pPr>
            <a:r>
              <a:rPr lang="en-US" dirty="0"/>
              <a:t>NTFS </a:t>
            </a:r>
            <a:r>
              <a:rPr lang="en-US" dirty="0" smtClean="0"/>
              <a:t>v1.0</a:t>
            </a:r>
          </a:p>
          <a:p>
            <a:pPr marL="514350" indent="-514350">
              <a:buFont typeface="+mj-lt"/>
              <a:buAutoNum type="arabicPeriod"/>
            </a:pPr>
            <a:r>
              <a:rPr lang="en-US" dirty="0"/>
              <a:t>NTFS </a:t>
            </a:r>
            <a:r>
              <a:rPr lang="en-US" dirty="0" smtClean="0"/>
              <a:t>v1.2</a:t>
            </a:r>
          </a:p>
          <a:p>
            <a:pPr marL="514350" indent="-514350">
              <a:buFont typeface="+mj-lt"/>
              <a:buAutoNum type="arabicPeriod"/>
            </a:pPr>
            <a:r>
              <a:rPr lang="en-US" dirty="0"/>
              <a:t>NTFS </a:t>
            </a:r>
            <a:r>
              <a:rPr lang="en-US" dirty="0" smtClean="0"/>
              <a:t>v3.0</a:t>
            </a:r>
          </a:p>
          <a:p>
            <a:pPr marL="514350" indent="-514350">
              <a:buFont typeface="+mj-lt"/>
              <a:buAutoNum type="arabicPeriod"/>
            </a:pPr>
            <a:r>
              <a:rPr lang="en-US" dirty="0"/>
              <a:t>NTFS v3.1</a:t>
            </a:r>
            <a:endParaRPr lang="en-US" dirty="0"/>
          </a:p>
        </p:txBody>
      </p:sp>
    </p:spTree>
    <p:extLst>
      <p:ext uri="{BB962C8B-B14F-4D97-AF65-F5344CB8AC3E}">
        <p14:creationId xmlns:p14="http://schemas.microsoft.com/office/powerpoint/2010/main" val="1411933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Naming Convention</a:t>
            </a:r>
            <a:endParaRPr lang="en-US" dirty="0"/>
          </a:p>
        </p:txBody>
      </p:sp>
      <p:sp>
        <p:nvSpPr>
          <p:cNvPr id="3" name="Content Placeholder 2"/>
          <p:cNvSpPr>
            <a:spLocks noGrp="1"/>
          </p:cNvSpPr>
          <p:nvPr>
            <p:ph idx="1"/>
          </p:nvPr>
        </p:nvSpPr>
        <p:spPr/>
        <p:txBody>
          <a:bodyPr/>
          <a:lstStyle/>
          <a:p>
            <a:r>
              <a:rPr lang="en-US" dirty="0" smtClean="0"/>
              <a:t>File and directory names can be up to 255 characters long, including any extensions. </a:t>
            </a:r>
            <a:endParaRPr lang="en-US" dirty="0" smtClean="0"/>
          </a:p>
          <a:p>
            <a:r>
              <a:rPr lang="en-US" dirty="0" smtClean="0"/>
              <a:t>It</a:t>
            </a:r>
            <a:r>
              <a:rPr lang="en-US" dirty="0" smtClean="0"/>
              <a:t> makes no distinction of filenames based on case. Names can contain any characters except for the following:</a:t>
            </a:r>
          </a:p>
          <a:p>
            <a:pPr marL="0" indent="0">
              <a:buNone/>
            </a:pPr>
            <a:r>
              <a:rPr lang="en-US" dirty="0" smtClean="0"/>
              <a:t>	? " / \ &lt; &gt; * | :</a:t>
            </a:r>
          </a:p>
          <a:p>
            <a:r>
              <a:rPr lang="en-US" dirty="0" smtClean="0"/>
              <a:t>Currently, from the command line, you can only create file names of up to 253 characters</a:t>
            </a:r>
            <a:r>
              <a:rPr lang="en-US" dirty="0" smtClean="0"/>
              <a:t>.</a:t>
            </a:r>
          </a:p>
          <a:p>
            <a:r>
              <a:rPr lang="en-US" dirty="0"/>
              <a:t>File names are not case </a:t>
            </a:r>
            <a:r>
              <a:rPr lang="en-US" dirty="0" smtClean="0"/>
              <a:t>sensitive.</a:t>
            </a:r>
            <a:endParaRPr lang="en-US" dirty="0"/>
          </a:p>
        </p:txBody>
      </p:sp>
    </p:spTree>
    <p:extLst>
      <p:ext uri="{BB962C8B-B14F-4D97-AF65-F5344CB8AC3E}">
        <p14:creationId xmlns:p14="http://schemas.microsoft.com/office/powerpoint/2010/main" val="981009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a:t>
            </a:r>
            <a:endParaRPr lang="en-US" dirty="0"/>
          </a:p>
        </p:txBody>
      </p:sp>
      <p:sp>
        <p:nvSpPr>
          <p:cNvPr id="3" name="Content Placeholder 2"/>
          <p:cNvSpPr>
            <a:spLocks noGrp="1"/>
          </p:cNvSpPr>
          <p:nvPr>
            <p:ph idx="1"/>
          </p:nvPr>
        </p:nvSpPr>
        <p:spPr/>
        <p:txBody>
          <a:bodyPr/>
          <a:lstStyle/>
          <a:p>
            <a:r>
              <a:rPr lang="en-US" dirty="0" smtClean="0"/>
              <a:t>It is best for use on volumes of about 400 MB or more. This is because performance does not degrade under NTFS, as it does under FAT, with larger volume sizes.</a:t>
            </a:r>
          </a:p>
          <a:p>
            <a:r>
              <a:rPr lang="en-US" dirty="0" smtClean="0"/>
              <a:t>The </a:t>
            </a:r>
            <a:r>
              <a:rPr lang="en-US" dirty="0" smtClean="0"/>
              <a:t>recoverability </a:t>
            </a:r>
            <a:r>
              <a:rPr lang="en-US" dirty="0" smtClean="0"/>
              <a:t>designed into NTFS is such that a user should never have to run any sort of disk repair utility on an NTFS partition.</a:t>
            </a:r>
          </a:p>
          <a:p>
            <a:endParaRPr lang="en-US" dirty="0"/>
          </a:p>
        </p:txBody>
      </p:sp>
    </p:spTree>
    <p:extLst>
      <p:ext uri="{BB962C8B-B14F-4D97-AF65-F5344CB8AC3E}">
        <p14:creationId xmlns:p14="http://schemas.microsoft.com/office/powerpoint/2010/main" val="3476056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Disadvantages</a:t>
            </a:r>
            <a:endParaRPr lang="en-US" dirty="0"/>
          </a:p>
        </p:txBody>
      </p:sp>
      <p:sp>
        <p:nvSpPr>
          <p:cNvPr id="3" name="Content Placeholder 2"/>
          <p:cNvSpPr>
            <a:spLocks noGrp="1"/>
          </p:cNvSpPr>
          <p:nvPr>
            <p:ph idx="1"/>
          </p:nvPr>
        </p:nvSpPr>
        <p:spPr/>
        <p:txBody>
          <a:bodyPr>
            <a:normAutofit fontScale="92500"/>
          </a:bodyPr>
          <a:lstStyle/>
          <a:p>
            <a:r>
              <a:rPr lang="en-US" dirty="0" smtClean="0"/>
              <a:t>It is not recommended to use NTFS on a volume that is smaller than approximately 400 MB, because of the amount of space overhead involved in NTFS. This space overhead is in the form of NTFS system files that typically use at least 4 MB of drive space on a 100 MB partition.</a:t>
            </a:r>
          </a:p>
          <a:p>
            <a:r>
              <a:rPr lang="en-US" dirty="0" smtClean="0"/>
              <a:t>Currently, there is no file </a:t>
            </a:r>
            <a:r>
              <a:rPr lang="en-US" dirty="0"/>
              <a:t>encryption</a:t>
            </a:r>
            <a:r>
              <a:rPr lang="en-US" dirty="0" smtClean="0"/>
              <a:t> built into NTFS. Therefore, someone can boot under MS-DOS, or another operating system, and use a low-level disk editing utility to view data stored on an NTFS volume.</a:t>
            </a:r>
          </a:p>
          <a:p>
            <a:r>
              <a:rPr lang="en-US" dirty="0" smtClean="0"/>
              <a:t>It is not possible to format a floppy disk with the NTFS file system; Windows NT formats all floppy disks with the FAT file system because the overhead involved in NTFS will not fit onto a floppy disk.</a:t>
            </a:r>
          </a:p>
          <a:p>
            <a:endParaRPr lang="en-US" dirty="0"/>
          </a:p>
        </p:txBody>
      </p:sp>
    </p:spTree>
    <p:extLst>
      <p:ext uri="{BB962C8B-B14F-4D97-AF65-F5344CB8AC3E}">
        <p14:creationId xmlns:p14="http://schemas.microsoft.com/office/powerpoint/2010/main" val="1119984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rPr>
              <a:t>Comparison </a:t>
            </a:r>
            <a:r>
              <a:rPr lang="en-US" b="1" dirty="0" smtClean="0"/>
              <a:t>between NTFS and FAT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1285184"/>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smtClean="0"/>
                        <a:t>NTFS</a:t>
                      </a:r>
                      <a:endParaRPr lang="en-US" dirty="0"/>
                    </a:p>
                  </a:txBody>
                  <a:tcPr/>
                </a:tc>
                <a:tc>
                  <a:txBody>
                    <a:bodyPr/>
                    <a:lstStyle/>
                    <a:p>
                      <a:pPr algn="ctr"/>
                      <a:r>
                        <a:rPr lang="en-US" dirty="0" smtClean="0"/>
                        <a:t>FAT</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16339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File-System-Driver</a:t>
            </a:r>
            <a:endParaRPr lang="en-US" dirty="0"/>
          </a:p>
        </p:txBody>
      </p:sp>
      <p:sp>
        <p:nvSpPr>
          <p:cNvPr id="3" name="Content Placeholder 2"/>
          <p:cNvSpPr>
            <a:spLocks noGrp="1"/>
          </p:cNvSpPr>
          <p:nvPr>
            <p:ph idx="1"/>
          </p:nvPr>
        </p:nvSpPr>
        <p:spPr/>
        <p:txBody>
          <a:bodyPr>
            <a:normAutofit lnSpcReduction="10000"/>
          </a:bodyPr>
          <a:lstStyle/>
          <a:p>
            <a:r>
              <a:rPr lang="en-US" dirty="0"/>
              <a:t>In most situations, developing a full file system driver is not necessary. First consider developing a </a:t>
            </a:r>
            <a:r>
              <a:rPr lang="en-US" dirty="0" smtClean="0"/>
              <a:t>file </a:t>
            </a:r>
            <a:r>
              <a:rPr lang="en-US" dirty="0"/>
              <a:t>system filter driver or a file system </a:t>
            </a:r>
            <a:r>
              <a:rPr lang="en-US" dirty="0" smtClean="0"/>
              <a:t>mini filter </a:t>
            </a:r>
            <a:r>
              <a:rPr lang="en-US" dirty="0"/>
              <a:t>driver.</a:t>
            </a:r>
          </a:p>
          <a:p>
            <a:r>
              <a:rPr lang="en-US" dirty="0" smtClean="0"/>
              <a:t>A </a:t>
            </a:r>
            <a:r>
              <a:rPr lang="en-US" i="1" dirty="0"/>
              <a:t>file system filter driver</a:t>
            </a:r>
            <a:r>
              <a:rPr lang="en-US" dirty="0"/>
              <a:t> is an optional driver that adds value to or modifies the behavior of a file system. A file system filter driver is a kernel-mode component that runs as part of the Windows executive.</a:t>
            </a:r>
          </a:p>
          <a:p>
            <a:r>
              <a:rPr lang="en-US" dirty="0"/>
              <a:t>A file system filter driver can filter I/O operations for one or more file systems or file system volumes. Depending on the nature of the driver, </a:t>
            </a:r>
            <a:r>
              <a:rPr lang="en-US" i="1" dirty="0"/>
              <a:t>filter</a:t>
            </a:r>
            <a:r>
              <a:rPr lang="en-US" dirty="0"/>
              <a:t> can mean </a:t>
            </a:r>
            <a:r>
              <a:rPr lang="en-US" i="1" dirty="0"/>
              <a:t>log</a:t>
            </a:r>
            <a:r>
              <a:rPr lang="en-US" dirty="0"/>
              <a:t>, </a:t>
            </a:r>
            <a:r>
              <a:rPr lang="en-US" i="1" dirty="0"/>
              <a:t>observe</a:t>
            </a:r>
            <a:r>
              <a:rPr lang="en-US" dirty="0"/>
              <a:t>, </a:t>
            </a:r>
            <a:r>
              <a:rPr lang="en-US" i="1" dirty="0"/>
              <a:t>modify</a:t>
            </a:r>
            <a:r>
              <a:rPr lang="en-US" dirty="0"/>
              <a:t>, or even </a:t>
            </a:r>
            <a:r>
              <a:rPr lang="en-US" i="1" dirty="0"/>
              <a:t>prevent</a:t>
            </a:r>
            <a:r>
              <a:rPr lang="en-US" dirty="0"/>
              <a:t>. Typical applications for file system filter drivers include antivirus utilities, encryption programs, and hierarchical storage management systems.</a:t>
            </a:r>
          </a:p>
          <a:p>
            <a:endParaRPr lang="en-US" dirty="0"/>
          </a:p>
        </p:txBody>
      </p:sp>
    </p:spTree>
    <p:extLst>
      <p:ext uri="{BB962C8B-B14F-4D97-AF65-F5344CB8AC3E}">
        <p14:creationId xmlns:p14="http://schemas.microsoft.com/office/powerpoint/2010/main" val="2743898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Conversion of FAT to NTFS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FAT 32 to NTFS Conversion </a:t>
            </a:r>
            <a:r>
              <a:rPr lang="en-US" b="1" dirty="0" smtClean="0"/>
              <a:t>Steps</a:t>
            </a:r>
          </a:p>
          <a:p>
            <a:pPr marL="514350" indent="-514350">
              <a:buFont typeface="+mj-lt"/>
              <a:buAutoNum type="arabicPeriod"/>
            </a:pPr>
            <a:r>
              <a:rPr lang="en-US" dirty="0" smtClean="0">
                <a:effectLst/>
              </a:rPr>
              <a:t>Go to Computer, and note the name of the drive whose file system you wish to convert.</a:t>
            </a:r>
          </a:p>
          <a:p>
            <a:pPr marL="514350" indent="-514350">
              <a:buFont typeface="+mj-lt"/>
              <a:buAutoNum type="arabicPeriod"/>
            </a:pPr>
            <a:r>
              <a:rPr lang="en-US" dirty="0" smtClean="0">
                <a:effectLst/>
              </a:rPr>
              <a:t>Click on Start.</a:t>
            </a:r>
          </a:p>
          <a:p>
            <a:pPr marL="514350" indent="-514350">
              <a:buFont typeface="+mj-lt"/>
              <a:buAutoNum type="arabicPeriod"/>
            </a:pPr>
            <a:r>
              <a:rPr lang="en-US" dirty="0" smtClean="0">
                <a:effectLst/>
              </a:rPr>
              <a:t>Type </a:t>
            </a:r>
            <a:r>
              <a:rPr lang="en-US" b="1" dirty="0" err="1" smtClean="0">
                <a:effectLst/>
              </a:rPr>
              <a:t>cmd</a:t>
            </a:r>
            <a:r>
              <a:rPr lang="en-US" dirty="0" smtClean="0">
                <a:effectLst/>
              </a:rPr>
              <a:t> in the search bar if you use Windows 7, Windows 8, Windows 8.1 or Windows 10. If you use Windows XP, click on Run and then execute </a:t>
            </a:r>
            <a:r>
              <a:rPr lang="en-US" b="1" dirty="0" smtClean="0">
                <a:effectLst/>
              </a:rPr>
              <a:t>cmd</a:t>
            </a:r>
            <a:r>
              <a:rPr lang="en-US" dirty="0" smtClean="0">
                <a:effectLst/>
              </a:rPr>
              <a:t>.</a:t>
            </a:r>
          </a:p>
          <a:p>
            <a:pPr marL="514350" indent="-514350">
              <a:buFont typeface="+mj-lt"/>
              <a:buAutoNum type="arabicPeriod"/>
            </a:pPr>
            <a:r>
              <a:rPr lang="en-US" dirty="0" smtClean="0">
                <a:effectLst/>
              </a:rPr>
              <a:t>Execute "</a:t>
            </a:r>
            <a:r>
              <a:rPr lang="en-US" i="1" dirty="0" err="1" smtClean="0">
                <a:effectLst/>
              </a:rPr>
              <a:t>chkdsk</a:t>
            </a:r>
            <a:r>
              <a:rPr lang="en-US" i="1" dirty="0" smtClean="0">
                <a:effectLst/>
              </a:rPr>
              <a:t> h: /f </a:t>
            </a:r>
            <a:r>
              <a:rPr lang="en-US" dirty="0" smtClean="0">
                <a:effectLst/>
              </a:rPr>
              <a:t>" (without quotes) where H is the letter of the drive to undergo conversion. This checks the drive for errors and fixes them automatically.</a:t>
            </a:r>
            <a:endParaRPr lang="en-US" dirty="0"/>
          </a:p>
        </p:txBody>
      </p:sp>
    </p:spTree>
    <p:extLst>
      <p:ext uri="{BB962C8B-B14F-4D97-AF65-F5344CB8AC3E}">
        <p14:creationId xmlns:p14="http://schemas.microsoft.com/office/powerpoint/2010/main" val="36349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effectLst/>
              </a:rPr>
              <a:t>Execute "</a:t>
            </a:r>
            <a:r>
              <a:rPr lang="en-US" i="1" dirty="0" smtClean="0">
                <a:effectLst/>
              </a:rPr>
              <a:t>Convert H: /FS:NTFS</a:t>
            </a:r>
            <a:r>
              <a:rPr lang="en-US" dirty="0" smtClean="0">
                <a:effectLst/>
              </a:rPr>
              <a:t>" (without quotes). H is again the letter of the drive to be converted.</a:t>
            </a:r>
          </a:p>
          <a:p>
            <a:pPr marL="514350" indent="-514350">
              <a:buFont typeface="+mj-lt"/>
              <a:buAutoNum type="arabicPeriod" startAt="5"/>
            </a:pPr>
            <a:r>
              <a:rPr lang="en-US" dirty="0" smtClean="0">
                <a:effectLst/>
              </a:rPr>
              <a:t>The command prompt will start the conversion process and after a few minutes, CMD will say that conversion was successful.</a:t>
            </a:r>
          </a:p>
          <a:p>
            <a:pPr marL="514350" indent="-514350">
              <a:buFont typeface="+mj-lt"/>
              <a:buAutoNum type="arabicPeriod" startAt="5"/>
            </a:pPr>
            <a:r>
              <a:rPr lang="en-US" dirty="0" smtClean="0">
                <a:effectLst/>
              </a:rPr>
              <a:t>You can check it in the properties of the drive through right click&lt;Properties.</a:t>
            </a:r>
            <a:endParaRPr lang="en-US" dirty="0"/>
          </a:p>
        </p:txBody>
      </p:sp>
    </p:spTree>
    <p:extLst>
      <p:ext uri="{BB962C8B-B14F-4D97-AF65-F5344CB8AC3E}">
        <p14:creationId xmlns:p14="http://schemas.microsoft.com/office/powerpoint/2010/main" val="410509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can do with File System?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Creating Files and Directories.</a:t>
            </a:r>
          </a:p>
          <a:p>
            <a:pPr marL="514350" indent="-514350">
              <a:buFont typeface="+mj-lt"/>
              <a:buAutoNum type="arabicPeriod"/>
            </a:pPr>
            <a:r>
              <a:rPr lang="en-US" b="1" dirty="0" smtClean="0"/>
              <a:t>Opening and Reading Directories.</a:t>
            </a:r>
          </a:p>
          <a:p>
            <a:pPr marL="514350" indent="-514350">
              <a:buFont typeface="+mj-lt"/>
              <a:buAutoNum type="arabicPeriod"/>
            </a:pPr>
            <a:r>
              <a:rPr lang="en-US" b="1" dirty="0" smtClean="0"/>
              <a:t>Symbolic Links </a:t>
            </a:r>
            <a:r>
              <a:rPr lang="en-US" dirty="0" smtClean="0"/>
              <a:t>- </a:t>
            </a:r>
            <a:r>
              <a:rPr lang="en-US" dirty="0"/>
              <a:t>is a file similar to a shortcut in that it points to a </a:t>
            </a:r>
            <a:r>
              <a:rPr lang="en-US" i="1" dirty="0"/>
              <a:t>file name</a:t>
            </a:r>
            <a:r>
              <a:rPr lang="en-US" dirty="0"/>
              <a:t> or </a:t>
            </a:r>
            <a:r>
              <a:rPr lang="en-US" i="1" dirty="0"/>
              <a:t>directory</a:t>
            </a:r>
            <a:r>
              <a:rPr lang="en-US" dirty="0"/>
              <a:t> </a:t>
            </a:r>
            <a:r>
              <a:rPr lang="en-US" i="1" dirty="0"/>
              <a:t>name</a:t>
            </a:r>
            <a:r>
              <a:rPr lang="en-US" dirty="0"/>
              <a:t>, but it’s handled at the system level rather than at the application level.</a:t>
            </a:r>
            <a:endParaRPr lang="en-US" dirty="0" smtClean="0"/>
          </a:p>
          <a:p>
            <a:pPr marL="514350" indent="-514350">
              <a:buFont typeface="+mj-lt"/>
              <a:buAutoNum type="arabicPeriod"/>
            </a:pPr>
            <a:r>
              <a:rPr lang="en-US" b="1" dirty="0"/>
              <a:t>Hard Links </a:t>
            </a:r>
            <a:r>
              <a:rPr lang="en-US" dirty="0"/>
              <a:t>- is a file that acts like a representation of another </a:t>
            </a:r>
            <a:r>
              <a:rPr lang="en-US" i="1" dirty="0"/>
              <a:t>file</a:t>
            </a:r>
            <a:r>
              <a:rPr lang="en-US" dirty="0"/>
              <a:t> on the </a:t>
            </a:r>
            <a:r>
              <a:rPr lang="en-US" i="1" dirty="0"/>
              <a:t>same drive</a:t>
            </a:r>
            <a:r>
              <a:rPr lang="en-US" dirty="0"/>
              <a:t> without actually duplicating that file</a:t>
            </a:r>
            <a:r>
              <a:rPr lang="en-US" dirty="0" smtClean="0"/>
              <a:t>.</a:t>
            </a:r>
          </a:p>
          <a:p>
            <a:pPr marL="514350" indent="-514350">
              <a:buFont typeface="+mj-lt"/>
              <a:buAutoNum type="arabicPeriod"/>
            </a:pPr>
            <a:r>
              <a:rPr lang="en-US" b="1" dirty="0"/>
              <a:t>Junction Point</a:t>
            </a:r>
            <a:r>
              <a:rPr lang="en-US" dirty="0"/>
              <a:t> (or directory hard link) is a type of hard link that acts like a representation of a </a:t>
            </a:r>
            <a:r>
              <a:rPr lang="en-US" i="1" dirty="0"/>
              <a:t>directory</a:t>
            </a:r>
            <a:r>
              <a:rPr lang="en-US" dirty="0"/>
              <a:t>, a </a:t>
            </a:r>
            <a:r>
              <a:rPr lang="en-US" i="1" dirty="0"/>
              <a:t>partition</a:t>
            </a:r>
            <a:r>
              <a:rPr lang="en-US" dirty="0"/>
              <a:t> or another </a:t>
            </a:r>
            <a:r>
              <a:rPr lang="en-US" i="1" dirty="0"/>
              <a:t>volume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522" y="1340476"/>
            <a:ext cx="4508277" cy="1524000"/>
          </a:xfrm>
          <a:prstGeom prst="rect">
            <a:avLst/>
          </a:prstGeom>
        </p:spPr>
      </p:pic>
    </p:spTree>
    <p:extLst>
      <p:ext uri="{BB962C8B-B14F-4D97-AF65-F5344CB8AC3E}">
        <p14:creationId xmlns:p14="http://schemas.microsoft.com/office/powerpoint/2010/main" val="25511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Attributes</a:t>
            </a:r>
            <a:endParaRPr lang="en-US" dirty="0"/>
          </a:p>
        </p:txBody>
      </p:sp>
      <p:sp>
        <p:nvSpPr>
          <p:cNvPr id="3" name="Content Placeholder 2"/>
          <p:cNvSpPr>
            <a:spLocks noGrp="1"/>
          </p:cNvSpPr>
          <p:nvPr>
            <p:ph idx="1"/>
          </p:nvPr>
        </p:nvSpPr>
        <p:spPr/>
        <p:txBody>
          <a:bodyPr/>
          <a:lstStyle/>
          <a:p>
            <a:r>
              <a:rPr lang="en-US" dirty="0" smtClean="0">
                <a:effectLst/>
              </a:rPr>
              <a:t>File attributes are pieces of information associated with every file and directory that includes additional data about the file itself or its contents. </a:t>
            </a:r>
          </a:p>
          <a:p>
            <a:r>
              <a:rPr lang="en-US" dirty="0" smtClean="0">
                <a:effectLst/>
              </a:rPr>
              <a:t>Below are the common attributes and the bits that represent them: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2788761"/>
              </p:ext>
            </p:extLst>
          </p:nvPr>
        </p:nvGraphicFramePr>
        <p:xfrm>
          <a:off x="4179612" y="3689129"/>
          <a:ext cx="2905125" cy="2861310"/>
        </p:xfrm>
        <a:graphic>
          <a:graphicData uri="http://schemas.openxmlformats.org/drawingml/2006/table">
            <a:tbl>
              <a:tblPr/>
              <a:tblGrid>
                <a:gridCol w="1590675"/>
                <a:gridCol w="1314450"/>
              </a:tblGrid>
              <a:tr h="0">
                <a:tc>
                  <a:txBody>
                    <a:bodyPr/>
                    <a:lstStyle/>
                    <a:p>
                      <a:pPr algn="ctr"/>
                      <a:r>
                        <a:rPr lang="en-US" b="1"/>
                        <a:t>Attribute</a:t>
                      </a:r>
                      <a:endParaRPr lang="en-US"/>
                    </a:p>
                  </a:txBody>
                  <a:tcPr marL="47625" marR="47625" marT="47625" marB="47625">
                    <a:lnL>
                      <a:noFill/>
                    </a:lnL>
                    <a:lnR>
                      <a:noFill/>
                    </a:lnR>
                    <a:lnT>
                      <a:noFill/>
                    </a:lnT>
                    <a:lnB>
                      <a:noFill/>
                    </a:lnB>
                    <a:solidFill>
                      <a:srgbClr val="70AD47"/>
                    </a:solidFill>
                  </a:tcPr>
                </a:tc>
                <a:tc>
                  <a:txBody>
                    <a:bodyPr/>
                    <a:lstStyle/>
                    <a:p>
                      <a:pPr algn="ctr"/>
                      <a:r>
                        <a:rPr lang="en-US" b="1"/>
                        <a:t>Bit Value</a:t>
                      </a:r>
                      <a:endParaRPr lang="en-US"/>
                    </a:p>
                  </a:txBody>
                  <a:tcPr marL="47625" marR="47625" marT="47625" marB="47625">
                    <a:lnL>
                      <a:noFill/>
                    </a:lnL>
                    <a:lnR>
                      <a:noFill/>
                    </a:lnR>
                    <a:lnT>
                      <a:noFill/>
                    </a:lnT>
                    <a:lnB>
                      <a:noFill/>
                    </a:lnB>
                    <a:solidFill>
                      <a:srgbClr val="70AD47"/>
                    </a:solidFill>
                  </a:tcPr>
                </a:tc>
              </a:tr>
              <a:tr h="0">
                <a:tc>
                  <a:txBody>
                    <a:bodyPr/>
                    <a:lstStyle/>
                    <a:p>
                      <a:pPr algn="ctr"/>
                      <a:r>
                        <a:rPr lang="en-US" b="1"/>
                        <a:t>Read-Only (R)</a:t>
                      </a:r>
                      <a:endParaRPr lang="en-US"/>
                    </a:p>
                  </a:txBody>
                  <a:tcPr marL="47625" marR="47625" marT="47625" marB="47625">
                    <a:lnL>
                      <a:noFill/>
                    </a:lnL>
                    <a:lnR>
                      <a:noFill/>
                    </a:lnR>
                    <a:lnT>
                      <a:noFill/>
                    </a:lnT>
                    <a:lnB>
                      <a:noFill/>
                    </a:lnB>
                    <a:solidFill>
                      <a:srgbClr val="FFFFFF"/>
                    </a:solidFill>
                  </a:tcPr>
                </a:tc>
                <a:tc>
                  <a:txBody>
                    <a:bodyPr/>
                    <a:lstStyle/>
                    <a:p>
                      <a:pPr algn="ctr"/>
                      <a:r>
                        <a:rPr lang="en-US"/>
                        <a:t>00000001</a:t>
                      </a:r>
                    </a:p>
                  </a:txBody>
                  <a:tcPr marL="47625" marR="47625" marT="47625" marB="47625">
                    <a:lnL>
                      <a:noFill/>
                    </a:lnL>
                    <a:lnR>
                      <a:noFill/>
                    </a:lnR>
                    <a:lnT>
                      <a:noFill/>
                    </a:lnT>
                    <a:lnB>
                      <a:noFill/>
                    </a:lnB>
                    <a:solidFill>
                      <a:srgbClr val="FFFFFF"/>
                    </a:solidFill>
                  </a:tcPr>
                </a:tc>
              </a:tr>
              <a:tr h="0">
                <a:tc>
                  <a:txBody>
                    <a:bodyPr/>
                    <a:lstStyle/>
                    <a:p>
                      <a:pPr algn="ctr"/>
                      <a:r>
                        <a:rPr lang="en-US" b="1"/>
                        <a:t>Hidden (H)</a:t>
                      </a:r>
                      <a:endParaRPr lang="en-US"/>
                    </a:p>
                  </a:txBody>
                  <a:tcPr marL="47625" marR="47625" marT="47625" marB="47625">
                    <a:lnL>
                      <a:noFill/>
                    </a:lnL>
                    <a:lnR>
                      <a:noFill/>
                    </a:lnR>
                    <a:lnT>
                      <a:noFill/>
                    </a:lnT>
                    <a:lnB>
                      <a:noFill/>
                    </a:lnB>
                    <a:solidFill>
                      <a:srgbClr val="E2EFD9"/>
                    </a:solidFill>
                  </a:tcPr>
                </a:tc>
                <a:tc>
                  <a:txBody>
                    <a:bodyPr/>
                    <a:lstStyle/>
                    <a:p>
                      <a:pPr algn="ctr"/>
                      <a:r>
                        <a:rPr lang="en-US"/>
                        <a:t>00000010</a:t>
                      </a:r>
                    </a:p>
                  </a:txBody>
                  <a:tcPr marL="47625" marR="47625" marT="47625" marB="47625">
                    <a:lnL>
                      <a:noFill/>
                    </a:lnL>
                    <a:lnR>
                      <a:noFill/>
                    </a:lnR>
                    <a:lnT>
                      <a:noFill/>
                    </a:lnT>
                    <a:lnB>
                      <a:noFill/>
                    </a:lnB>
                    <a:solidFill>
                      <a:srgbClr val="E2EFD9"/>
                    </a:solidFill>
                  </a:tcPr>
                </a:tc>
              </a:tr>
              <a:tr h="0">
                <a:tc>
                  <a:txBody>
                    <a:bodyPr/>
                    <a:lstStyle/>
                    <a:p>
                      <a:pPr algn="ctr"/>
                      <a:r>
                        <a:rPr lang="en-US" b="1"/>
                        <a:t>System (S)</a:t>
                      </a:r>
                      <a:endParaRPr lang="en-US"/>
                    </a:p>
                  </a:txBody>
                  <a:tcPr marL="47625" marR="47625" marT="47625" marB="47625">
                    <a:lnL>
                      <a:noFill/>
                    </a:lnL>
                    <a:lnR>
                      <a:noFill/>
                    </a:lnR>
                    <a:lnT>
                      <a:noFill/>
                    </a:lnT>
                    <a:lnB>
                      <a:noFill/>
                    </a:lnB>
                    <a:solidFill>
                      <a:srgbClr val="FFFFFF"/>
                    </a:solidFill>
                  </a:tcPr>
                </a:tc>
                <a:tc>
                  <a:txBody>
                    <a:bodyPr/>
                    <a:lstStyle/>
                    <a:p>
                      <a:pPr algn="ctr"/>
                      <a:r>
                        <a:rPr lang="en-US"/>
                        <a:t>00000100</a:t>
                      </a:r>
                    </a:p>
                  </a:txBody>
                  <a:tcPr marL="47625" marR="47625" marT="47625" marB="47625">
                    <a:lnL>
                      <a:noFill/>
                    </a:lnL>
                    <a:lnR>
                      <a:noFill/>
                    </a:lnR>
                    <a:lnT>
                      <a:noFill/>
                    </a:lnT>
                    <a:lnB>
                      <a:noFill/>
                    </a:lnB>
                    <a:solidFill>
                      <a:srgbClr val="FFFFFF"/>
                    </a:solidFill>
                  </a:tcPr>
                </a:tc>
              </a:tr>
              <a:tr h="0">
                <a:tc>
                  <a:txBody>
                    <a:bodyPr/>
                    <a:lstStyle/>
                    <a:p>
                      <a:pPr algn="ctr"/>
                      <a:r>
                        <a:rPr lang="en-US" b="1"/>
                        <a:t>Directory (D)</a:t>
                      </a:r>
                      <a:endParaRPr lang="en-US"/>
                    </a:p>
                  </a:txBody>
                  <a:tcPr marL="47625" marR="47625" marT="47625" marB="47625">
                    <a:lnL>
                      <a:noFill/>
                    </a:lnL>
                    <a:lnR>
                      <a:noFill/>
                    </a:lnR>
                    <a:lnT>
                      <a:noFill/>
                    </a:lnT>
                    <a:lnB>
                      <a:noFill/>
                    </a:lnB>
                    <a:solidFill>
                      <a:srgbClr val="E2EFD9"/>
                    </a:solidFill>
                  </a:tcPr>
                </a:tc>
                <a:tc>
                  <a:txBody>
                    <a:bodyPr/>
                    <a:lstStyle/>
                    <a:p>
                      <a:pPr algn="ctr"/>
                      <a:r>
                        <a:rPr lang="en-US"/>
                        <a:t>00010000</a:t>
                      </a:r>
                    </a:p>
                  </a:txBody>
                  <a:tcPr marL="47625" marR="47625" marT="47625" marB="47625">
                    <a:lnL>
                      <a:noFill/>
                    </a:lnL>
                    <a:lnR>
                      <a:noFill/>
                    </a:lnR>
                    <a:lnT>
                      <a:noFill/>
                    </a:lnT>
                    <a:lnB>
                      <a:noFill/>
                    </a:lnB>
                    <a:solidFill>
                      <a:srgbClr val="E2EFD9"/>
                    </a:solidFill>
                  </a:tcPr>
                </a:tc>
              </a:tr>
              <a:tr h="0">
                <a:tc>
                  <a:txBody>
                    <a:bodyPr/>
                    <a:lstStyle/>
                    <a:p>
                      <a:pPr algn="ctr"/>
                      <a:r>
                        <a:rPr lang="en-US" b="1"/>
                        <a:t>Archive (A)</a:t>
                      </a:r>
                      <a:endParaRPr lang="en-US"/>
                    </a:p>
                  </a:txBody>
                  <a:tcPr marL="47625" marR="47625" marT="47625" marB="47625">
                    <a:lnL>
                      <a:noFill/>
                    </a:lnL>
                    <a:lnR>
                      <a:noFill/>
                    </a:lnR>
                    <a:lnT>
                      <a:noFill/>
                    </a:lnT>
                    <a:lnB>
                      <a:noFill/>
                    </a:lnB>
                    <a:solidFill>
                      <a:srgbClr val="FFFFFF"/>
                    </a:solidFill>
                  </a:tcPr>
                </a:tc>
                <a:tc>
                  <a:txBody>
                    <a:bodyPr/>
                    <a:lstStyle/>
                    <a:p>
                      <a:pPr algn="ctr"/>
                      <a:r>
                        <a:rPr lang="en-US"/>
                        <a:t>00100000</a:t>
                      </a:r>
                    </a:p>
                  </a:txBody>
                  <a:tcPr marL="47625" marR="47625" marT="47625" marB="47625">
                    <a:lnL>
                      <a:noFill/>
                    </a:lnL>
                    <a:lnR>
                      <a:noFill/>
                    </a:lnR>
                    <a:lnT>
                      <a:noFill/>
                    </a:lnT>
                    <a:lnB>
                      <a:noFill/>
                    </a:lnB>
                    <a:solidFill>
                      <a:srgbClr val="FFFFFF"/>
                    </a:solidFill>
                  </a:tcPr>
                </a:tc>
              </a:tr>
              <a:tr h="0">
                <a:tc>
                  <a:txBody>
                    <a:bodyPr/>
                    <a:lstStyle/>
                    <a:p>
                      <a:pPr algn="ctr"/>
                      <a:r>
                        <a:rPr lang="en-US" b="1"/>
                        <a:t>Not Content Indexed (I)</a:t>
                      </a:r>
                      <a:endParaRPr lang="en-US"/>
                    </a:p>
                  </a:txBody>
                  <a:tcPr marL="47625" marR="47625" marT="47625" marB="47625">
                    <a:lnL>
                      <a:noFill/>
                    </a:lnL>
                    <a:lnR>
                      <a:noFill/>
                    </a:lnR>
                    <a:lnT>
                      <a:noFill/>
                    </a:lnT>
                    <a:lnB>
                      <a:noFill/>
                    </a:lnB>
                    <a:solidFill>
                      <a:srgbClr val="E2EFD9"/>
                    </a:solidFill>
                  </a:tcPr>
                </a:tc>
                <a:tc>
                  <a:txBody>
                    <a:bodyPr/>
                    <a:lstStyle/>
                    <a:p>
                      <a:pPr algn="ctr"/>
                      <a:r>
                        <a:rPr lang="en-US" dirty="0"/>
                        <a:t>10000000000000</a:t>
                      </a:r>
                    </a:p>
                  </a:txBody>
                  <a:tcPr marL="47625" marR="47625" marT="47625" marB="47625">
                    <a:lnL>
                      <a:noFill/>
                    </a:lnL>
                    <a:lnR>
                      <a:noFill/>
                    </a:lnR>
                    <a:lnT>
                      <a:noFill/>
                    </a:lnT>
                    <a:lnB>
                      <a:noFill/>
                    </a:lnB>
                    <a:solidFill>
                      <a:srgbClr val="E2EFD9"/>
                    </a:solidFill>
                  </a:tcPr>
                </a:tc>
              </a:tr>
            </a:tbl>
          </a:graphicData>
        </a:graphic>
      </p:graphicFrame>
      <p:sp>
        <p:nvSpPr>
          <p:cNvPr id="5" name="Rectangle 1"/>
          <p:cNvSpPr>
            <a:spLocks noChangeArrowheads="1"/>
          </p:cNvSpPr>
          <p:nvPr/>
        </p:nvSpPr>
        <p:spPr bwMode="auto">
          <a:xfrm>
            <a:off x="4179613" y="3688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8726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FFFFFF"/>
                </a:solidFill>
                <a:effectLst/>
                <a:latin typeface="Arial" panose="020B0604020202020204" pitchFamily="34" charset="0"/>
              </a:rPr>
              <a:t>Below are the common attributes and the bits that represent them: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0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File System</a:t>
            </a:r>
            <a:endParaRPr lang="en-US" dirty="0"/>
          </a:p>
        </p:txBody>
      </p:sp>
      <p:sp>
        <p:nvSpPr>
          <p:cNvPr id="3" name="Content Placeholder 2"/>
          <p:cNvSpPr>
            <a:spLocks noGrp="1"/>
          </p:cNvSpPr>
          <p:nvPr>
            <p:ph idx="1"/>
          </p:nvPr>
        </p:nvSpPr>
        <p:spPr/>
        <p:txBody>
          <a:bodyPr/>
          <a:lstStyle/>
          <a:p>
            <a:r>
              <a:rPr lang="en-US" dirty="0" smtClean="0"/>
              <a:t>Disk file system</a:t>
            </a:r>
          </a:p>
          <a:p>
            <a:r>
              <a:rPr lang="en-US" dirty="0" smtClean="0"/>
              <a:t>Optical disk</a:t>
            </a:r>
          </a:p>
          <a:p>
            <a:r>
              <a:rPr lang="en-US" dirty="0" smtClean="0"/>
              <a:t>Flash file system</a:t>
            </a:r>
          </a:p>
          <a:p>
            <a:r>
              <a:rPr lang="en-US" dirty="0" smtClean="0"/>
              <a:t>Tape file system</a:t>
            </a:r>
          </a:p>
          <a:p>
            <a:r>
              <a:rPr lang="en-US" dirty="0" smtClean="0"/>
              <a:t>Database file system</a:t>
            </a:r>
          </a:p>
          <a:p>
            <a:r>
              <a:rPr lang="en-US" dirty="0" smtClean="0"/>
              <a:t>Network file system</a:t>
            </a:r>
          </a:p>
          <a:p>
            <a:r>
              <a:rPr lang="en-US" dirty="0" smtClean="0"/>
              <a:t>Shared disk file system</a:t>
            </a:r>
          </a:p>
          <a:p>
            <a:r>
              <a:rPr lang="en-US" dirty="0" smtClean="0"/>
              <a:t>Special file system</a:t>
            </a:r>
            <a:endParaRPr lang="en-US" dirty="0"/>
          </a:p>
        </p:txBody>
      </p:sp>
    </p:spTree>
    <p:extLst>
      <p:ext uri="{BB962C8B-B14F-4D97-AF65-F5344CB8AC3E}">
        <p14:creationId xmlns:p14="http://schemas.microsoft.com/office/powerpoint/2010/main" val="424799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Windows File System</a:t>
            </a:r>
            <a:endParaRPr lang="en-US" dirty="0"/>
          </a:p>
        </p:txBody>
      </p:sp>
      <p:sp>
        <p:nvSpPr>
          <p:cNvPr id="3" name="Content Placeholder 2"/>
          <p:cNvSpPr>
            <a:spLocks noGrp="1"/>
          </p:cNvSpPr>
          <p:nvPr>
            <p:ph idx="1"/>
          </p:nvPr>
        </p:nvSpPr>
        <p:spPr/>
        <p:txBody>
          <a:bodyPr/>
          <a:lstStyle/>
          <a:p>
            <a:r>
              <a:rPr lang="en-US" dirty="0" smtClean="0"/>
              <a:t>FAT</a:t>
            </a:r>
          </a:p>
          <a:p>
            <a:r>
              <a:rPr lang="en-US" dirty="0" smtClean="0"/>
              <a:t>NTFS</a:t>
            </a:r>
          </a:p>
          <a:p>
            <a:r>
              <a:rPr lang="en-US" dirty="0" smtClean="0"/>
              <a:t>File-System-Driver</a:t>
            </a:r>
            <a:endParaRPr lang="en-US" dirty="0"/>
          </a:p>
        </p:txBody>
      </p:sp>
    </p:spTree>
    <p:extLst>
      <p:ext uri="{BB962C8B-B14F-4D97-AF65-F5344CB8AC3E}">
        <p14:creationId xmlns:p14="http://schemas.microsoft.com/office/powerpoint/2010/main" val="187135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FAT</a:t>
            </a:r>
            <a:endParaRPr lang="en-US" dirty="0"/>
          </a:p>
        </p:txBody>
      </p:sp>
      <p:sp>
        <p:nvSpPr>
          <p:cNvPr id="3" name="Content Placeholder 2"/>
          <p:cNvSpPr>
            <a:spLocks noGrp="1"/>
          </p:cNvSpPr>
          <p:nvPr>
            <p:ph idx="1"/>
          </p:nvPr>
        </p:nvSpPr>
        <p:spPr/>
        <p:txBody>
          <a:bodyPr/>
          <a:lstStyle/>
          <a:p>
            <a:r>
              <a:rPr lang="en-US" dirty="0"/>
              <a:t>FAT was the default file system used in older Windows versions (before Windows XP). Still, FAT can be used with floppy disks and older Windows versions (for multi-boot systems). </a:t>
            </a:r>
            <a:endParaRPr lang="en-US" dirty="0" smtClean="0"/>
          </a:p>
          <a:p>
            <a:r>
              <a:rPr lang="en-US" dirty="0" smtClean="0"/>
              <a:t>Versions of FAT:</a:t>
            </a:r>
          </a:p>
          <a:p>
            <a:pPr marL="514350" indent="-514350">
              <a:buFont typeface="+mj-lt"/>
              <a:buAutoNum type="arabicPeriod"/>
            </a:pPr>
            <a:r>
              <a:rPr lang="en-US" dirty="0" smtClean="0"/>
              <a:t>FAT 8</a:t>
            </a:r>
          </a:p>
          <a:p>
            <a:pPr marL="514350" indent="-514350">
              <a:buFont typeface="+mj-lt"/>
              <a:buAutoNum type="arabicPeriod"/>
            </a:pPr>
            <a:r>
              <a:rPr lang="en-US" dirty="0" smtClean="0"/>
              <a:t>FAT 12</a:t>
            </a:r>
          </a:p>
          <a:p>
            <a:pPr marL="514350" indent="-514350">
              <a:buFont typeface="+mj-lt"/>
              <a:buAutoNum type="arabicPeriod"/>
            </a:pPr>
            <a:r>
              <a:rPr lang="en-US" dirty="0" smtClean="0"/>
              <a:t>FAT 16</a:t>
            </a:r>
          </a:p>
          <a:p>
            <a:pPr marL="514350" indent="-514350">
              <a:buFont typeface="+mj-lt"/>
              <a:buAutoNum type="arabicPeriod"/>
            </a:pPr>
            <a:r>
              <a:rPr lang="en-US" dirty="0" smtClean="0"/>
              <a:t>FAT 32</a:t>
            </a:r>
          </a:p>
          <a:p>
            <a:endParaRPr lang="en-US" dirty="0"/>
          </a:p>
        </p:txBody>
      </p:sp>
    </p:spTree>
    <p:extLst>
      <p:ext uri="{BB962C8B-B14F-4D97-AF65-F5344CB8AC3E}">
        <p14:creationId xmlns:p14="http://schemas.microsoft.com/office/powerpoint/2010/main" val="8028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Naming Convention</a:t>
            </a:r>
            <a:endParaRPr lang="en-US" dirty="0"/>
          </a:p>
        </p:txBody>
      </p:sp>
      <p:sp>
        <p:nvSpPr>
          <p:cNvPr id="3" name="Content Placeholder 2"/>
          <p:cNvSpPr>
            <a:spLocks noGrp="1"/>
          </p:cNvSpPr>
          <p:nvPr>
            <p:ph idx="1"/>
          </p:nvPr>
        </p:nvSpPr>
        <p:spPr/>
        <p:txBody>
          <a:bodyPr/>
          <a:lstStyle/>
          <a:p>
            <a:r>
              <a:rPr lang="en-US" dirty="0"/>
              <a:t>FAT file system used by MS-DOS provides file name of only 8 characters long</a:t>
            </a:r>
            <a:r>
              <a:rPr lang="en-US" dirty="0" smtClean="0"/>
              <a:t>.</a:t>
            </a:r>
          </a:p>
          <a:p>
            <a:r>
              <a:rPr lang="en-US" dirty="0"/>
              <a:t>FAT file system used by Windows 2000 supports long file name. The full path of file including filename can be up to 255 characters long.</a:t>
            </a:r>
            <a:endParaRPr lang="en-US" dirty="0" smtClean="0"/>
          </a:p>
          <a:p>
            <a:r>
              <a:rPr lang="en-US" dirty="0"/>
              <a:t>File names can contain any character except “/ \ [] = , ^ ?a “”</a:t>
            </a:r>
            <a:endParaRPr lang="en-US" dirty="0"/>
          </a:p>
          <a:p>
            <a:r>
              <a:rPr lang="en-US" dirty="0"/>
              <a:t>File names should begin with alphanumeric characters.</a:t>
            </a:r>
            <a:endParaRPr lang="en-US" dirty="0"/>
          </a:p>
          <a:p>
            <a:r>
              <a:rPr lang="en-US" dirty="0"/>
              <a:t>File names can contain spaces and multiple periods. The characters after the last period are treated as file extension.</a:t>
            </a:r>
            <a:endParaRPr lang="en-US" dirty="0"/>
          </a:p>
          <a:p>
            <a:endParaRPr lang="en-US" dirty="0"/>
          </a:p>
        </p:txBody>
      </p:sp>
    </p:spTree>
    <p:extLst>
      <p:ext uri="{BB962C8B-B14F-4D97-AF65-F5344CB8AC3E}">
        <p14:creationId xmlns:p14="http://schemas.microsoft.com/office/powerpoint/2010/main" val="2544267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p:txBody>
          <a:bodyPr/>
          <a:lstStyle/>
          <a:p>
            <a:r>
              <a:rPr lang="en-US" dirty="0"/>
              <a:t>It is not possible to perform an undelete under Windows NT on any of the supported file systems. </a:t>
            </a:r>
            <a:endParaRPr lang="en-US" dirty="0" smtClean="0"/>
          </a:p>
          <a:p>
            <a:r>
              <a:rPr lang="en-US" dirty="0" smtClean="0"/>
              <a:t>Undelete </a:t>
            </a:r>
            <a:r>
              <a:rPr lang="en-US" dirty="0"/>
              <a:t>utilities try to directly access the hardware, which cannot be done under Windows NT. </a:t>
            </a:r>
            <a:endParaRPr lang="en-US" dirty="0" smtClean="0"/>
          </a:p>
          <a:p>
            <a:r>
              <a:rPr lang="en-US" dirty="0" smtClean="0"/>
              <a:t>However</a:t>
            </a:r>
            <a:r>
              <a:rPr lang="en-US" dirty="0"/>
              <a:t>, if the file was located on a FAT partition, and the system is restarted under MS-DOS, the file can be undeleted. </a:t>
            </a:r>
            <a:endParaRPr lang="en-US" dirty="0" smtClean="0"/>
          </a:p>
          <a:p>
            <a:r>
              <a:rPr lang="en-US" dirty="0" smtClean="0"/>
              <a:t>The </a:t>
            </a:r>
            <a:r>
              <a:rPr lang="en-US" dirty="0"/>
              <a:t>FAT file system is best for drives and/or partitions under approximately 200 MB, because FAT starts out with very little overhead. </a:t>
            </a:r>
          </a:p>
        </p:txBody>
      </p:sp>
    </p:spTree>
    <p:extLst>
      <p:ext uri="{BB962C8B-B14F-4D97-AF65-F5344CB8AC3E}">
        <p14:creationId xmlns:p14="http://schemas.microsoft.com/office/powerpoint/2010/main" val="33287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a:t>
            </a:r>
            <a:endParaRPr lang="en-US" dirty="0"/>
          </a:p>
        </p:txBody>
      </p:sp>
      <p:sp>
        <p:nvSpPr>
          <p:cNvPr id="3" name="Content Placeholder 2"/>
          <p:cNvSpPr>
            <a:spLocks noGrp="1"/>
          </p:cNvSpPr>
          <p:nvPr>
            <p:ph idx="1"/>
          </p:nvPr>
        </p:nvSpPr>
        <p:spPr/>
        <p:txBody>
          <a:bodyPr/>
          <a:lstStyle/>
          <a:p>
            <a:r>
              <a:rPr lang="en-US" dirty="0"/>
              <a:t>Preferably, when using drives or partitions of over 200 MB the FAT file system should not be used. This is because as the size of the volume increases, performance with FAT will quickly decrease. </a:t>
            </a:r>
            <a:endParaRPr lang="en-US" dirty="0" smtClean="0"/>
          </a:p>
          <a:p>
            <a:r>
              <a:rPr lang="en-US" dirty="0" smtClean="0"/>
              <a:t>It </a:t>
            </a:r>
            <a:r>
              <a:rPr lang="en-US" dirty="0"/>
              <a:t>is not possible to set permissions on files that are FAT partitions</a:t>
            </a:r>
            <a:r>
              <a:rPr lang="en-US" dirty="0" smtClean="0"/>
              <a:t>.</a:t>
            </a:r>
          </a:p>
          <a:p>
            <a:r>
              <a:rPr lang="en-US" dirty="0"/>
              <a:t>FAT partitions are limited in size to a maximum of 4 Gigabytes (GB) under Windows NT and 2 GB in MS-DOS.</a:t>
            </a:r>
          </a:p>
        </p:txBody>
      </p:sp>
    </p:spTree>
    <p:extLst>
      <p:ext uri="{BB962C8B-B14F-4D97-AF65-F5344CB8AC3E}">
        <p14:creationId xmlns:p14="http://schemas.microsoft.com/office/powerpoint/2010/main" val="858931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1143</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File System</vt:lpstr>
      <vt:lpstr>What we can do with File System?</vt:lpstr>
      <vt:lpstr>File Attributes</vt:lpstr>
      <vt:lpstr>Types of File System</vt:lpstr>
      <vt:lpstr>Windows File System</vt:lpstr>
      <vt:lpstr>FAT</vt:lpstr>
      <vt:lpstr>Naming Convention</vt:lpstr>
      <vt:lpstr>Advantages</vt:lpstr>
      <vt:lpstr>Disadvantages</vt:lpstr>
      <vt:lpstr>NTFS</vt:lpstr>
      <vt:lpstr>Naming Convention</vt:lpstr>
      <vt:lpstr>Advantages</vt:lpstr>
      <vt:lpstr>Disadvantages</vt:lpstr>
      <vt:lpstr>Comparison between NTFS and FAT</vt:lpstr>
      <vt:lpstr>File-System-Driver</vt:lpstr>
      <vt:lpstr>Conversion of FAT to NTFS</vt:lpstr>
      <vt:lpstr>Contd.</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File System</dc:title>
  <dc:creator>Administrator</dc:creator>
  <cp:lastModifiedBy>Administrator</cp:lastModifiedBy>
  <cp:revision>30</cp:revision>
  <dcterms:created xsi:type="dcterms:W3CDTF">2018-03-20T05:41:15Z</dcterms:created>
  <dcterms:modified xsi:type="dcterms:W3CDTF">2018-03-21T08:19:10Z</dcterms:modified>
</cp:coreProperties>
</file>