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64" r:id="rId5"/>
    <p:sldId id="259" r:id="rId6"/>
    <p:sldId id="262" r:id="rId7"/>
    <p:sldId id="260" r:id="rId8"/>
    <p:sldId id="261"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1182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3353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29124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1559D-1B5E-47C9-9B43-1FA495CEDCF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7183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1559D-1B5E-47C9-9B43-1FA495CEDCF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4177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41559D-1B5E-47C9-9B43-1FA495CEDCF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11759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1559D-1B5E-47C9-9B43-1FA495CEDCF0}"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4623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1559D-1B5E-47C9-9B43-1FA495CEDCF0}"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168465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1559D-1B5E-47C9-9B43-1FA495CEDCF0}"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87295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54770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1559D-1B5E-47C9-9B43-1FA495CEDCF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19A4F9-26CC-4B61-B3A5-60D785335F8D}" type="slidenum">
              <a:rPr lang="en-US" smtClean="0"/>
              <a:t>‹#›</a:t>
            </a:fld>
            <a:endParaRPr lang="en-US"/>
          </a:p>
        </p:txBody>
      </p:sp>
    </p:spTree>
    <p:extLst>
      <p:ext uri="{BB962C8B-B14F-4D97-AF65-F5344CB8AC3E}">
        <p14:creationId xmlns:p14="http://schemas.microsoft.com/office/powerpoint/2010/main" val="2490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1559D-1B5E-47C9-9B43-1FA495CEDCF0}" type="datetimeFigureOut">
              <a:rPr lang="en-US" smtClean="0"/>
              <a:t>3/20/2018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9A4F9-26CC-4B61-B3A5-60D785335F8D}" type="slidenum">
              <a:rPr lang="en-US" smtClean="0"/>
              <a:t>‹#›</a:t>
            </a:fld>
            <a:endParaRPr lang="en-US"/>
          </a:p>
        </p:txBody>
      </p:sp>
    </p:spTree>
    <p:extLst>
      <p:ext uri="{BB962C8B-B14F-4D97-AF65-F5344CB8AC3E}">
        <p14:creationId xmlns:p14="http://schemas.microsoft.com/office/powerpoint/2010/main" val="2270089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Attributes</a:t>
            </a:r>
            <a:endParaRPr lang="en-US" dirty="0"/>
          </a:p>
        </p:txBody>
      </p:sp>
      <p:sp>
        <p:nvSpPr>
          <p:cNvPr id="3" name="Content Placeholder 2"/>
          <p:cNvSpPr>
            <a:spLocks noGrp="1"/>
          </p:cNvSpPr>
          <p:nvPr>
            <p:ph idx="1"/>
          </p:nvPr>
        </p:nvSpPr>
        <p:spPr/>
        <p:txBody>
          <a:bodyPr/>
          <a:lstStyle/>
          <a:p>
            <a:r>
              <a:rPr lang="en-US" dirty="0" smtClean="0">
                <a:effectLst/>
              </a:rPr>
              <a:t>File attributes are pieces of information associated with every file and directory that includes additional data about the file itself or its contents. </a:t>
            </a:r>
          </a:p>
          <a:p>
            <a:r>
              <a:rPr lang="en-US" dirty="0" smtClean="0">
                <a:effectLst/>
              </a:rPr>
              <a:t>Below are the common attributes and the bits that represent them: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2788761"/>
              </p:ext>
            </p:extLst>
          </p:nvPr>
        </p:nvGraphicFramePr>
        <p:xfrm>
          <a:off x="4179612" y="3689129"/>
          <a:ext cx="2905125" cy="2861310"/>
        </p:xfrm>
        <a:graphic>
          <a:graphicData uri="http://schemas.openxmlformats.org/drawingml/2006/table">
            <a:tbl>
              <a:tblPr/>
              <a:tblGrid>
                <a:gridCol w="1590675"/>
                <a:gridCol w="1314450"/>
              </a:tblGrid>
              <a:tr h="0">
                <a:tc>
                  <a:txBody>
                    <a:bodyPr/>
                    <a:lstStyle/>
                    <a:p>
                      <a:pPr algn="ctr"/>
                      <a:r>
                        <a:rPr lang="en-US" b="1"/>
                        <a:t>Attribute</a:t>
                      </a:r>
                      <a:endParaRPr lang="en-US"/>
                    </a:p>
                  </a:txBody>
                  <a:tcPr marL="47625" marR="47625" marT="47625" marB="47625">
                    <a:lnL>
                      <a:noFill/>
                    </a:lnL>
                    <a:lnR>
                      <a:noFill/>
                    </a:lnR>
                    <a:lnT>
                      <a:noFill/>
                    </a:lnT>
                    <a:lnB>
                      <a:noFill/>
                    </a:lnB>
                    <a:solidFill>
                      <a:srgbClr val="70AD47"/>
                    </a:solidFill>
                  </a:tcPr>
                </a:tc>
                <a:tc>
                  <a:txBody>
                    <a:bodyPr/>
                    <a:lstStyle/>
                    <a:p>
                      <a:pPr algn="ctr"/>
                      <a:r>
                        <a:rPr lang="en-US" b="1"/>
                        <a:t>Bit Value</a:t>
                      </a:r>
                      <a:endParaRPr lang="en-US"/>
                    </a:p>
                  </a:txBody>
                  <a:tcPr marL="47625" marR="47625" marT="47625" marB="47625">
                    <a:lnL>
                      <a:noFill/>
                    </a:lnL>
                    <a:lnR>
                      <a:noFill/>
                    </a:lnR>
                    <a:lnT>
                      <a:noFill/>
                    </a:lnT>
                    <a:lnB>
                      <a:noFill/>
                    </a:lnB>
                    <a:solidFill>
                      <a:srgbClr val="70AD47"/>
                    </a:solidFill>
                  </a:tcPr>
                </a:tc>
              </a:tr>
              <a:tr h="0">
                <a:tc>
                  <a:txBody>
                    <a:bodyPr/>
                    <a:lstStyle/>
                    <a:p>
                      <a:pPr algn="ctr"/>
                      <a:r>
                        <a:rPr lang="en-US" b="1"/>
                        <a:t>Read-Only (R)</a:t>
                      </a:r>
                      <a:endParaRPr lang="en-US"/>
                    </a:p>
                  </a:txBody>
                  <a:tcPr marL="47625" marR="47625" marT="47625" marB="47625">
                    <a:lnL>
                      <a:noFill/>
                    </a:lnL>
                    <a:lnR>
                      <a:noFill/>
                    </a:lnR>
                    <a:lnT>
                      <a:noFill/>
                    </a:lnT>
                    <a:lnB>
                      <a:noFill/>
                    </a:lnB>
                    <a:solidFill>
                      <a:srgbClr val="FFFFFF"/>
                    </a:solidFill>
                  </a:tcPr>
                </a:tc>
                <a:tc>
                  <a:txBody>
                    <a:bodyPr/>
                    <a:lstStyle/>
                    <a:p>
                      <a:pPr algn="ctr"/>
                      <a:r>
                        <a:rPr lang="en-US"/>
                        <a:t>00000001</a:t>
                      </a:r>
                    </a:p>
                  </a:txBody>
                  <a:tcPr marL="47625" marR="47625" marT="47625" marB="47625">
                    <a:lnL>
                      <a:noFill/>
                    </a:lnL>
                    <a:lnR>
                      <a:noFill/>
                    </a:lnR>
                    <a:lnT>
                      <a:noFill/>
                    </a:lnT>
                    <a:lnB>
                      <a:noFill/>
                    </a:lnB>
                    <a:solidFill>
                      <a:srgbClr val="FFFFFF"/>
                    </a:solidFill>
                  </a:tcPr>
                </a:tc>
              </a:tr>
              <a:tr h="0">
                <a:tc>
                  <a:txBody>
                    <a:bodyPr/>
                    <a:lstStyle/>
                    <a:p>
                      <a:pPr algn="ctr"/>
                      <a:r>
                        <a:rPr lang="en-US" b="1"/>
                        <a:t>Hidden (H)</a:t>
                      </a:r>
                      <a:endParaRPr lang="en-US"/>
                    </a:p>
                  </a:txBody>
                  <a:tcPr marL="47625" marR="47625" marT="47625" marB="47625">
                    <a:lnL>
                      <a:noFill/>
                    </a:lnL>
                    <a:lnR>
                      <a:noFill/>
                    </a:lnR>
                    <a:lnT>
                      <a:noFill/>
                    </a:lnT>
                    <a:lnB>
                      <a:noFill/>
                    </a:lnB>
                    <a:solidFill>
                      <a:srgbClr val="E2EFD9"/>
                    </a:solidFill>
                  </a:tcPr>
                </a:tc>
                <a:tc>
                  <a:txBody>
                    <a:bodyPr/>
                    <a:lstStyle/>
                    <a:p>
                      <a:pPr algn="ctr"/>
                      <a:r>
                        <a:rPr lang="en-US"/>
                        <a:t>00000010</a:t>
                      </a:r>
                    </a:p>
                  </a:txBody>
                  <a:tcPr marL="47625" marR="47625" marT="47625" marB="47625">
                    <a:lnL>
                      <a:noFill/>
                    </a:lnL>
                    <a:lnR>
                      <a:noFill/>
                    </a:lnR>
                    <a:lnT>
                      <a:noFill/>
                    </a:lnT>
                    <a:lnB>
                      <a:noFill/>
                    </a:lnB>
                    <a:solidFill>
                      <a:srgbClr val="E2EFD9"/>
                    </a:solidFill>
                  </a:tcPr>
                </a:tc>
              </a:tr>
              <a:tr h="0">
                <a:tc>
                  <a:txBody>
                    <a:bodyPr/>
                    <a:lstStyle/>
                    <a:p>
                      <a:pPr algn="ctr"/>
                      <a:r>
                        <a:rPr lang="en-US" b="1"/>
                        <a:t>System (S)</a:t>
                      </a:r>
                      <a:endParaRPr lang="en-US"/>
                    </a:p>
                  </a:txBody>
                  <a:tcPr marL="47625" marR="47625" marT="47625" marB="47625">
                    <a:lnL>
                      <a:noFill/>
                    </a:lnL>
                    <a:lnR>
                      <a:noFill/>
                    </a:lnR>
                    <a:lnT>
                      <a:noFill/>
                    </a:lnT>
                    <a:lnB>
                      <a:noFill/>
                    </a:lnB>
                    <a:solidFill>
                      <a:srgbClr val="FFFFFF"/>
                    </a:solidFill>
                  </a:tcPr>
                </a:tc>
                <a:tc>
                  <a:txBody>
                    <a:bodyPr/>
                    <a:lstStyle/>
                    <a:p>
                      <a:pPr algn="ctr"/>
                      <a:r>
                        <a:rPr lang="en-US"/>
                        <a:t>00000100</a:t>
                      </a:r>
                    </a:p>
                  </a:txBody>
                  <a:tcPr marL="47625" marR="47625" marT="47625" marB="47625">
                    <a:lnL>
                      <a:noFill/>
                    </a:lnL>
                    <a:lnR>
                      <a:noFill/>
                    </a:lnR>
                    <a:lnT>
                      <a:noFill/>
                    </a:lnT>
                    <a:lnB>
                      <a:noFill/>
                    </a:lnB>
                    <a:solidFill>
                      <a:srgbClr val="FFFFFF"/>
                    </a:solidFill>
                  </a:tcPr>
                </a:tc>
              </a:tr>
              <a:tr h="0">
                <a:tc>
                  <a:txBody>
                    <a:bodyPr/>
                    <a:lstStyle/>
                    <a:p>
                      <a:pPr algn="ctr"/>
                      <a:r>
                        <a:rPr lang="en-US" b="1"/>
                        <a:t>Directory (D)</a:t>
                      </a:r>
                      <a:endParaRPr lang="en-US"/>
                    </a:p>
                  </a:txBody>
                  <a:tcPr marL="47625" marR="47625" marT="47625" marB="47625">
                    <a:lnL>
                      <a:noFill/>
                    </a:lnL>
                    <a:lnR>
                      <a:noFill/>
                    </a:lnR>
                    <a:lnT>
                      <a:noFill/>
                    </a:lnT>
                    <a:lnB>
                      <a:noFill/>
                    </a:lnB>
                    <a:solidFill>
                      <a:srgbClr val="E2EFD9"/>
                    </a:solidFill>
                  </a:tcPr>
                </a:tc>
                <a:tc>
                  <a:txBody>
                    <a:bodyPr/>
                    <a:lstStyle/>
                    <a:p>
                      <a:pPr algn="ctr"/>
                      <a:r>
                        <a:rPr lang="en-US"/>
                        <a:t>00010000</a:t>
                      </a:r>
                    </a:p>
                  </a:txBody>
                  <a:tcPr marL="47625" marR="47625" marT="47625" marB="47625">
                    <a:lnL>
                      <a:noFill/>
                    </a:lnL>
                    <a:lnR>
                      <a:noFill/>
                    </a:lnR>
                    <a:lnT>
                      <a:noFill/>
                    </a:lnT>
                    <a:lnB>
                      <a:noFill/>
                    </a:lnB>
                    <a:solidFill>
                      <a:srgbClr val="E2EFD9"/>
                    </a:solidFill>
                  </a:tcPr>
                </a:tc>
              </a:tr>
              <a:tr h="0">
                <a:tc>
                  <a:txBody>
                    <a:bodyPr/>
                    <a:lstStyle/>
                    <a:p>
                      <a:pPr algn="ctr"/>
                      <a:r>
                        <a:rPr lang="en-US" b="1"/>
                        <a:t>Archive (A)</a:t>
                      </a:r>
                      <a:endParaRPr lang="en-US"/>
                    </a:p>
                  </a:txBody>
                  <a:tcPr marL="47625" marR="47625" marT="47625" marB="47625">
                    <a:lnL>
                      <a:noFill/>
                    </a:lnL>
                    <a:lnR>
                      <a:noFill/>
                    </a:lnR>
                    <a:lnT>
                      <a:noFill/>
                    </a:lnT>
                    <a:lnB>
                      <a:noFill/>
                    </a:lnB>
                    <a:solidFill>
                      <a:srgbClr val="FFFFFF"/>
                    </a:solidFill>
                  </a:tcPr>
                </a:tc>
                <a:tc>
                  <a:txBody>
                    <a:bodyPr/>
                    <a:lstStyle/>
                    <a:p>
                      <a:pPr algn="ctr"/>
                      <a:r>
                        <a:rPr lang="en-US"/>
                        <a:t>00100000</a:t>
                      </a:r>
                    </a:p>
                  </a:txBody>
                  <a:tcPr marL="47625" marR="47625" marT="47625" marB="47625">
                    <a:lnL>
                      <a:noFill/>
                    </a:lnL>
                    <a:lnR>
                      <a:noFill/>
                    </a:lnR>
                    <a:lnT>
                      <a:noFill/>
                    </a:lnT>
                    <a:lnB>
                      <a:noFill/>
                    </a:lnB>
                    <a:solidFill>
                      <a:srgbClr val="FFFFFF"/>
                    </a:solidFill>
                  </a:tcPr>
                </a:tc>
              </a:tr>
              <a:tr h="0">
                <a:tc>
                  <a:txBody>
                    <a:bodyPr/>
                    <a:lstStyle/>
                    <a:p>
                      <a:pPr algn="ctr"/>
                      <a:r>
                        <a:rPr lang="en-US" b="1"/>
                        <a:t>Not Content Indexed (I)</a:t>
                      </a:r>
                      <a:endParaRPr lang="en-US"/>
                    </a:p>
                  </a:txBody>
                  <a:tcPr marL="47625" marR="47625" marT="47625" marB="47625">
                    <a:lnL>
                      <a:noFill/>
                    </a:lnL>
                    <a:lnR>
                      <a:noFill/>
                    </a:lnR>
                    <a:lnT>
                      <a:noFill/>
                    </a:lnT>
                    <a:lnB>
                      <a:noFill/>
                    </a:lnB>
                    <a:solidFill>
                      <a:srgbClr val="E2EFD9"/>
                    </a:solidFill>
                  </a:tcPr>
                </a:tc>
                <a:tc>
                  <a:txBody>
                    <a:bodyPr/>
                    <a:lstStyle/>
                    <a:p>
                      <a:pPr algn="ctr"/>
                      <a:r>
                        <a:rPr lang="en-US" dirty="0"/>
                        <a:t>10000000000000</a:t>
                      </a:r>
                    </a:p>
                  </a:txBody>
                  <a:tcPr marL="47625" marR="47625" marT="47625" marB="47625">
                    <a:lnL>
                      <a:noFill/>
                    </a:lnL>
                    <a:lnR>
                      <a:noFill/>
                    </a:lnR>
                    <a:lnT>
                      <a:noFill/>
                    </a:lnT>
                    <a:lnB>
                      <a:noFill/>
                    </a:lnB>
                    <a:solidFill>
                      <a:srgbClr val="E2EFD9"/>
                    </a:solidFill>
                  </a:tcPr>
                </a:tc>
              </a:tr>
            </a:tbl>
          </a:graphicData>
        </a:graphic>
      </p:graphicFrame>
      <p:sp>
        <p:nvSpPr>
          <p:cNvPr id="5" name="Rectangle 1"/>
          <p:cNvSpPr>
            <a:spLocks noChangeArrowheads="1"/>
          </p:cNvSpPr>
          <p:nvPr/>
        </p:nvSpPr>
        <p:spPr bwMode="auto">
          <a:xfrm>
            <a:off x="4179613" y="3688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8726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FFFFFF"/>
                </a:solidFill>
                <a:effectLst/>
                <a:latin typeface="Arial" panose="020B0604020202020204" pitchFamily="34" charset="0"/>
              </a:rPr>
              <a:t>Below are the common attributes and the bits that represent them: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305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FAT 32 to NTFS Conversion </a:t>
            </a:r>
            <a:r>
              <a:rPr lang="en-US" b="1" dirty="0" smtClean="0"/>
              <a:t>Steps</a:t>
            </a:r>
          </a:p>
          <a:p>
            <a:pPr marL="514350" indent="-514350">
              <a:buFont typeface="+mj-lt"/>
              <a:buAutoNum type="arabicPeriod"/>
            </a:pPr>
            <a:r>
              <a:rPr lang="en-US" dirty="0" smtClean="0">
                <a:effectLst/>
              </a:rPr>
              <a:t>Go to Computer, and note the name of the drive whose file system you wish to convert.</a:t>
            </a:r>
          </a:p>
          <a:p>
            <a:pPr marL="514350" indent="-514350">
              <a:buFont typeface="+mj-lt"/>
              <a:buAutoNum type="arabicPeriod"/>
            </a:pPr>
            <a:r>
              <a:rPr lang="en-US" dirty="0" smtClean="0">
                <a:effectLst/>
              </a:rPr>
              <a:t>Click on Start.</a:t>
            </a:r>
          </a:p>
          <a:p>
            <a:pPr marL="514350" indent="-514350">
              <a:buFont typeface="+mj-lt"/>
              <a:buAutoNum type="arabicPeriod"/>
            </a:pPr>
            <a:r>
              <a:rPr lang="en-US" dirty="0" smtClean="0">
                <a:effectLst/>
              </a:rPr>
              <a:t>Type </a:t>
            </a:r>
            <a:r>
              <a:rPr lang="en-US" b="1" dirty="0" err="1" smtClean="0">
                <a:effectLst/>
              </a:rPr>
              <a:t>cmd</a:t>
            </a:r>
            <a:r>
              <a:rPr lang="en-US" dirty="0" smtClean="0">
                <a:effectLst/>
              </a:rPr>
              <a:t> in the search bar if you use Windows 7, Windows 8, Windows 8.1 or Windows 10. If you use Windows XP, click on Run and then execute </a:t>
            </a:r>
            <a:r>
              <a:rPr lang="en-US" b="1" dirty="0" smtClean="0">
                <a:effectLst/>
              </a:rPr>
              <a:t>cmd</a:t>
            </a:r>
            <a:r>
              <a:rPr lang="en-US" dirty="0" smtClean="0">
                <a:effectLst/>
              </a:rPr>
              <a:t>.</a:t>
            </a:r>
          </a:p>
          <a:p>
            <a:pPr marL="514350" indent="-514350">
              <a:buFont typeface="+mj-lt"/>
              <a:buAutoNum type="arabicPeriod"/>
            </a:pPr>
            <a:r>
              <a:rPr lang="en-US" dirty="0" smtClean="0">
                <a:effectLst/>
              </a:rPr>
              <a:t>Execute "</a:t>
            </a:r>
            <a:r>
              <a:rPr lang="en-US" i="1" dirty="0" err="1" smtClean="0">
                <a:effectLst/>
              </a:rPr>
              <a:t>chkdsk</a:t>
            </a:r>
            <a:r>
              <a:rPr lang="en-US" i="1" dirty="0" smtClean="0">
                <a:effectLst/>
              </a:rPr>
              <a:t> h: /f </a:t>
            </a:r>
            <a:r>
              <a:rPr lang="en-US" dirty="0" smtClean="0">
                <a:effectLst/>
              </a:rPr>
              <a:t>" (without quotes) where H is the letter of the drive to undergo conversion. This checks the drive for errors and fixes them automatically.</a:t>
            </a:r>
            <a:endParaRPr lang="en-US" dirty="0"/>
          </a:p>
        </p:txBody>
      </p:sp>
    </p:spTree>
    <p:extLst>
      <p:ext uri="{BB962C8B-B14F-4D97-AF65-F5344CB8AC3E}">
        <p14:creationId xmlns:p14="http://schemas.microsoft.com/office/powerpoint/2010/main" val="36349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effectLst/>
              </a:rPr>
              <a:t>Execute "</a:t>
            </a:r>
            <a:r>
              <a:rPr lang="en-US" i="1" dirty="0" smtClean="0">
                <a:effectLst/>
              </a:rPr>
              <a:t>Convert H: /FS:NTFS</a:t>
            </a:r>
            <a:r>
              <a:rPr lang="en-US" dirty="0" smtClean="0">
                <a:effectLst/>
              </a:rPr>
              <a:t>" (without quotes). H is again the letter of the drive to be converted.</a:t>
            </a:r>
          </a:p>
          <a:p>
            <a:pPr marL="514350" indent="-514350">
              <a:buFont typeface="+mj-lt"/>
              <a:buAutoNum type="arabicPeriod" startAt="5"/>
            </a:pPr>
            <a:r>
              <a:rPr lang="en-US" dirty="0" smtClean="0">
                <a:effectLst/>
              </a:rPr>
              <a:t>The command prompt will start the conversion process and after a few minutes, CMD will say that conversion was successful.</a:t>
            </a:r>
          </a:p>
          <a:p>
            <a:pPr marL="514350" indent="-514350">
              <a:buFont typeface="+mj-lt"/>
              <a:buAutoNum type="arabicPeriod" startAt="5"/>
            </a:pPr>
            <a:r>
              <a:rPr lang="en-US" dirty="0" smtClean="0">
                <a:effectLst/>
              </a:rPr>
              <a:t>You can check it in the properties of the drive through right click&lt;Properties.</a:t>
            </a:r>
            <a:endParaRPr lang="en-US" dirty="0"/>
          </a:p>
        </p:txBody>
      </p:sp>
    </p:spTree>
    <p:extLst>
      <p:ext uri="{BB962C8B-B14F-4D97-AF65-F5344CB8AC3E}">
        <p14:creationId xmlns:p14="http://schemas.microsoft.com/office/powerpoint/2010/main" val="4105096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File System</a:t>
            </a:r>
            <a:endParaRPr lang="en-US" dirty="0"/>
          </a:p>
        </p:txBody>
      </p:sp>
      <p:sp>
        <p:nvSpPr>
          <p:cNvPr id="3" name="Content Placeholder 2"/>
          <p:cNvSpPr>
            <a:spLocks noGrp="1"/>
          </p:cNvSpPr>
          <p:nvPr>
            <p:ph idx="1"/>
          </p:nvPr>
        </p:nvSpPr>
        <p:spPr/>
        <p:txBody>
          <a:bodyPr/>
          <a:lstStyle/>
          <a:p>
            <a:r>
              <a:rPr lang="en-US" dirty="0" smtClean="0"/>
              <a:t>Disk file system</a:t>
            </a:r>
          </a:p>
          <a:p>
            <a:r>
              <a:rPr lang="en-US" dirty="0" smtClean="0"/>
              <a:t>Optical disk</a:t>
            </a:r>
          </a:p>
          <a:p>
            <a:r>
              <a:rPr lang="en-US" dirty="0" smtClean="0"/>
              <a:t>Flash file system</a:t>
            </a:r>
          </a:p>
          <a:p>
            <a:r>
              <a:rPr lang="en-US" dirty="0" smtClean="0"/>
              <a:t>Tape file system</a:t>
            </a:r>
          </a:p>
          <a:p>
            <a:r>
              <a:rPr lang="en-US" dirty="0" smtClean="0"/>
              <a:t>Database file system</a:t>
            </a:r>
          </a:p>
          <a:p>
            <a:r>
              <a:rPr lang="en-US" dirty="0" smtClean="0"/>
              <a:t>Network file system</a:t>
            </a:r>
          </a:p>
          <a:p>
            <a:r>
              <a:rPr lang="en-US" dirty="0" smtClean="0"/>
              <a:t>Shared disk file system</a:t>
            </a:r>
          </a:p>
          <a:p>
            <a:r>
              <a:rPr lang="en-US" dirty="0" smtClean="0"/>
              <a:t>Special file system</a:t>
            </a:r>
            <a:endParaRPr lang="en-US" dirty="0"/>
          </a:p>
        </p:txBody>
      </p:sp>
    </p:spTree>
    <p:extLst>
      <p:ext uri="{BB962C8B-B14F-4D97-AF65-F5344CB8AC3E}">
        <p14:creationId xmlns:p14="http://schemas.microsoft.com/office/powerpoint/2010/main" val="4247998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Windows File System</a:t>
            </a:r>
            <a:endParaRPr lang="en-US" dirty="0"/>
          </a:p>
        </p:txBody>
      </p:sp>
      <p:sp>
        <p:nvSpPr>
          <p:cNvPr id="3" name="Content Placeholder 2"/>
          <p:cNvSpPr>
            <a:spLocks noGrp="1"/>
          </p:cNvSpPr>
          <p:nvPr>
            <p:ph idx="1"/>
          </p:nvPr>
        </p:nvSpPr>
        <p:spPr/>
        <p:txBody>
          <a:bodyPr/>
          <a:lstStyle/>
          <a:p>
            <a:r>
              <a:rPr lang="en-US" dirty="0" smtClean="0"/>
              <a:t>FAT</a:t>
            </a:r>
          </a:p>
          <a:p>
            <a:r>
              <a:rPr lang="en-US" dirty="0" smtClean="0"/>
              <a:t>NTFS</a:t>
            </a:r>
          </a:p>
          <a:p>
            <a:r>
              <a:rPr lang="en-US" dirty="0" smtClean="0"/>
              <a:t>File-System-Driver</a:t>
            </a:r>
            <a:endParaRPr lang="en-US" dirty="0"/>
          </a:p>
        </p:txBody>
      </p:sp>
    </p:spTree>
    <p:extLst>
      <p:ext uri="{BB962C8B-B14F-4D97-AF65-F5344CB8AC3E}">
        <p14:creationId xmlns:p14="http://schemas.microsoft.com/office/powerpoint/2010/main" val="1871356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287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NTFS</a:t>
            </a:r>
            <a:endParaRPr lang="en-US" dirty="0"/>
          </a:p>
        </p:txBody>
      </p:sp>
      <p:sp>
        <p:nvSpPr>
          <p:cNvPr id="3" name="Content Placeholder 2"/>
          <p:cNvSpPr>
            <a:spLocks noGrp="1"/>
          </p:cNvSpPr>
          <p:nvPr>
            <p:ph idx="1"/>
          </p:nvPr>
        </p:nvSpPr>
        <p:spPr/>
        <p:txBody>
          <a:bodyPr/>
          <a:lstStyle/>
          <a:p>
            <a:r>
              <a:rPr lang="en-US" dirty="0" smtClean="0"/>
              <a:t>NTFS stands for New Technology File system . Windows operating system use NTFS file system for store and retrieve files from hardware. It is a file arranging format just as FAT and HPFS . NTFS file system organize the files into directories .</a:t>
            </a:r>
            <a:endParaRPr lang="en-US" dirty="0"/>
          </a:p>
        </p:txBody>
      </p:sp>
    </p:spTree>
    <p:extLst>
      <p:ext uri="{BB962C8B-B14F-4D97-AF65-F5344CB8AC3E}">
        <p14:creationId xmlns:p14="http://schemas.microsoft.com/office/powerpoint/2010/main" val="141193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Naming</a:t>
            </a:r>
            <a:endParaRPr lang="en-US" dirty="0"/>
          </a:p>
        </p:txBody>
      </p:sp>
      <p:sp>
        <p:nvSpPr>
          <p:cNvPr id="3" name="Content Placeholder 2"/>
          <p:cNvSpPr>
            <a:spLocks noGrp="1"/>
          </p:cNvSpPr>
          <p:nvPr>
            <p:ph idx="1"/>
          </p:nvPr>
        </p:nvSpPr>
        <p:spPr/>
        <p:txBody>
          <a:bodyPr/>
          <a:lstStyle/>
          <a:p>
            <a:r>
              <a:rPr lang="en-US" dirty="0" smtClean="0"/>
              <a:t>File and directory names can be up to 255 characters long, including any extensions. Names preserve case, but are not case sensitive.</a:t>
            </a:r>
          </a:p>
          <a:p>
            <a:r>
              <a:rPr lang="en-US" dirty="0" smtClean="0"/>
              <a:t>It makes no distinction of filenames based on case. Names can contain any characters except for the following:</a:t>
            </a:r>
          </a:p>
          <a:p>
            <a:pPr marL="0" indent="0">
              <a:buNone/>
            </a:pPr>
            <a:r>
              <a:rPr lang="en-US" dirty="0" smtClean="0"/>
              <a:t>	? " / \ &lt; &gt; * | :</a:t>
            </a:r>
          </a:p>
          <a:p>
            <a:r>
              <a:rPr lang="en-US" dirty="0" smtClean="0"/>
              <a:t>Currently, from the command line, you can only create file names of up to 253 characters.</a:t>
            </a:r>
            <a:endParaRPr lang="en-US" dirty="0"/>
          </a:p>
        </p:txBody>
      </p:sp>
    </p:spTree>
    <p:extLst>
      <p:ext uri="{BB962C8B-B14F-4D97-AF65-F5344CB8AC3E}">
        <p14:creationId xmlns:p14="http://schemas.microsoft.com/office/powerpoint/2010/main" val="981009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dirty="0"/>
          </a:p>
        </p:txBody>
      </p:sp>
      <p:sp>
        <p:nvSpPr>
          <p:cNvPr id="3" name="Content Placeholder 2"/>
          <p:cNvSpPr>
            <a:spLocks noGrp="1"/>
          </p:cNvSpPr>
          <p:nvPr>
            <p:ph idx="1"/>
          </p:nvPr>
        </p:nvSpPr>
        <p:spPr/>
        <p:txBody>
          <a:bodyPr/>
          <a:lstStyle/>
          <a:p>
            <a:r>
              <a:rPr lang="en-US" dirty="0" smtClean="0"/>
              <a:t>It is best for use on volumes of about 400 MB or more. This is because performance does not degrade under NTFS, as it does under FAT, with larger volume sizes.</a:t>
            </a:r>
          </a:p>
          <a:p>
            <a:r>
              <a:rPr lang="en-US" dirty="0" smtClean="0"/>
              <a:t>The recover ability designed into NTFS is such that a user should never have to run any sort of disk repair utility on an NTFS partition.</a:t>
            </a:r>
          </a:p>
          <a:p>
            <a:endParaRPr lang="en-US" dirty="0"/>
          </a:p>
        </p:txBody>
      </p:sp>
    </p:spTree>
    <p:extLst>
      <p:ext uri="{BB962C8B-B14F-4D97-AF65-F5344CB8AC3E}">
        <p14:creationId xmlns:p14="http://schemas.microsoft.com/office/powerpoint/2010/main" val="3476056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a:t>
            </a:r>
            <a:endParaRPr lang="en-US" dirty="0"/>
          </a:p>
        </p:txBody>
      </p:sp>
      <p:sp>
        <p:nvSpPr>
          <p:cNvPr id="3" name="Content Placeholder 2"/>
          <p:cNvSpPr>
            <a:spLocks noGrp="1"/>
          </p:cNvSpPr>
          <p:nvPr>
            <p:ph idx="1"/>
          </p:nvPr>
        </p:nvSpPr>
        <p:spPr/>
        <p:txBody>
          <a:bodyPr>
            <a:normAutofit fontScale="92500"/>
          </a:bodyPr>
          <a:lstStyle/>
          <a:p>
            <a:r>
              <a:rPr lang="en-US" dirty="0" smtClean="0"/>
              <a:t>It is not recommended to use NTFS on a volume that is smaller than approximately 400 MB, because of the amount of space overhead involved in NTFS. This space overhead is in the form of NTFS system files that typically use at least 4 MB of drive space on a 100 MB partition.</a:t>
            </a:r>
          </a:p>
          <a:p>
            <a:r>
              <a:rPr lang="en-US" dirty="0" smtClean="0"/>
              <a:t>Currently, there is no file </a:t>
            </a:r>
            <a:r>
              <a:rPr lang="en-US" dirty="0"/>
              <a:t>encryption</a:t>
            </a:r>
            <a:r>
              <a:rPr lang="en-US" dirty="0" smtClean="0"/>
              <a:t> built into NTFS. Therefore, someone can boot under MS-DOS, or another operating system, and use a low-level disk editing utility to view data stored on an NTFS volume.</a:t>
            </a:r>
          </a:p>
          <a:p>
            <a:r>
              <a:rPr lang="en-US" dirty="0" smtClean="0"/>
              <a:t>It is not possible to format a floppy disk with the NTFS file system; Windows NT formats all floppy disks with the FAT file system because the overhead involved in NTFS will not fit onto a floppy disk.</a:t>
            </a:r>
          </a:p>
          <a:p>
            <a:endParaRPr lang="en-US" dirty="0"/>
          </a:p>
        </p:txBody>
      </p:sp>
    </p:spTree>
    <p:extLst>
      <p:ext uri="{BB962C8B-B14F-4D97-AF65-F5344CB8AC3E}">
        <p14:creationId xmlns:p14="http://schemas.microsoft.com/office/powerpoint/2010/main" val="1119984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Comparison Chart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16339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494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File Attributes</vt:lpstr>
      <vt:lpstr>Types of File System</vt:lpstr>
      <vt:lpstr>Windows File System</vt:lpstr>
      <vt:lpstr>FAT</vt:lpstr>
      <vt:lpstr>NTFS</vt:lpstr>
      <vt:lpstr>Naming</vt:lpstr>
      <vt:lpstr>Advantages</vt:lpstr>
      <vt:lpstr>Disadvantages</vt:lpstr>
      <vt:lpstr>Comparison Chart</vt:lpstr>
      <vt:lpstr>Conversion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File System</dc:title>
  <dc:creator>Administrator</dc:creator>
  <cp:lastModifiedBy>Administrator</cp:lastModifiedBy>
  <cp:revision>7</cp:revision>
  <dcterms:created xsi:type="dcterms:W3CDTF">2018-03-20T05:41:15Z</dcterms:created>
  <dcterms:modified xsi:type="dcterms:W3CDTF">2018-03-20T12:46:37Z</dcterms:modified>
</cp:coreProperties>
</file>