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70" r:id="rId6"/>
    <p:sldId id="271" r:id="rId7"/>
    <p:sldId id="272" r:id="rId8"/>
    <p:sldId id="273" r:id="rId9"/>
    <p:sldId id="275" r:id="rId10"/>
    <p:sldId id="276" r:id="rId11"/>
    <p:sldId id="277" r:id="rId12"/>
    <p:sldId id="278" r:id="rId13"/>
    <p:sldId id="279" r:id="rId14"/>
    <p:sldId id="263" r:id="rId15"/>
    <p:sldId id="264" r:id="rId16"/>
    <p:sldId id="265" r:id="rId17"/>
    <p:sldId id="266" r:id="rId18"/>
    <p:sldId id="267" r:id="rId19"/>
    <p:sldId id="290" r:id="rId20"/>
    <p:sldId id="291" r:id="rId21"/>
    <p:sldId id="292" r:id="rId22"/>
    <p:sldId id="293" r:id="rId23"/>
    <p:sldId id="294" r:id="rId24"/>
    <p:sldId id="295" r:id="rId25"/>
    <p:sldId id="296" r:id="rId26"/>
    <p:sldId id="297" r:id="rId27"/>
    <p:sldId id="298" r:id="rId28"/>
    <p:sldId id="299" r:id="rId29"/>
    <p:sldId id="300"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5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0299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3/16/2018</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28800" y="3886200"/>
            <a:ext cx="7175351" cy="1793167"/>
          </a:xfrm>
        </p:spPr>
        <p:txBody>
          <a:bodyPr/>
          <a:lstStyle/>
          <a:p>
            <a:r>
              <a:rPr lang="en-US" dirty="0" smtClean="0"/>
              <a:t>Windows Booting process           </a:t>
            </a:r>
            <a:r>
              <a:rPr lang="en-US" sz="2800" dirty="0" smtClean="0"/>
              <a:t>-Team 5</a:t>
            </a:r>
            <a:br>
              <a:rPr lang="en-US" sz="2800" dirty="0" smtClean="0"/>
            </a:br>
            <a:r>
              <a:rPr lang="en-US" sz="2800" dirty="0"/>
              <a:t/>
            </a:r>
            <a:br>
              <a:rPr lang="en-US" sz="2800" dirty="0"/>
            </a:br>
            <a:endParaRPr lang="en-US" dirty="0"/>
          </a:p>
        </p:txBody>
      </p:sp>
    </p:spTree>
    <p:extLst>
      <p:ext uri="{BB962C8B-B14F-4D97-AF65-F5344CB8AC3E}">
        <p14:creationId xmlns:p14="http://schemas.microsoft.com/office/powerpoint/2010/main" val="214440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5745" y="242455"/>
            <a:ext cx="7620000" cy="6309420"/>
          </a:xfrm>
          <a:prstGeom prst="rect">
            <a:avLst/>
          </a:prstGeom>
          <a:noFill/>
        </p:spPr>
        <p:txBody>
          <a:bodyPr wrap="square" rtlCol="0">
            <a:spAutoFit/>
          </a:bodyPr>
          <a:lstStyle/>
          <a:p>
            <a:endParaRPr lang="en-US" sz="2400" dirty="0" smtClean="0"/>
          </a:p>
          <a:p>
            <a:r>
              <a:rPr lang="en-US" sz="2400" b="1" dirty="0"/>
              <a:t>Winlogon </a:t>
            </a:r>
            <a:r>
              <a:rPr lang="en-US" sz="2400" b="1" dirty="0" smtClean="0"/>
              <a:t>desktop :</a:t>
            </a:r>
          </a:p>
          <a:p>
            <a:endParaRPr lang="en-US" sz="2000" b="1" dirty="0" smtClean="0"/>
          </a:p>
          <a:p>
            <a:pPr marL="742950" lvl="1" indent="-285750">
              <a:buFont typeface="Wingdings" panose="05000000000000000000" pitchFamily="2" charset="2"/>
              <a:buChar char="Ø"/>
            </a:pPr>
            <a:r>
              <a:rPr lang="en-US" dirty="0" smtClean="0">
                <a:solidFill>
                  <a:schemeClr val="tx1">
                    <a:lumMod val="75000"/>
                    <a:lumOff val="25000"/>
                  </a:schemeClr>
                </a:solidFill>
              </a:rPr>
              <a:t>This </a:t>
            </a:r>
            <a:r>
              <a:rPr lang="en-US" dirty="0">
                <a:solidFill>
                  <a:schemeClr val="tx1">
                    <a:lumMod val="75000"/>
                    <a:lumOff val="25000"/>
                  </a:schemeClr>
                </a:solidFill>
              </a:rPr>
              <a:t>is the desktop that Winlogon and </a:t>
            </a:r>
            <a:r>
              <a:rPr lang="en-US" i="1" dirty="0">
                <a:solidFill>
                  <a:schemeClr val="tx1">
                    <a:lumMod val="75000"/>
                    <a:lumOff val="25000"/>
                  </a:schemeClr>
                </a:solidFill>
              </a:rPr>
              <a:t>GINA</a:t>
            </a:r>
            <a:r>
              <a:rPr lang="en-US" dirty="0">
                <a:solidFill>
                  <a:schemeClr val="tx1">
                    <a:lumMod val="75000"/>
                    <a:lumOff val="25000"/>
                  </a:schemeClr>
                </a:solidFill>
              </a:rPr>
              <a:t> use for interactive identification and authentication, and other secure dialog </a:t>
            </a:r>
            <a:r>
              <a:rPr lang="en-US" dirty="0" smtClean="0">
                <a:solidFill>
                  <a:schemeClr val="tx1">
                    <a:lumMod val="75000"/>
                    <a:lumOff val="25000"/>
                  </a:schemeClr>
                </a:solidFill>
              </a:rPr>
              <a:t>boxes.</a:t>
            </a:r>
          </a:p>
          <a:p>
            <a:pPr marL="742950" lvl="1" indent="-285750">
              <a:buFont typeface="Wingdings" panose="05000000000000000000" pitchFamily="2" charset="2"/>
              <a:buChar char="Ø"/>
            </a:pPr>
            <a:r>
              <a:rPr lang="en-US" dirty="0" smtClean="0">
                <a:solidFill>
                  <a:schemeClr val="tx1">
                    <a:lumMod val="75000"/>
                    <a:lumOff val="25000"/>
                  </a:schemeClr>
                </a:solidFill>
              </a:rPr>
              <a:t>Winlogon </a:t>
            </a:r>
            <a:r>
              <a:rPr lang="en-US" dirty="0">
                <a:solidFill>
                  <a:schemeClr val="tx1">
                    <a:lumMod val="75000"/>
                    <a:lumOff val="25000"/>
                  </a:schemeClr>
                </a:solidFill>
              </a:rPr>
              <a:t>automatically switches to this desktop when it receives SAS event notification</a:t>
            </a:r>
            <a:r>
              <a:rPr lang="en-US" dirty="0" smtClean="0">
                <a:solidFill>
                  <a:schemeClr val="tx1">
                    <a:lumMod val="75000"/>
                    <a:lumOff val="25000"/>
                  </a:schemeClr>
                </a:solidFill>
              </a:rPr>
              <a:t>.</a:t>
            </a:r>
          </a:p>
          <a:p>
            <a:endParaRPr lang="en-US" sz="2400" dirty="0"/>
          </a:p>
          <a:p>
            <a:r>
              <a:rPr lang="en-US" sz="2400" b="1" dirty="0"/>
              <a:t>Application </a:t>
            </a:r>
            <a:r>
              <a:rPr lang="en-US" sz="2400" b="1" dirty="0" smtClean="0"/>
              <a:t>desktop :</a:t>
            </a:r>
          </a:p>
          <a:p>
            <a:endParaRPr lang="en-US" b="1" dirty="0" smtClean="0"/>
          </a:p>
          <a:p>
            <a:pPr marL="742950" lvl="1" indent="-285750">
              <a:buFont typeface="Wingdings" panose="05000000000000000000" pitchFamily="2" charset="2"/>
              <a:buChar char="Ø"/>
            </a:pPr>
            <a:r>
              <a:rPr lang="en-US" dirty="0" smtClean="0">
                <a:solidFill>
                  <a:schemeClr val="tx1">
                    <a:lumMod val="75000"/>
                    <a:lumOff val="25000"/>
                  </a:schemeClr>
                </a:solidFill>
              </a:rPr>
              <a:t>Each </a:t>
            </a:r>
            <a:r>
              <a:rPr lang="en-US" dirty="0">
                <a:solidFill>
                  <a:schemeClr val="tx1">
                    <a:lumMod val="75000"/>
                    <a:lumOff val="25000"/>
                  </a:schemeClr>
                </a:solidFill>
              </a:rPr>
              <a:t>time a user successfully logs on, an application desktop is created for that </a:t>
            </a:r>
            <a:r>
              <a:rPr lang="en-US" i="1" dirty="0">
                <a:solidFill>
                  <a:schemeClr val="tx1">
                    <a:lumMod val="75000"/>
                    <a:lumOff val="25000"/>
                  </a:schemeClr>
                </a:solidFill>
              </a:rPr>
              <a:t>logon </a:t>
            </a:r>
            <a:r>
              <a:rPr lang="en-US" i="1" dirty="0" smtClean="0">
                <a:solidFill>
                  <a:schemeClr val="tx1">
                    <a:lumMod val="75000"/>
                    <a:lumOff val="25000"/>
                  </a:schemeClr>
                </a:solidFill>
              </a:rPr>
              <a:t>session</a:t>
            </a:r>
            <a:r>
              <a:rPr lang="en-US" dirty="0" smtClean="0">
                <a:solidFill>
                  <a:schemeClr val="tx1">
                    <a:lumMod val="75000"/>
                    <a:lumOff val="25000"/>
                  </a:schemeClr>
                </a:solidFill>
              </a:rPr>
              <a:t>.</a:t>
            </a:r>
          </a:p>
          <a:p>
            <a:pPr marL="742950" lvl="1" indent="-285750">
              <a:buFont typeface="Wingdings" panose="05000000000000000000" pitchFamily="2" charset="2"/>
              <a:buChar char="Ø"/>
            </a:pPr>
            <a:r>
              <a:rPr lang="en-US" dirty="0" smtClean="0">
                <a:solidFill>
                  <a:schemeClr val="tx1">
                    <a:lumMod val="75000"/>
                    <a:lumOff val="25000"/>
                  </a:schemeClr>
                </a:solidFill>
              </a:rPr>
              <a:t>The </a:t>
            </a:r>
            <a:r>
              <a:rPr lang="en-US" dirty="0">
                <a:solidFill>
                  <a:schemeClr val="tx1">
                    <a:lumMod val="75000"/>
                    <a:lumOff val="25000"/>
                  </a:schemeClr>
                </a:solidFill>
              </a:rPr>
              <a:t>application desktop is also known as the default or user </a:t>
            </a:r>
            <a:r>
              <a:rPr lang="en-US" dirty="0" smtClean="0">
                <a:solidFill>
                  <a:schemeClr val="tx1">
                    <a:lumMod val="75000"/>
                    <a:lumOff val="25000"/>
                  </a:schemeClr>
                </a:solidFill>
              </a:rPr>
              <a:t>desktop.</a:t>
            </a:r>
          </a:p>
          <a:p>
            <a:pPr marL="742950" lvl="1" indent="-285750">
              <a:buFont typeface="Wingdings" panose="05000000000000000000" pitchFamily="2" charset="2"/>
              <a:buChar char="Ø"/>
            </a:pPr>
            <a:r>
              <a:rPr lang="en-US" dirty="0" smtClean="0">
                <a:solidFill>
                  <a:schemeClr val="tx1">
                    <a:lumMod val="75000"/>
                    <a:lumOff val="25000"/>
                  </a:schemeClr>
                </a:solidFill>
              </a:rPr>
              <a:t>This </a:t>
            </a:r>
            <a:r>
              <a:rPr lang="en-US" dirty="0">
                <a:solidFill>
                  <a:schemeClr val="tx1">
                    <a:lumMod val="75000"/>
                    <a:lumOff val="25000"/>
                  </a:schemeClr>
                </a:solidFill>
              </a:rPr>
              <a:t>desktop is where all user activity takes </a:t>
            </a:r>
            <a:r>
              <a:rPr lang="en-US" dirty="0" smtClean="0">
                <a:solidFill>
                  <a:schemeClr val="tx1">
                    <a:lumMod val="75000"/>
                    <a:lumOff val="25000"/>
                  </a:schemeClr>
                </a:solidFill>
              </a:rPr>
              <a:t>place.</a:t>
            </a:r>
          </a:p>
          <a:p>
            <a:pPr marL="742950" lvl="1" indent="-285750">
              <a:buFont typeface="Wingdings" panose="05000000000000000000" pitchFamily="2" charset="2"/>
              <a:buChar char="Ø"/>
            </a:pPr>
            <a:r>
              <a:rPr lang="en-US" dirty="0" smtClean="0">
                <a:solidFill>
                  <a:schemeClr val="tx1">
                    <a:lumMod val="75000"/>
                    <a:lumOff val="25000"/>
                  </a:schemeClr>
                </a:solidFill>
              </a:rPr>
              <a:t>Only </a:t>
            </a:r>
            <a:r>
              <a:rPr lang="en-US" dirty="0">
                <a:solidFill>
                  <a:schemeClr val="tx1">
                    <a:lumMod val="75000"/>
                    <a:lumOff val="25000"/>
                  </a:schemeClr>
                </a:solidFill>
              </a:rPr>
              <a:t>the system and the interactive logon session have access to it</a:t>
            </a:r>
            <a:r>
              <a:rPr lang="en-US" dirty="0" smtClean="0">
                <a:solidFill>
                  <a:schemeClr val="tx1">
                    <a:lumMod val="75000"/>
                    <a:lumOff val="25000"/>
                  </a:schemeClr>
                </a:solidFill>
              </a:rPr>
              <a:t>.</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endParaRPr lang="en-US" dirty="0" smtClean="0"/>
          </a:p>
          <a:p>
            <a:pPr lvl="1"/>
            <a:r>
              <a:rPr lang="en-US" dirty="0" smtClean="0"/>
              <a:t> </a:t>
            </a:r>
            <a:endParaRPr lang="en-US" dirty="0"/>
          </a:p>
        </p:txBody>
      </p:sp>
    </p:spTree>
    <p:extLst>
      <p:ext uri="{BB962C8B-B14F-4D97-AF65-F5344CB8AC3E}">
        <p14:creationId xmlns:p14="http://schemas.microsoft.com/office/powerpoint/2010/main" val="138701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152321"/>
            <a:ext cx="8001000" cy="1631216"/>
          </a:xfrm>
          <a:prstGeom prst="rect">
            <a:avLst/>
          </a:prstGeom>
          <a:noFill/>
        </p:spPr>
        <p:txBody>
          <a:bodyPr wrap="square" rtlCol="0">
            <a:spAutoFit/>
          </a:bodyPr>
          <a:lstStyle/>
          <a:p>
            <a:r>
              <a:rPr lang="en-US" sz="2800" b="1" dirty="0"/>
              <a:t>Screen saver </a:t>
            </a:r>
            <a:r>
              <a:rPr lang="en-US" sz="2800" b="1" dirty="0" smtClean="0"/>
              <a:t>:</a:t>
            </a:r>
          </a:p>
          <a:p>
            <a:pPr marL="742950" lvl="1" indent="-285750">
              <a:buFont typeface="Wingdings" panose="05000000000000000000" pitchFamily="2" charset="2"/>
              <a:buChar char="Ø"/>
            </a:pPr>
            <a:r>
              <a:rPr lang="en-US" dirty="0">
                <a:solidFill>
                  <a:schemeClr val="tx1">
                    <a:lumMod val="75000"/>
                    <a:lumOff val="25000"/>
                  </a:schemeClr>
                </a:solidFill>
              </a:rPr>
              <a:t>This is the current desktop when a screen saver is </a:t>
            </a:r>
            <a:r>
              <a:rPr lang="en-US" dirty="0" smtClean="0">
                <a:solidFill>
                  <a:schemeClr val="tx1">
                    <a:lumMod val="75000"/>
                    <a:lumOff val="25000"/>
                  </a:schemeClr>
                </a:solidFill>
              </a:rPr>
              <a:t>running.</a:t>
            </a:r>
          </a:p>
          <a:p>
            <a:pPr marL="742950" lvl="1" indent="-285750">
              <a:buFont typeface="Wingdings" panose="05000000000000000000" pitchFamily="2" charset="2"/>
              <a:buChar char="Ø"/>
            </a:pPr>
            <a:r>
              <a:rPr lang="en-US" dirty="0" smtClean="0">
                <a:solidFill>
                  <a:schemeClr val="tx1">
                    <a:lumMod val="75000"/>
                    <a:lumOff val="25000"/>
                  </a:schemeClr>
                </a:solidFill>
              </a:rPr>
              <a:t>If </a:t>
            </a:r>
            <a:r>
              <a:rPr lang="en-US" dirty="0">
                <a:solidFill>
                  <a:schemeClr val="tx1">
                    <a:lumMod val="75000"/>
                    <a:lumOff val="25000"/>
                  </a:schemeClr>
                </a:solidFill>
              </a:rPr>
              <a:t>a user is logged on, both the system and the interactive logon session have access to the </a:t>
            </a:r>
            <a:r>
              <a:rPr lang="en-US" dirty="0" smtClean="0">
                <a:solidFill>
                  <a:schemeClr val="tx1">
                    <a:lumMod val="75000"/>
                    <a:lumOff val="25000"/>
                  </a:schemeClr>
                </a:solidFill>
              </a:rPr>
              <a:t>desktop.</a:t>
            </a:r>
          </a:p>
          <a:p>
            <a:pPr marL="742950" lvl="1" indent="-285750">
              <a:buFont typeface="Wingdings" panose="05000000000000000000" pitchFamily="2" charset="2"/>
              <a:buChar char="Ø"/>
            </a:pPr>
            <a:r>
              <a:rPr lang="en-US" dirty="0" smtClean="0">
                <a:solidFill>
                  <a:schemeClr val="tx1">
                    <a:lumMod val="75000"/>
                    <a:lumOff val="25000"/>
                  </a:schemeClr>
                </a:solidFill>
              </a:rPr>
              <a:t> If not only </a:t>
            </a:r>
            <a:r>
              <a:rPr lang="en-US" dirty="0">
                <a:solidFill>
                  <a:schemeClr val="tx1">
                    <a:lumMod val="75000"/>
                    <a:lumOff val="25000"/>
                  </a:schemeClr>
                </a:solidFill>
              </a:rPr>
              <a:t>the system has access to the desktop</a:t>
            </a:r>
            <a:r>
              <a:rPr lang="en-US" dirty="0" smtClean="0">
                <a:solidFill>
                  <a:schemeClr val="tx1">
                    <a:lumMod val="75000"/>
                    <a:lumOff val="25000"/>
                  </a:schemeClr>
                </a:solidFill>
              </a:rPr>
              <a:t>.</a:t>
            </a:r>
          </a:p>
        </p:txBody>
      </p:sp>
      <p:sp>
        <p:nvSpPr>
          <p:cNvPr id="6" name="TextBox 5"/>
          <p:cNvSpPr txBox="1"/>
          <p:nvPr/>
        </p:nvSpPr>
        <p:spPr>
          <a:xfrm>
            <a:off x="685800" y="3429000"/>
            <a:ext cx="7848600" cy="2400657"/>
          </a:xfrm>
          <a:prstGeom prst="rect">
            <a:avLst/>
          </a:prstGeom>
          <a:noFill/>
        </p:spPr>
        <p:txBody>
          <a:bodyPr wrap="square" rtlCol="0">
            <a:spAutoFit/>
          </a:bodyPr>
          <a:lstStyle/>
          <a:p>
            <a:r>
              <a:rPr lang="en-US" sz="2400" b="1" dirty="0"/>
              <a:t>GINA</a:t>
            </a:r>
            <a:endParaRPr lang="en-US" dirty="0">
              <a:solidFill>
                <a:schemeClr val="tx1">
                  <a:lumMod val="75000"/>
                  <a:lumOff val="25000"/>
                </a:schemeClr>
              </a:solidFill>
            </a:endParaRPr>
          </a:p>
          <a:p>
            <a:pPr marL="742950" lvl="1" indent="-285750">
              <a:buFont typeface="Wingdings" panose="05000000000000000000" pitchFamily="2" charset="2"/>
              <a:buChar char="Ø"/>
            </a:pPr>
            <a:r>
              <a:rPr lang="en-US" dirty="0">
                <a:solidFill>
                  <a:schemeClr val="tx1">
                    <a:lumMod val="75000"/>
                    <a:lumOff val="25000"/>
                  </a:schemeClr>
                </a:solidFill>
              </a:rPr>
              <a:t>A Graphical Identification and Authentication dynamic-link library (DLL</a:t>
            </a:r>
            <a:r>
              <a:rPr lang="en-US" dirty="0" smtClean="0">
                <a:solidFill>
                  <a:schemeClr val="tx1">
                    <a:lumMod val="75000"/>
                    <a:lumOff val="25000"/>
                  </a:schemeClr>
                </a:solidFill>
              </a:rPr>
              <a:t>).</a:t>
            </a:r>
          </a:p>
          <a:p>
            <a:pPr marL="742950" lvl="1" indent="-285750">
              <a:buFont typeface="Wingdings" panose="05000000000000000000" pitchFamily="2" charset="2"/>
              <a:buChar char="Ø"/>
            </a:pPr>
            <a:r>
              <a:rPr lang="en-US" dirty="0" smtClean="0">
                <a:solidFill>
                  <a:schemeClr val="tx1">
                    <a:lumMod val="75000"/>
                    <a:lumOff val="25000"/>
                  </a:schemeClr>
                </a:solidFill>
              </a:rPr>
              <a:t>The </a:t>
            </a:r>
            <a:r>
              <a:rPr lang="en-US" dirty="0">
                <a:solidFill>
                  <a:schemeClr val="tx1">
                    <a:lumMod val="75000"/>
                    <a:lumOff val="25000"/>
                  </a:schemeClr>
                </a:solidFill>
              </a:rPr>
              <a:t>GINA is a replaceable DLL component that is loaded </a:t>
            </a:r>
            <a:r>
              <a:rPr lang="en-US" dirty="0" smtClean="0">
                <a:solidFill>
                  <a:schemeClr val="tx1">
                    <a:lumMod val="75000"/>
                    <a:lumOff val="25000"/>
                  </a:schemeClr>
                </a:solidFill>
              </a:rPr>
              <a:t>by the </a:t>
            </a:r>
            <a:r>
              <a:rPr lang="en-US" i="1" dirty="0" smtClean="0">
                <a:solidFill>
                  <a:schemeClr val="tx1">
                    <a:lumMod val="75000"/>
                    <a:lumOff val="25000"/>
                  </a:schemeClr>
                </a:solidFill>
              </a:rPr>
              <a:t>Winlogon</a:t>
            </a:r>
            <a:r>
              <a:rPr lang="en-US" dirty="0">
                <a:solidFill>
                  <a:schemeClr val="tx1">
                    <a:lumMod val="75000"/>
                    <a:lumOff val="25000"/>
                  </a:schemeClr>
                </a:solidFill>
              </a:rPr>
              <a:t> </a:t>
            </a:r>
            <a:r>
              <a:rPr lang="en-US" dirty="0" smtClean="0">
                <a:solidFill>
                  <a:schemeClr val="tx1">
                    <a:lumMod val="75000"/>
                    <a:lumOff val="25000"/>
                  </a:schemeClr>
                </a:solidFill>
              </a:rPr>
              <a:t>executable.</a:t>
            </a:r>
          </a:p>
          <a:p>
            <a:pPr marL="742950" lvl="1" indent="-285750">
              <a:buFont typeface="Wingdings" panose="05000000000000000000" pitchFamily="2" charset="2"/>
              <a:buChar char="Ø"/>
            </a:pPr>
            <a:r>
              <a:rPr lang="en-US" dirty="0" smtClean="0">
                <a:solidFill>
                  <a:schemeClr val="tx1">
                    <a:lumMod val="75000"/>
                    <a:lumOff val="25000"/>
                  </a:schemeClr>
                </a:solidFill>
              </a:rPr>
              <a:t>The </a:t>
            </a:r>
            <a:r>
              <a:rPr lang="en-US" dirty="0">
                <a:solidFill>
                  <a:schemeClr val="tx1">
                    <a:lumMod val="75000"/>
                    <a:lumOff val="25000"/>
                  </a:schemeClr>
                </a:solidFill>
              </a:rPr>
              <a:t>GINA implements the authentication policy of the interactive logon model and is expected to perform all identification and authentication user </a:t>
            </a:r>
            <a:r>
              <a:rPr lang="en-US" dirty="0" smtClean="0">
                <a:solidFill>
                  <a:schemeClr val="tx1">
                    <a:lumMod val="75000"/>
                    <a:lumOff val="25000"/>
                  </a:schemeClr>
                </a:solidFill>
              </a:rPr>
              <a:t>interactions.</a:t>
            </a:r>
            <a:endParaRPr lang="en-US" dirty="0">
              <a:solidFill>
                <a:schemeClr val="tx1">
                  <a:lumMod val="75000"/>
                  <a:lumOff val="25000"/>
                </a:schemeClr>
              </a:solidFill>
            </a:endParaRPr>
          </a:p>
        </p:txBody>
      </p:sp>
    </p:spTree>
    <p:extLst>
      <p:ext uri="{BB962C8B-B14F-4D97-AF65-F5344CB8AC3E}">
        <p14:creationId xmlns:p14="http://schemas.microsoft.com/office/powerpoint/2010/main" val="41613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219200"/>
            <a:ext cx="7772400" cy="4770537"/>
          </a:xfrm>
          <a:prstGeom prst="rect">
            <a:avLst/>
          </a:prstGeom>
          <a:noFill/>
        </p:spPr>
        <p:txBody>
          <a:bodyPr wrap="square" rtlCol="0">
            <a:spAutoFit/>
          </a:bodyPr>
          <a:lstStyle/>
          <a:p>
            <a:r>
              <a:rPr lang="en-US" sz="2800" b="1" dirty="0"/>
              <a:t>Explorer </a:t>
            </a:r>
            <a:r>
              <a:rPr lang="en-US" sz="2800" b="1" dirty="0" smtClean="0"/>
              <a:t>Initialization :</a:t>
            </a:r>
          </a:p>
          <a:p>
            <a:endParaRPr lang="en-US" b="1" dirty="0">
              <a:solidFill>
                <a:schemeClr val="tx1">
                  <a:lumMod val="75000"/>
                  <a:lumOff val="25000"/>
                </a:schemeClr>
              </a:solidFill>
            </a:endParaRPr>
          </a:p>
          <a:p>
            <a:pPr marL="742950" lvl="1" indent="-285750">
              <a:buFont typeface="Wingdings" panose="05000000000000000000" pitchFamily="2" charset="2"/>
              <a:buChar char="Ø"/>
            </a:pPr>
            <a:r>
              <a:rPr lang="en-US" dirty="0" smtClean="0">
                <a:solidFill>
                  <a:schemeClr val="tx1">
                    <a:lumMod val="75000"/>
                    <a:lumOff val="25000"/>
                  </a:schemeClr>
                </a:solidFill>
              </a:rPr>
              <a:t>The Explorer Initialization sub phase </a:t>
            </a:r>
            <a:r>
              <a:rPr lang="en-US" dirty="0">
                <a:solidFill>
                  <a:schemeClr val="tx1">
                    <a:lumMod val="75000"/>
                    <a:lumOff val="25000"/>
                  </a:schemeClr>
                </a:solidFill>
              </a:rPr>
              <a:t>begins when Explorer.exe </a:t>
            </a:r>
            <a:r>
              <a:rPr lang="en-US" dirty="0" smtClean="0">
                <a:solidFill>
                  <a:schemeClr val="tx1">
                    <a:lumMod val="75000"/>
                    <a:lumOff val="25000"/>
                  </a:schemeClr>
                </a:solidFill>
              </a:rPr>
              <a:t>starts.</a:t>
            </a:r>
          </a:p>
          <a:p>
            <a:pPr marL="742950" lvl="1" indent="-285750">
              <a:buFont typeface="Wingdings" panose="05000000000000000000" pitchFamily="2" charset="2"/>
              <a:buChar char="Ø"/>
            </a:pPr>
            <a:r>
              <a:rPr lang="en-US" dirty="0" smtClean="0">
                <a:solidFill>
                  <a:schemeClr val="tx1">
                    <a:lumMod val="75000"/>
                    <a:lumOff val="25000"/>
                  </a:schemeClr>
                </a:solidFill>
              </a:rPr>
              <a:t>During Explorer Initialization, </a:t>
            </a:r>
            <a:r>
              <a:rPr lang="en-US" dirty="0">
                <a:solidFill>
                  <a:schemeClr val="tx1">
                    <a:lumMod val="75000"/>
                    <a:lumOff val="25000"/>
                  </a:schemeClr>
                </a:solidFill>
              </a:rPr>
              <a:t>the system creates the desktop window manager (DWM) process, which initializes the desktop and displays it for the first time.</a:t>
            </a:r>
          </a:p>
          <a:p>
            <a:endParaRPr lang="en-US" dirty="0" smtClean="0"/>
          </a:p>
          <a:p>
            <a:r>
              <a:rPr lang="en-US" sz="2400" b="1" dirty="0" smtClean="0"/>
              <a:t>Phase Activities in </a:t>
            </a:r>
            <a:r>
              <a:rPr lang="en-US" sz="2400" b="1" dirty="0"/>
              <a:t>Explorer </a:t>
            </a:r>
            <a:r>
              <a:rPr lang="en-US" sz="2400" b="1" dirty="0" smtClean="0"/>
              <a:t>Initialization :</a:t>
            </a:r>
          </a:p>
          <a:p>
            <a:endParaRPr lang="en-US" dirty="0"/>
          </a:p>
          <a:p>
            <a:r>
              <a:rPr lang="en-US" dirty="0">
                <a:solidFill>
                  <a:schemeClr val="tx1">
                    <a:lumMod val="75000"/>
                    <a:lumOff val="25000"/>
                  </a:schemeClr>
                </a:solidFill>
              </a:rPr>
              <a:t>The list of activities for this phase are </a:t>
            </a:r>
          </a:p>
          <a:p>
            <a:pPr marL="742950" lvl="1" indent="-285750">
              <a:buFont typeface="Wingdings" panose="05000000000000000000" pitchFamily="2" charset="2"/>
              <a:buChar char="Ø"/>
            </a:pPr>
            <a:r>
              <a:rPr lang="en-US" dirty="0">
                <a:solidFill>
                  <a:schemeClr val="tx1">
                    <a:lumMod val="75000"/>
                    <a:lumOff val="25000"/>
                  </a:schemeClr>
                </a:solidFill>
              </a:rPr>
              <a:t>Explorer.exe starts</a:t>
            </a:r>
          </a:p>
          <a:p>
            <a:pPr marL="742950" lvl="1" indent="-285750">
              <a:buFont typeface="Wingdings" panose="05000000000000000000" pitchFamily="2" charset="2"/>
              <a:buChar char="Ø"/>
            </a:pPr>
            <a:r>
              <a:rPr lang="en-US" dirty="0">
                <a:solidFill>
                  <a:schemeClr val="tx1">
                    <a:lumMod val="75000"/>
                    <a:lumOff val="25000"/>
                  </a:schemeClr>
                </a:solidFill>
              </a:rPr>
              <a:t>Desktop Window Manager starts</a:t>
            </a:r>
          </a:p>
          <a:p>
            <a:pPr marL="742950" lvl="1" indent="-285750">
              <a:buFont typeface="Wingdings" panose="05000000000000000000" pitchFamily="2" charset="2"/>
              <a:buChar char="Ø"/>
            </a:pPr>
            <a:r>
              <a:rPr lang="en-US" dirty="0">
                <a:solidFill>
                  <a:schemeClr val="tx1">
                    <a:lumMod val="75000"/>
                    <a:lumOff val="25000"/>
                  </a:schemeClr>
                </a:solidFill>
              </a:rPr>
              <a:t>The desktop is displayed for the first time</a:t>
            </a:r>
          </a:p>
          <a:p>
            <a:pPr marL="742950" lvl="1" indent="-285750">
              <a:buFont typeface="Wingdings" panose="05000000000000000000" pitchFamily="2" charset="2"/>
              <a:buChar char="Ø"/>
            </a:pPr>
            <a:r>
              <a:rPr lang="en-US" dirty="0">
                <a:solidFill>
                  <a:schemeClr val="tx1">
                    <a:lumMod val="75000"/>
                    <a:lumOff val="25000"/>
                  </a:schemeClr>
                </a:solidFill>
              </a:rPr>
              <a:t>Auto-start (Run-keys) applications are launched</a:t>
            </a:r>
          </a:p>
          <a:p>
            <a:endParaRPr lang="en-US" dirty="0"/>
          </a:p>
        </p:txBody>
      </p:sp>
    </p:spTree>
    <p:extLst>
      <p:ext uri="{BB962C8B-B14F-4D97-AF65-F5344CB8AC3E}">
        <p14:creationId xmlns:p14="http://schemas.microsoft.com/office/powerpoint/2010/main" val="269201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295400"/>
            <a:ext cx="7620000" cy="3046988"/>
          </a:xfrm>
          <a:prstGeom prst="rect">
            <a:avLst/>
          </a:prstGeom>
          <a:noFill/>
        </p:spPr>
        <p:txBody>
          <a:bodyPr wrap="square" rtlCol="0">
            <a:spAutoFit/>
          </a:bodyPr>
          <a:lstStyle/>
          <a:p>
            <a:r>
              <a:rPr lang="en-US" sz="2400" b="1" dirty="0"/>
              <a:t>RunOnce Registry Key</a:t>
            </a:r>
            <a:r>
              <a:rPr lang="en-US" sz="2400" b="1" dirty="0" smtClean="0"/>
              <a:t>:</a:t>
            </a:r>
          </a:p>
          <a:p>
            <a:endParaRPr lang="en-US" sz="2400" dirty="0"/>
          </a:p>
          <a:p>
            <a:r>
              <a:rPr lang="en-US" dirty="0" smtClean="0"/>
              <a:t>	</a:t>
            </a:r>
            <a:r>
              <a:rPr lang="en-US" dirty="0" smtClean="0">
                <a:solidFill>
                  <a:schemeClr val="tx1">
                    <a:lumMod val="75000"/>
                    <a:lumOff val="25000"/>
                  </a:schemeClr>
                </a:solidFill>
              </a:rPr>
              <a:t>Windows </a:t>
            </a:r>
            <a:r>
              <a:rPr lang="en-US" dirty="0">
                <a:solidFill>
                  <a:schemeClr val="tx1">
                    <a:lumMod val="75000"/>
                    <a:lumOff val="25000"/>
                  </a:schemeClr>
                </a:solidFill>
              </a:rPr>
              <a:t>support a registry key, </a:t>
            </a:r>
            <a:r>
              <a:rPr lang="en-US" b="1" dirty="0">
                <a:solidFill>
                  <a:schemeClr val="tx1">
                    <a:lumMod val="75000"/>
                    <a:lumOff val="25000"/>
                  </a:schemeClr>
                </a:solidFill>
              </a:rPr>
              <a:t>RunOnce</a:t>
            </a:r>
            <a:r>
              <a:rPr lang="en-US" dirty="0">
                <a:solidFill>
                  <a:schemeClr val="tx1">
                    <a:lumMod val="75000"/>
                    <a:lumOff val="25000"/>
                  </a:schemeClr>
                </a:solidFill>
              </a:rPr>
              <a:t>, which can be used to specify commands that the system will execute one time and then delete.</a:t>
            </a:r>
          </a:p>
          <a:p>
            <a:endParaRPr lang="en-US" dirty="0" smtClean="0">
              <a:solidFill>
                <a:schemeClr val="tx1">
                  <a:lumMod val="75000"/>
                  <a:lumOff val="25000"/>
                </a:schemeClr>
              </a:solidFill>
            </a:endParaRPr>
          </a:p>
          <a:p>
            <a:r>
              <a:rPr lang="en-US" dirty="0" smtClean="0">
                <a:solidFill>
                  <a:schemeClr val="tx1">
                    <a:lumMod val="75000"/>
                    <a:lumOff val="25000"/>
                  </a:schemeClr>
                </a:solidFill>
              </a:rPr>
              <a:t>	In </a:t>
            </a:r>
            <a:r>
              <a:rPr lang="en-US" dirty="0">
                <a:solidFill>
                  <a:schemeClr val="tx1">
                    <a:lumMod val="75000"/>
                    <a:lumOff val="25000"/>
                  </a:schemeClr>
                </a:solidFill>
              </a:rPr>
              <a:t>the absence of </a:t>
            </a:r>
            <a:r>
              <a:rPr lang="en-US" b="1" dirty="0">
                <a:solidFill>
                  <a:schemeClr val="tx1">
                    <a:lumMod val="75000"/>
                    <a:lumOff val="25000"/>
                  </a:schemeClr>
                </a:solidFill>
              </a:rPr>
              <a:t>RunOnce</a:t>
            </a:r>
            <a:r>
              <a:rPr lang="en-US" dirty="0">
                <a:solidFill>
                  <a:schemeClr val="tx1">
                    <a:lumMod val="75000"/>
                    <a:lumOff val="25000"/>
                  </a:schemeClr>
                </a:solidFill>
              </a:rPr>
              <a:t> applications, most of the time in this phase should be spent initializing the Explorer </a:t>
            </a:r>
            <a:r>
              <a:rPr lang="en-US" dirty="0" smtClean="0">
                <a:solidFill>
                  <a:schemeClr val="tx1">
                    <a:lumMod val="75000"/>
                    <a:lumOff val="25000"/>
                  </a:schemeClr>
                </a:solidFill>
              </a:rPr>
              <a:t>process.</a:t>
            </a:r>
          </a:p>
          <a:p>
            <a:r>
              <a:rPr lang="en-US" dirty="0">
                <a:solidFill>
                  <a:schemeClr val="tx1">
                    <a:lumMod val="75000"/>
                    <a:lumOff val="25000"/>
                  </a:schemeClr>
                </a:solidFill>
              </a:rPr>
              <a:t>	</a:t>
            </a:r>
            <a:r>
              <a:rPr lang="en-US" dirty="0" smtClean="0">
                <a:solidFill>
                  <a:schemeClr val="tx1">
                    <a:lumMod val="75000"/>
                    <a:lumOff val="25000"/>
                  </a:schemeClr>
                </a:solidFill>
              </a:rPr>
              <a:t>Explorer </a:t>
            </a:r>
            <a:r>
              <a:rPr lang="en-US" dirty="0">
                <a:solidFill>
                  <a:schemeClr val="tx1">
                    <a:lumMod val="75000"/>
                    <a:lumOff val="25000"/>
                  </a:schemeClr>
                </a:solidFill>
              </a:rPr>
              <a:t>reads a number of libraries and data files into memory during its initialization process.</a:t>
            </a:r>
          </a:p>
        </p:txBody>
      </p:sp>
    </p:spTree>
    <p:extLst>
      <p:ext uri="{BB962C8B-B14F-4D97-AF65-F5344CB8AC3E}">
        <p14:creationId xmlns:p14="http://schemas.microsoft.com/office/powerpoint/2010/main" val="189912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7968"/>
            <a:ext cx="6858000" cy="921590"/>
          </a:xfrm>
        </p:spPr>
        <p:txBody>
          <a:bodyPr>
            <a:normAutofit/>
          </a:bodyPr>
          <a:lstStyle/>
          <a:p>
            <a:r>
              <a:rPr lang="en-US" sz="4400" u="sng" dirty="0">
                <a:solidFill>
                  <a:schemeClr val="tx2">
                    <a:lumMod val="75000"/>
                  </a:schemeClr>
                </a:solidFill>
                <a:effectLst>
                  <a:outerShdw blurRad="38100" dist="38100" dir="2700000" algn="tl">
                    <a:srgbClr val="000000">
                      <a:alpha val="43137"/>
                    </a:srgbClr>
                  </a:outerShdw>
                </a:effectLst>
                <a:latin typeface="+mn-lt"/>
                <a:ea typeface="+mn-ea"/>
                <a:cs typeface="+mn-cs"/>
              </a:rPr>
              <a:t>SAFE BOOT </a:t>
            </a:r>
            <a:r>
              <a:rPr lang="en-US" sz="4400" u="sng" dirty="0" smtClean="0">
                <a:solidFill>
                  <a:schemeClr val="tx2">
                    <a:lumMod val="75000"/>
                  </a:schemeClr>
                </a:solidFill>
                <a:effectLst>
                  <a:outerShdw blurRad="38100" dist="38100" dir="2700000" algn="tl">
                    <a:srgbClr val="000000">
                      <a:alpha val="43137"/>
                    </a:srgbClr>
                  </a:outerShdw>
                </a:effectLst>
                <a:latin typeface="+mn-lt"/>
                <a:ea typeface="+mn-ea"/>
                <a:cs typeface="+mn-cs"/>
              </a:rPr>
              <a:t>Options</a:t>
            </a:r>
            <a:endParaRPr lang="en-US" sz="4400" u="sng" dirty="0">
              <a:solidFill>
                <a:schemeClr val="tx2">
                  <a:lumMod val="75000"/>
                </a:schemeClr>
              </a:solidFill>
              <a:effectLst>
                <a:outerShdw blurRad="38100" dist="38100" dir="2700000" algn="tl">
                  <a:srgbClr val="000000">
                    <a:alpha val="43137"/>
                  </a:srgbClr>
                </a:outerShdw>
              </a:effectLst>
              <a:latin typeface="+mn-lt"/>
              <a:ea typeface="+mn-ea"/>
              <a:cs typeface="+mn-cs"/>
            </a:endParaRPr>
          </a:p>
        </p:txBody>
      </p:sp>
      <p:sp>
        <p:nvSpPr>
          <p:cNvPr id="3" name="Subtitle 2"/>
          <p:cNvSpPr>
            <a:spLocks noGrp="1"/>
          </p:cNvSpPr>
          <p:nvPr>
            <p:ph type="subTitle" idx="1"/>
          </p:nvPr>
        </p:nvSpPr>
        <p:spPr>
          <a:xfrm>
            <a:off x="718074" y="2315584"/>
            <a:ext cx="7418329" cy="3784002"/>
          </a:xfrm>
        </p:spPr>
        <p:txBody>
          <a:bodyPr>
            <a:noAutofit/>
          </a:bodyPr>
          <a:lstStyle/>
          <a:p>
            <a:pPr marL="342900" indent="-342900" algn="l">
              <a:buFont typeface="Arial" panose="020B0604020202020204" pitchFamily="34" charset="0"/>
              <a:buChar char="•"/>
            </a:pPr>
            <a:r>
              <a:rPr lang="en-US" sz="2000" cap="none" dirty="0" smtClean="0">
                <a:solidFill>
                  <a:schemeClr val="tx2">
                    <a:lumMod val="75000"/>
                  </a:schemeClr>
                </a:solidFill>
              </a:rPr>
              <a:t>Safe Mode Is A Special Way For Windows To Load When There Is A System-critical Problem That Interferes With The Normal Operation Of Windows.</a:t>
            </a:r>
          </a:p>
          <a:p>
            <a:pPr algn="l"/>
            <a:endParaRPr lang="en-US" sz="2000" cap="none" dirty="0" smtClean="0">
              <a:solidFill>
                <a:schemeClr val="tx2">
                  <a:lumMod val="75000"/>
                </a:schemeClr>
              </a:solidFill>
            </a:endParaRPr>
          </a:p>
          <a:p>
            <a:pPr marL="342900" indent="-342900" algn="l">
              <a:buFont typeface="Arial" panose="020B0604020202020204" pitchFamily="34" charset="0"/>
              <a:buChar char="•"/>
            </a:pPr>
            <a:r>
              <a:rPr lang="en-US" sz="2000" cap="none" dirty="0">
                <a:solidFill>
                  <a:schemeClr val="tx2">
                    <a:lumMod val="75000"/>
                  </a:schemeClr>
                </a:solidFill>
              </a:rPr>
              <a:t>The purpose of Safe Mode is to allow you to troubleshoot Windows and try to determine what is causing it </a:t>
            </a:r>
            <a:r>
              <a:rPr lang="en-US" sz="2000" cap="none" dirty="0" smtClean="0">
                <a:solidFill>
                  <a:schemeClr val="tx2">
                    <a:lumMod val="75000"/>
                  </a:schemeClr>
                </a:solidFill>
              </a:rPr>
              <a:t>to </a:t>
            </a:r>
            <a:r>
              <a:rPr lang="en-US" sz="2000" cap="none" dirty="0">
                <a:solidFill>
                  <a:schemeClr val="tx2">
                    <a:lumMod val="75000"/>
                  </a:schemeClr>
                </a:solidFill>
              </a:rPr>
              <a:t>not function correctly</a:t>
            </a:r>
            <a:r>
              <a:rPr lang="en-US" sz="2000" cap="none" dirty="0" smtClean="0">
                <a:solidFill>
                  <a:schemeClr val="tx2">
                    <a:lumMod val="75000"/>
                  </a:schemeClr>
                </a:solidFill>
              </a:rPr>
              <a:t>.</a:t>
            </a:r>
          </a:p>
          <a:p>
            <a:pPr algn="l"/>
            <a:endParaRPr lang="en-US" sz="2000" cap="none" dirty="0" smtClean="0">
              <a:solidFill>
                <a:schemeClr val="tx2">
                  <a:lumMod val="75000"/>
                </a:schemeClr>
              </a:solidFill>
            </a:endParaRPr>
          </a:p>
          <a:p>
            <a:pPr marL="342900" indent="-342900" algn="l">
              <a:buFont typeface="Arial" panose="020B0604020202020204" pitchFamily="34" charset="0"/>
              <a:buChar char="•"/>
            </a:pPr>
            <a:r>
              <a:rPr lang="en-US" sz="2000" cap="none" dirty="0">
                <a:solidFill>
                  <a:schemeClr val="tx2">
                    <a:lumMod val="75000"/>
                  </a:schemeClr>
                </a:solidFill>
              </a:rPr>
              <a:t>Once you have corrected the problem, then you can reboot and Windows will load normally.</a:t>
            </a:r>
          </a:p>
        </p:txBody>
      </p:sp>
    </p:spTree>
    <p:extLst>
      <p:ext uri="{BB962C8B-B14F-4D97-AF65-F5344CB8AC3E}">
        <p14:creationId xmlns:p14="http://schemas.microsoft.com/office/powerpoint/2010/main" val="382725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631" y="242000"/>
            <a:ext cx="6269488" cy="1113464"/>
          </a:xfrm>
        </p:spPr>
        <p:txBody>
          <a:bodyPr/>
          <a:lstStyle/>
          <a:p>
            <a:r>
              <a:rPr lang="en-US" u="sng" dirty="0" smtClean="0">
                <a:solidFill>
                  <a:schemeClr val="tx2">
                    <a:lumMod val="75000"/>
                  </a:schemeClr>
                </a:solidFill>
                <a:effectLst>
                  <a:outerShdw blurRad="38100" dist="38100" dir="2700000" algn="tl">
                    <a:srgbClr val="000000">
                      <a:alpha val="43137"/>
                    </a:srgbClr>
                  </a:outerShdw>
                </a:effectLst>
              </a:rPr>
              <a:t>SAFE Modes</a:t>
            </a:r>
            <a:endParaRPr lang="en-US" dirty="0"/>
          </a:p>
        </p:txBody>
      </p:sp>
      <p:sp>
        <p:nvSpPr>
          <p:cNvPr id="3" name="Content Placeholder 2"/>
          <p:cNvSpPr>
            <a:spLocks noGrp="1"/>
          </p:cNvSpPr>
          <p:nvPr>
            <p:ph sz="quarter" idx="13"/>
          </p:nvPr>
        </p:nvSpPr>
        <p:spPr>
          <a:xfrm>
            <a:off x="3743662" y="1619848"/>
            <a:ext cx="4662446" cy="4178524"/>
          </a:xfrm>
        </p:spPr>
        <p:txBody>
          <a:bodyPr>
            <a:normAutofit fontScale="92500" lnSpcReduction="20000"/>
          </a:bodyPr>
          <a:lstStyle/>
          <a:p>
            <a:r>
              <a:rPr lang="en-US" sz="2100" cap="none" dirty="0"/>
              <a:t>Safe Mode starts Windows with only core drivers and services. </a:t>
            </a:r>
            <a:endParaRPr lang="en-US" sz="2100" cap="none" dirty="0" smtClean="0"/>
          </a:p>
          <a:p>
            <a:r>
              <a:rPr lang="en-US" sz="2100" cap="none" dirty="0"/>
              <a:t>Safe Mode with Networking starts windows with only core drivers, plus networking support. </a:t>
            </a:r>
            <a:endParaRPr lang="en-US" sz="2100" cap="none" dirty="0" smtClean="0"/>
          </a:p>
          <a:p>
            <a:r>
              <a:rPr lang="en-US" sz="2100" cap="none" dirty="0" smtClean="0"/>
              <a:t>Safe </a:t>
            </a:r>
            <a:r>
              <a:rPr lang="en-US" sz="2100" cap="none" dirty="0"/>
              <a:t>Mode with Command Prompt is identical to Safe Mode except that Command </a:t>
            </a:r>
            <a:r>
              <a:rPr lang="en-US" sz="2100" cap="none" dirty="0" smtClean="0"/>
              <a:t>Prompt</a:t>
            </a:r>
            <a:r>
              <a:rPr lang="en-US" sz="2100" cap="none" dirty="0"/>
              <a:t> </a:t>
            </a:r>
            <a:r>
              <a:rPr lang="en-US" sz="2100" cap="none" dirty="0" smtClean="0"/>
              <a:t>is </a:t>
            </a:r>
            <a:r>
              <a:rPr lang="en-US" sz="2100" cap="none" dirty="0"/>
              <a:t>loaded as the default user interface instead of Explorer. Choose Safe Mode with Command Prompt if you've tried Safe Mode but the taskbar, Start screen, or Desktop doesn't load properly</a:t>
            </a:r>
          </a:p>
          <a:p>
            <a:endParaRPr lang="en-US" sz="2100" cap="none" dirty="0">
              <a:solidFill>
                <a:schemeClr val="tx2">
                  <a:lumMod val="75000"/>
                </a:schemeClr>
              </a:solidFill>
              <a:effectLst>
                <a:outerShdw blurRad="38100" dist="38100" dir="2700000" algn="tl">
                  <a:srgbClr val="000000">
                    <a:alpha val="43137"/>
                  </a:srgbClr>
                </a:outerShdw>
              </a:effectLst>
            </a:endParaRPr>
          </a:p>
          <a:p>
            <a:pPr marL="0" indent="0">
              <a:buNone/>
            </a:pPr>
            <a:r>
              <a:rPr lang="en-US" dirty="0"/>
              <a:t> </a:t>
            </a:r>
          </a:p>
          <a:p>
            <a:endParaRPr lang="en-US" cap="none" dirty="0" smtClean="0">
              <a:solidFill>
                <a:schemeClr val="tx2">
                  <a:lumMod val="75000"/>
                </a:schemeClr>
              </a:solidFill>
              <a:effectLst>
                <a:outerShdw blurRad="38100" dist="38100" dir="2700000" algn="tl">
                  <a:srgbClr val="000000">
                    <a:alpha val="43137"/>
                  </a:srgbClr>
                </a:outerShdw>
              </a:effectLst>
            </a:endParaRPr>
          </a:p>
          <a:p>
            <a:endParaRPr lang="en-US" cap="none" dirty="0">
              <a:solidFill>
                <a:schemeClr val="tx2">
                  <a:lumMod val="75000"/>
                </a:schemeClr>
              </a:solidFill>
              <a:effectLst>
                <a:outerShdw blurRad="38100" dist="38100" dir="2700000" algn="tl">
                  <a:srgbClr val="000000">
                    <a:alpha val="43137"/>
                  </a:srgbClr>
                </a:outerShdw>
              </a:effectLst>
            </a:endParaRPr>
          </a:p>
          <a:p>
            <a:endParaRPr lang="en-US" dirty="0"/>
          </a:p>
        </p:txBody>
      </p:sp>
      <p:sp>
        <p:nvSpPr>
          <p:cNvPr id="4" name="AutoShape 2" descr="https://support.eset.com/Platform/Publishing/images/Authoring/Image%20Files/ESET/screenshots_SKY/F8_safemode.png"/>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1" y="1780487"/>
            <a:ext cx="3211061" cy="3673640"/>
          </a:xfrm>
          <a:prstGeom prst="rect">
            <a:avLst/>
          </a:prstGeom>
        </p:spPr>
      </p:pic>
    </p:spTree>
    <p:extLst>
      <p:ext uri="{BB962C8B-B14F-4D97-AF65-F5344CB8AC3E}">
        <p14:creationId xmlns:p14="http://schemas.microsoft.com/office/powerpoint/2010/main" val="351709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922" y="1909992"/>
            <a:ext cx="6613264" cy="4339650"/>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Immediately after the computer is powered on or restarted (usually after you hear your computer beep), tap the F8 key in 1 second intervals</a:t>
            </a:r>
            <a:r>
              <a:rPr lang="en-US" dirty="0" smtClean="0">
                <a:solidFill>
                  <a:schemeClr val="tx2">
                    <a:lumMod val="75000"/>
                  </a:schemeClr>
                </a:solidFill>
              </a:rPr>
              <a:t>.</a:t>
            </a:r>
          </a:p>
          <a:p>
            <a:pPr marL="285750" indent="-285750">
              <a:buFont typeface="Arial" panose="020B0604020202020204" pitchFamily="34" charset="0"/>
              <a:buChar char="•"/>
            </a:pPr>
            <a:endParaRPr lang="en-US" dirty="0">
              <a:solidFill>
                <a:schemeClr val="tx2">
                  <a:lumMod val="75000"/>
                </a:schemeClr>
              </a:solidFill>
            </a:endParaRPr>
          </a:p>
          <a:p>
            <a:pPr marL="285750" indent="-285750">
              <a:buFont typeface="Arial" panose="020B0604020202020204" pitchFamily="34" charset="0"/>
              <a:buChar char="•"/>
            </a:pPr>
            <a:r>
              <a:rPr lang="en-US" dirty="0">
                <a:solidFill>
                  <a:schemeClr val="tx2">
                    <a:lumMod val="75000"/>
                  </a:schemeClr>
                </a:solidFill>
              </a:rPr>
              <a:t>After your computer displays hardware information and runs a memory test, the Advanced Boot Options menu will appear. </a:t>
            </a:r>
            <a:endParaRPr lang="en-US" dirty="0" smtClean="0">
              <a:solidFill>
                <a:schemeClr val="tx2">
                  <a:lumMod val="75000"/>
                </a:schemeClr>
              </a:solidFill>
            </a:endParaRPr>
          </a:p>
          <a:p>
            <a:pPr marL="285750" indent="-285750">
              <a:buFont typeface="Arial" panose="020B0604020202020204" pitchFamily="34" charset="0"/>
              <a:buChar char="•"/>
            </a:pPr>
            <a:endParaRPr lang="en-US" dirty="0">
              <a:solidFill>
                <a:schemeClr val="tx2">
                  <a:lumMod val="75000"/>
                </a:schemeClr>
              </a:solidFill>
            </a:endParaRPr>
          </a:p>
          <a:p>
            <a:pPr marL="285750" indent="-285750">
              <a:buFont typeface="Arial" panose="020B0604020202020204" pitchFamily="34" charset="0"/>
              <a:buChar char="•"/>
            </a:pPr>
            <a:r>
              <a:rPr lang="en-US" dirty="0">
                <a:solidFill>
                  <a:schemeClr val="tx2">
                    <a:lumMod val="75000"/>
                  </a:schemeClr>
                </a:solidFill>
              </a:rPr>
              <a:t>Use the arrow keys to select Safe Mode or Safe Mode with Networking and press ENTER. </a:t>
            </a:r>
            <a:endParaRPr lang="en-US" dirty="0" smtClean="0">
              <a:solidFill>
                <a:schemeClr val="tx2">
                  <a:lumMod val="75000"/>
                </a:schemeClr>
              </a:solidFill>
            </a:endParaRPr>
          </a:p>
          <a:p>
            <a:pPr marL="285750" indent="-285750">
              <a:buFont typeface="Arial" panose="020B0604020202020204" pitchFamily="34" charset="0"/>
              <a:buChar char="•"/>
            </a:pPr>
            <a:endParaRPr lang="en-US" dirty="0">
              <a:solidFill>
                <a:schemeClr val="tx2">
                  <a:lumMod val="75000"/>
                </a:schemeClr>
              </a:solidFill>
            </a:endParaRPr>
          </a:p>
          <a:p>
            <a:pPr marL="342900" indent="-342900">
              <a:buFont typeface="Arial" panose="020B0604020202020204" pitchFamily="34" charset="0"/>
              <a:buChar char="•"/>
            </a:pPr>
            <a:r>
              <a:rPr lang="en-US" sz="2000" dirty="0">
                <a:solidFill>
                  <a:schemeClr val="tx2">
                    <a:lumMod val="75000"/>
                  </a:schemeClr>
                </a:solidFill>
              </a:rPr>
              <a:t>When you are finished troubleshooting, repeat steps 1-3 and select Start Windows Normally to return to your normal Windows configuration.</a:t>
            </a:r>
          </a:p>
          <a:p>
            <a:r>
              <a:rPr lang="en-US" dirty="0"/>
              <a:t> </a:t>
            </a:r>
          </a:p>
        </p:txBody>
      </p:sp>
      <p:sp>
        <p:nvSpPr>
          <p:cNvPr id="8" name="TextBox 7"/>
          <p:cNvSpPr txBox="1"/>
          <p:nvPr/>
        </p:nvSpPr>
        <p:spPr>
          <a:xfrm>
            <a:off x="976256" y="1172585"/>
            <a:ext cx="6551408" cy="461665"/>
          </a:xfrm>
          <a:prstGeom prst="rect">
            <a:avLst/>
          </a:prstGeom>
          <a:noFill/>
        </p:spPr>
        <p:txBody>
          <a:bodyPr wrap="square" rtlCol="0">
            <a:spAutoFit/>
          </a:bodyPr>
          <a:lstStyle/>
          <a:p>
            <a:r>
              <a:rPr lang="en-US" sz="2400" u="sng" cap="all" dirty="0">
                <a:solidFill>
                  <a:schemeClr val="tx2">
                    <a:lumMod val="75000"/>
                  </a:schemeClr>
                </a:solidFill>
                <a:effectLst>
                  <a:outerShdw blurRad="38100" dist="38100" dir="2700000" algn="tl">
                    <a:srgbClr val="000000">
                      <a:alpha val="43137"/>
                    </a:srgbClr>
                  </a:outerShdw>
                </a:effectLst>
                <a:latin typeface="+mj-lt"/>
                <a:ea typeface="+mj-ea"/>
                <a:cs typeface="+mj-cs"/>
              </a:rPr>
              <a:t>Steps to be followed to enter safe mode</a:t>
            </a:r>
          </a:p>
        </p:txBody>
      </p:sp>
    </p:spTree>
    <p:extLst>
      <p:ext uri="{BB962C8B-B14F-4D97-AF65-F5344CB8AC3E}">
        <p14:creationId xmlns:p14="http://schemas.microsoft.com/office/powerpoint/2010/main" val="359511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901524" cy="941342"/>
          </a:xfrm>
        </p:spPr>
        <p:txBody>
          <a:bodyPr/>
          <a:lstStyle/>
          <a:p>
            <a:pPr marL="342900" indent="-342900" algn="l">
              <a:buFont typeface="Wingdings" panose="05000000000000000000" pitchFamily="2" charset="2"/>
              <a:buChar char="Ø"/>
            </a:pPr>
            <a:r>
              <a:rPr lang="en-US" sz="2400" cap="none" dirty="0">
                <a:solidFill>
                  <a:schemeClr val="tx2">
                    <a:lumMod val="75000"/>
                  </a:schemeClr>
                </a:solidFill>
                <a:effectLst/>
                <a:latin typeface="+mn-lt"/>
                <a:ea typeface="+mn-ea"/>
                <a:cs typeface="+mn-cs"/>
              </a:rPr>
              <a:t>There are several things that happen when Windows boots in Safe </a:t>
            </a:r>
            <a:r>
              <a:rPr lang="en-US" sz="2400" cap="none" dirty="0" smtClean="0">
                <a:solidFill>
                  <a:schemeClr val="tx2">
                    <a:lumMod val="75000"/>
                  </a:schemeClr>
                </a:solidFill>
                <a:effectLst/>
                <a:latin typeface="+mn-lt"/>
                <a:ea typeface="+mn-ea"/>
                <a:cs typeface="+mn-cs"/>
              </a:rPr>
              <a:t>Mode:</a:t>
            </a:r>
            <a:endParaRPr lang="en-US" dirty="0"/>
          </a:p>
        </p:txBody>
      </p:sp>
      <p:sp>
        <p:nvSpPr>
          <p:cNvPr id="3" name="Content Placeholder 2"/>
          <p:cNvSpPr>
            <a:spLocks noGrp="1"/>
          </p:cNvSpPr>
          <p:nvPr>
            <p:ph sz="quarter" idx="13"/>
          </p:nvPr>
        </p:nvSpPr>
        <p:spPr>
          <a:xfrm>
            <a:off x="685330" y="1645921"/>
            <a:ext cx="8109046" cy="4145279"/>
          </a:xfrm>
        </p:spPr>
        <p:txBody>
          <a:bodyPr>
            <a:normAutofit fontScale="92500"/>
          </a:bodyPr>
          <a:lstStyle/>
          <a:p>
            <a:r>
              <a:rPr lang="en-US" cap="none" dirty="0">
                <a:solidFill>
                  <a:schemeClr val="tx2">
                    <a:lumMod val="75000"/>
                  </a:schemeClr>
                </a:solidFill>
              </a:rPr>
              <a:t>Safe Mode does not run the autoexec.bat or config.sys files</a:t>
            </a:r>
            <a:r>
              <a:rPr lang="en-US" cap="none" dirty="0" smtClean="0">
                <a:solidFill>
                  <a:schemeClr val="tx2">
                    <a:lumMod val="75000"/>
                  </a:schemeClr>
                </a:solidFill>
              </a:rPr>
              <a:t>.</a:t>
            </a:r>
            <a:endParaRPr lang="en-US" cap="none" dirty="0">
              <a:solidFill>
                <a:schemeClr val="tx2">
                  <a:lumMod val="75000"/>
                </a:schemeClr>
              </a:solidFill>
            </a:endParaRPr>
          </a:p>
          <a:p>
            <a:r>
              <a:rPr lang="en-US" cap="none" dirty="0">
                <a:solidFill>
                  <a:schemeClr val="tx2">
                    <a:lumMod val="75000"/>
                  </a:schemeClr>
                </a:solidFill>
              </a:rPr>
              <a:t>Most device </a:t>
            </a:r>
            <a:r>
              <a:rPr lang="en-US" cap="none" dirty="0" smtClean="0">
                <a:solidFill>
                  <a:schemeClr val="tx2">
                    <a:lumMod val="75000"/>
                  </a:schemeClr>
                </a:solidFill>
              </a:rPr>
              <a:t>drivers </a:t>
            </a:r>
            <a:r>
              <a:rPr lang="en-US" cap="none" dirty="0">
                <a:solidFill>
                  <a:schemeClr val="tx2">
                    <a:lumMod val="75000"/>
                  </a:schemeClr>
                </a:solidFill>
              </a:rPr>
              <a:t>are not loaded</a:t>
            </a:r>
            <a:r>
              <a:rPr lang="en-US" dirty="0"/>
              <a:t>. </a:t>
            </a:r>
            <a:endParaRPr lang="en-US" dirty="0" smtClean="0"/>
          </a:p>
          <a:p>
            <a:r>
              <a:rPr lang="en-US" cap="none" dirty="0">
                <a:solidFill>
                  <a:schemeClr val="tx2">
                    <a:lumMod val="75000"/>
                  </a:schemeClr>
                </a:solidFill>
              </a:rPr>
              <a:t>Instead of the normal graphics device driver, Safe Mode uses standard VGA graphics mode. This mode is supported by all Windows-compatible video cards.</a:t>
            </a:r>
          </a:p>
          <a:p>
            <a:r>
              <a:rPr lang="en-US" cap="none" dirty="0">
                <a:solidFill>
                  <a:schemeClr val="tx2">
                    <a:lumMod val="75000"/>
                  </a:schemeClr>
                </a:solidFill>
              </a:rPr>
              <a:t>Himem.sys, which is normally loaded as part of the config.sys script, is loaded with the /testmem:on switch. This switch tells the computer to test the extended memory before continuing.</a:t>
            </a:r>
          </a:p>
          <a:p>
            <a:r>
              <a:rPr lang="en-US" sz="2100" cap="none" dirty="0">
                <a:solidFill>
                  <a:schemeClr val="tx2">
                    <a:lumMod val="75000"/>
                  </a:schemeClr>
                </a:solidFill>
              </a:rPr>
              <a:t>Safe Mode checks the msdos.sys file for information on where to find the rest of the Windows files. If it finds the files, it proceeds to load Windows in Safe Mode with the command win /</a:t>
            </a:r>
            <a:r>
              <a:rPr lang="en-US" sz="2100" cap="none" dirty="0" err="1">
                <a:solidFill>
                  <a:schemeClr val="tx2">
                    <a:lumMod val="75000"/>
                  </a:schemeClr>
                </a:solidFill>
              </a:rPr>
              <a:t>d:m</a:t>
            </a:r>
            <a:r>
              <a:rPr lang="en-US" sz="2100" cap="none" dirty="0">
                <a:solidFill>
                  <a:schemeClr val="tx2">
                    <a:lumMod val="75000"/>
                  </a:schemeClr>
                </a:solidFill>
              </a:rPr>
              <a:t>. If it does not find the Windows files, it will run command.com to bring up a C: prompt.</a:t>
            </a:r>
          </a:p>
          <a:p>
            <a:endParaRPr lang="en-US" dirty="0"/>
          </a:p>
        </p:txBody>
      </p:sp>
    </p:spTree>
    <p:extLst>
      <p:ext uri="{BB962C8B-B14F-4D97-AF65-F5344CB8AC3E}">
        <p14:creationId xmlns:p14="http://schemas.microsoft.com/office/powerpoint/2010/main" val="281406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20785" y="1162235"/>
            <a:ext cx="7772870" cy="4700682"/>
          </a:xfrm>
        </p:spPr>
        <p:txBody>
          <a:bodyPr/>
          <a:lstStyle/>
          <a:p>
            <a:r>
              <a:rPr lang="en-US" cap="none" dirty="0"/>
              <a:t>Windows boots using a batch file called system.cb instead of the standard system.ini file. This file loads the Virtual Device Drivers (VxDs) that Windows uses to communicate with the standard parts of the computer</a:t>
            </a:r>
            <a:r>
              <a:rPr lang="en-US" cap="none" dirty="0" smtClean="0"/>
              <a:t>.</a:t>
            </a:r>
          </a:p>
          <a:p>
            <a:r>
              <a:rPr lang="en-US" cap="none" dirty="0"/>
              <a:t>Windows now loads the regular system.ini file plus win.ini and Registry settings. It skips the [Boot] (except for the shell and device lines) and [386Enh] sections of system.ini and does not load or run any programs listed in win.ini.</a:t>
            </a:r>
          </a:p>
          <a:p>
            <a:r>
              <a:rPr lang="en-US" cap="none" dirty="0"/>
              <a:t>The Windows desktop loads up in 16 colors and at a resolution of 640 x 480 with the words "Safe Mode" in each corner</a:t>
            </a:r>
            <a:r>
              <a:rPr lang="en-US" cap="none" dirty="0">
                <a:effectLst>
                  <a:outerShdw blurRad="38100" dist="38100" dir="2700000" algn="tl">
                    <a:srgbClr val="000000">
                      <a:alpha val="43137"/>
                    </a:srgbClr>
                  </a:outerShdw>
                </a:effectLst>
              </a:rPr>
              <a:t>.</a:t>
            </a:r>
          </a:p>
          <a:p>
            <a:endParaRPr lang="en-US" cap="none" dirty="0">
              <a:solidFill>
                <a:schemeClr val="tx2">
                  <a:lumMod val="75000"/>
                </a:schemeClr>
              </a:solidFill>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312143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219200"/>
            <a:ext cx="8763000" cy="4038599"/>
          </a:xfrm>
        </p:spPr>
        <p:txBody>
          <a:bodyPr>
            <a:normAutofit/>
          </a:bodyPr>
          <a:lstStyle/>
          <a:p>
            <a:r>
              <a:rPr lang="en-US" sz="6000" dirty="0" smtClean="0"/>
              <a:t>Windows Booting and Linux Booting</a:t>
            </a:r>
            <a:endParaRPr lang="en-US" sz="6000" dirty="0"/>
          </a:p>
        </p:txBody>
      </p:sp>
    </p:spTree>
    <p:extLst>
      <p:ext uri="{BB962C8B-B14F-4D97-AF65-F5344CB8AC3E}">
        <p14:creationId xmlns:p14="http://schemas.microsoft.com/office/powerpoint/2010/main" val="205146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673" y="517803"/>
            <a:ext cx="8534400" cy="6340197"/>
          </a:xfrm>
          <a:prstGeom prst="rect">
            <a:avLst/>
          </a:prstGeom>
          <a:noFill/>
        </p:spPr>
        <p:txBody>
          <a:bodyPr wrap="square" rtlCol="0">
            <a:spAutoFit/>
          </a:bodyPr>
          <a:lstStyle/>
          <a:p>
            <a:r>
              <a:rPr lang="en-US" sz="2800" b="1" dirty="0" smtClean="0"/>
              <a:t>Booting Process:</a:t>
            </a:r>
            <a:endParaRPr lang="en-US" sz="2400" b="1" dirty="0" smtClean="0"/>
          </a:p>
          <a:p>
            <a:r>
              <a:rPr lang="en-US" sz="2400" dirty="0" smtClean="0"/>
              <a:t>     </a:t>
            </a:r>
          </a:p>
          <a:p>
            <a:r>
              <a:rPr lang="en-US" sz="2400" dirty="0" smtClean="0">
                <a:solidFill>
                  <a:schemeClr val="tx1">
                    <a:lumMod val="75000"/>
                    <a:lumOff val="25000"/>
                  </a:schemeClr>
                </a:solidFill>
              </a:rPr>
              <a:t>   </a:t>
            </a:r>
            <a:r>
              <a:rPr lang="en-US" sz="2000" dirty="0" smtClean="0">
                <a:solidFill>
                  <a:schemeClr val="tx1">
                    <a:lumMod val="75000"/>
                    <a:lumOff val="25000"/>
                  </a:schemeClr>
                </a:solidFill>
              </a:rPr>
              <a:t>      The process </a:t>
            </a:r>
            <a:r>
              <a:rPr lang="en-US" sz="2000" dirty="0">
                <a:solidFill>
                  <a:schemeClr val="tx1">
                    <a:lumMod val="75000"/>
                    <a:lumOff val="25000"/>
                  </a:schemeClr>
                </a:solidFill>
              </a:rPr>
              <a:t>o</a:t>
            </a:r>
            <a:r>
              <a:rPr lang="en-US" sz="2000" dirty="0" smtClean="0">
                <a:solidFill>
                  <a:schemeClr val="tx1">
                    <a:lumMod val="75000"/>
                    <a:lumOff val="25000"/>
                  </a:schemeClr>
                </a:solidFill>
              </a:rPr>
              <a:t>f </a:t>
            </a:r>
            <a:r>
              <a:rPr lang="en-US" sz="2000" dirty="0">
                <a:solidFill>
                  <a:schemeClr val="tx1">
                    <a:lumMod val="75000"/>
                    <a:lumOff val="25000"/>
                  </a:schemeClr>
                </a:solidFill>
              </a:rPr>
              <a:t>t</a:t>
            </a:r>
            <a:r>
              <a:rPr lang="en-US" sz="2000" dirty="0" smtClean="0">
                <a:solidFill>
                  <a:schemeClr val="tx1">
                    <a:lumMod val="75000"/>
                    <a:lumOff val="25000"/>
                  </a:schemeClr>
                </a:solidFill>
              </a:rPr>
              <a:t>he computer loading </a:t>
            </a:r>
            <a:r>
              <a:rPr lang="en-US" sz="2000" dirty="0">
                <a:solidFill>
                  <a:schemeClr val="tx1">
                    <a:lumMod val="75000"/>
                    <a:lumOff val="25000"/>
                  </a:schemeClr>
                </a:solidFill>
              </a:rPr>
              <a:t>t</a:t>
            </a:r>
            <a:r>
              <a:rPr lang="en-US" sz="2000" dirty="0" smtClean="0">
                <a:solidFill>
                  <a:schemeClr val="tx1">
                    <a:lumMod val="75000"/>
                    <a:lumOff val="25000"/>
                  </a:schemeClr>
                </a:solidFill>
              </a:rPr>
              <a:t>he </a:t>
            </a:r>
            <a:r>
              <a:rPr lang="en-US" sz="2000" dirty="0">
                <a:solidFill>
                  <a:schemeClr val="tx1">
                    <a:lumMod val="75000"/>
                    <a:lumOff val="25000"/>
                  </a:schemeClr>
                </a:solidFill>
              </a:rPr>
              <a:t>o</a:t>
            </a:r>
            <a:r>
              <a:rPr lang="en-US" sz="2000" dirty="0" smtClean="0">
                <a:solidFill>
                  <a:schemeClr val="tx1">
                    <a:lumMod val="75000"/>
                    <a:lumOff val="25000"/>
                  </a:schemeClr>
                </a:solidFill>
              </a:rPr>
              <a:t>perating system </a:t>
            </a:r>
            <a:r>
              <a:rPr lang="en-US" sz="2000" dirty="0">
                <a:solidFill>
                  <a:schemeClr val="tx1">
                    <a:lumMod val="75000"/>
                    <a:lumOff val="25000"/>
                  </a:schemeClr>
                </a:solidFill>
              </a:rPr>
              <a:t>t</a:t>
            </a:r>
            <a:r>
              <a:rPr lang="en-US" sz="2000" dirty="0" smtClean="0">
                <a:solidFill>
                  <a:schemeClr val="tx1">
                    <a:lumMod val="75000"/>
                    <a:lumOff val="25000"/>
                  </a:schemeClr>
                </a:solidFill>
              </a:rPr>
              <a:t>o </a:t>
            </a:r>
            <a:r>
              <a:rPr lang="en-US" sz="2000" dirty="0">
                <a:solidFill>
                  <a:schemeClr val="tx1">
                    <a:lumMod val="75000"/>
                    <a:lumOff val="25000"/>
                  </a:schemeClr>
                </a:solidFill>
              </a:rPr>
              <a:t>i</a:t>
            </a:r>
            <a:r>
              <a:rPr lang="en-US" sz="2000" dirty="0" smtClean="0">
                <a:solidFill>
                  <a:schemeClr val="tx1">
                    <a:lumMod val="75000"/>
                    <a:lumOff val="25000"/>
                  </a:schemeClr>
                </a:solidFill>
              </a:rPr>
              <a:t>ts </a:t>
            </a:r>
            <a:r>
              <a:rPr lang="en-US" sz="2000" dirty="0">
                <a:solidFill>
                  <a:schemeClr val="tx1">
                    <a:lumMod val="75000"/>
                    <a:lumOff val="25000"/>
                  </a:schemeClr>
                </a:solidFill>
              </a:rPr>
              <a:t>m</a:t>
            </a:r>
            <a:r>
              <a:rPr lang="en-US" sz="2000" dirty="0" smtClean="0">
                <a:solidFill>
                  <a:schemeClr val="tx1">
                    <a:lumMod val="75000"/>
                    <a:lumOff val="25000"/>
                  </a:schemeClr>
                </a:solidFill>
              </a:rPr>
              <a:t>emory </a:t>
            </a:r>
            <a:r>
              <a:rPr lang="en-US" sz="2000" dirty="0">
                <a:solidFill>
                  <a:schemeClr val="tx1">
                    <a:lumMod val="75000"/>
                    <a:lumOff val="25000"/>
                  </a:schemeClr>
                </a:solidFill>
              </a:rPr>
              <a:t>a</a:t>
            </a:r>
            <a:r>
              <a:rPr lang="en-US" sz="2000" dirty="0" smtClean="0">
                <a:solidFill>
                  <a:schemeClr val="tx1">
                    <a:lumMod val="75000"/>
                    <a:lumOff val="25000"/>
                  </a:schemeClr>
                </a:solidFill>
              </a:rPr>
              <a:t>nd prepares </a:t>
            </a:r>
            <a:r>
              <a:rPr lang="en-US" sz="2000" dirty="0">
                <a:solidFill>
                  <a:schemeClr val="tx1">
                    <a:lumMod val="75000"/>
                    <a:lumOff val="25000"/>
                  </a:schemeClr>
                </a:solidFill>
              </a:rPr>
              <a:t>i</a:t>
            </a:r>
            <a:r>
              <a:rPr lang="en-US" sz="2000" dirty="0" smtClean="0">
                <a:solidFill>
                  <a:schemeClr val="tx1">
                    <a:lumMod val="75000"/>
                    <a:lumOff val="25000"/>
                  </a:schemeClr>
                </a:solidFill>
              </a:rPr>
              <a:t>t </a:t>
            </a:r>
            <a:r>
              <a:rPr lang="en-US" sz="2000" dirty="0">
                <a:solidFill>
                  <a:schemeClr val="tx1">
                    <a:lumMod val="75000"/>
                    <a:lumOff val="25000"/>
                  </a:schemeClr>
                </a:solidFill>
              </a:rPr>
              <a:t>f</a:t>
            </a:r>
            <a:r>
              <a:rPr lang="en-US" sz="2000" dirty="0" smtClean="0">
                <a:solidFill>
                  <a:schemeClr val="tx1">
                    <a:lumMod val="75000"/>
                    <a:lumOff val="25000"/>
                  </a:schemeClr>
                </a:solidFill>
              </a:rPr>
              <a:t>or use.</a:t>
            </a:r>
          </a:p>
          <a:p>
            <a:endParaRPr lang="en-US" sz="2400" dirty="0"/>
          </a:p>
          <a:p>
            <a:r>
              <a:rPr lang="en-US" sz="2800" dirty="0" smtClean="0"/>
              <a:t>Types of booting:</a:t>
            </a:r>
          </a:p>
          <a:p>
            <a:endParaRPr lang="en-US" sz="2400" dirty="0">
              <a:solidFill>
                <a:schemeClr val="tx1">
                  <a:lumMod val="75000"/>
                  <a:lumOff val="25000"/>
                </a:schemeClr>
              </a:solidFill>
            </a:endParaRPr>
          </a:p>
          <a:p>
            <a:pPr marL="342900" indent="-342900">
              <a:buFont typeface="Wingdings" panose="05000000000000000000" pitchFamily="2" charset="2"/>
              <a:buChar char="Ø"/>
            </a:pPr>
            <a:r>
              <a:rPr lang="en-US" sz="2400" dirty="0">
                <a:solidFill>
                  <a:schemeClr val="tx1">
                    <a:lumMod val="75000"/>
                    <a:lumOff val="25000"/>
                  </a:schemeClr>
                </a:solidFill>
              </a:rPr>
              <a:t> </a:t>
            </a:r>
            <a:r>
              <a:rPr lang="en-US" sz="2400" dirty="0" smtClean="0">
                <a:solidFill>
                  <a:schemeClr val="tx1">
                    <a:lumMod val="75000"/>
                    <a:lumOff val="25000"/>
                  </a:schemeClr>
                </a:solidFill>
              </a:rPr>
              <a:t> Cold boot:</a:t>
            </a:r>
          </a:p>
          <a:p>
            <a:r>
              <a:rPr lang="en-US" sz="2400" dirty="0" smtClean="0">
                <a:solidFill>
                  <a:schemeClr val="tx1">
                    <a:lumMod val="75000"/>
                    <a:lumOff val="25000"/>
                  </a:schemeClr>
                </a:solidFill>
              </a:rPr>
              <a:t>         </a:t>
            </a:r>
            <a:r>
              <a:rPr lang="en-US" dirty="0">
                <a:solidFill>
                  <a:schemeClr val="tx1">
                    <a:lumMod val="75000"/>
                    <a:lumOff val="25000"/>
                  </a:schemeClr>
                </a:solidFill>
              </a:rPr>
              <a:t>Cold boot is the process of starting a computer from shutdown or a </a:t>
            </a:r>
            <a:r>
              <a:rPr lang="en-US" dirty="0" smtClean="0">
                <a:solidFill>
                  <a:schemeClr val="tx1">
                    <a:lumMod val="75000"/>
                    <a:lumOff val="25000"/>
                  </a:schemeClr>
                </a:solidFill>
              </a:rPr>
              <a:t>     powerless </a:t>
            </a:r>
            <a:r>
              <a:rPr lang="en-US" dirty="0">
                <a:solidFill>
                  <a:schemeClr val="tx1">
                    <a:lumMod val="75000"/>
                    <a:lumOff val="25000"/>
                  </a:schemeClr>
                </a:solidFill>
              </a:rPr>
              <a:t>state and setting it to normal working condition. </a:t>
            </a:r>
            <a:endParaRPr lang="en-US" dirty="0" smtClean="0">
              <a:solidFill>
                <a:schemeClr val="tx1">
                  <a:lumMod val="75000"/>
                  <a:lumOff val="25000"/>
                </a:schemeClr>
              </a:solidFill>
            </a:endParaRPr>
          </a:p>
          <a:p>
            <a:endParaRPr lang="en-US" sz="2400" dirty="0" smtClean="0">
              <a:solidFill>
                <a:schemeClr val="tx1">
                  <a:lumMod val="75000"/>
                  <a:lumOff val="25000"/>
                </a:schemeClr>
              </a:solidFill>
            </a:endParaRPr>
          </a:p>
          <a:p>
            <a:pPr marL="342900" indent="-342900">
              <a:buFont typeface="Wingdings" panose="05000000000000000000" pitchFamily="2" charset="2"/>
              <a:buChar char="Ø"/>
            </a:pPr>
            <a:r>
              <a:rPr lang="en-US" sz="2400" dirty="0">
                <a:solidFill>
                  <a:schemeClr val="tx1">
                    <a:lumMod val="75000"/>
                    <a:lumOff val="25000"/>
                  </a:schemeClr>
                </a:solidFill>
              </a:rPr>
              <a:t> </a:t>
            </a:r>
            <a:r>
              <a:rPr lang="en-US" sz="2400" dirty="0" smtClean="0">
                <a:solidFill>
                  <a:schemeClr val="tx1">
                    <a:lumMod val="75000"/>
                    <a:lumOff val="25000"/>
                  </a:schemeClr>
                </a:solidFill>
              </a:rPr>
              <a:t> Warm boot:</a:t>
            </a:r>
            <a:endParaRPr lang="en-US" sz="2400" dirty="0">
              <a:solidFill>
                <a:schemeClr val="tx1">
                  <a:lumMod val="75000"/>
                  <a:lumOff val="25000"/>
                </a:schemeClr>
              </a:solidFill>
            </a:endParaRPr>
          </a:p>
          <a:p>
            <a:r>
              <a:rPr lang="en-US" dirty="0" smtClean="0">
                <a:solidFill>
                  <a:schemeClr val="tx1">
                    <a:lumMod val="75000"/>
                    <a:lumOff val="25000"/>
                  </a:schemeClr>
                </a:solidFill>
              </a:rPr>
              <a:t>             A </a:t>
            </a:r>
            <a:r>
              <a:rPr lang="en-US" dirty="0">
                <a:solidFill>
                  <a:schemeClr val="tx1">
                    <a:lumMod val="75000"/>
                    <a:lumOff val="25000"/>
                  </a:schemeClr>
                </a:solidFill>
              </a:rPr>
              <a:t>warm boot is typically initiated from the operating system, rather than pressing a button on the computer itself. For example, to perform a warm boot on a Windows system, you may select Shut Down → Restart from the Start Menu</a:t>
            </a:r>
            <a:r>
              <a:rPr lang="en-US" dirty="0"/>
              <a:t>.</a:t>
            </a:r>
            <a:endParaRPr lang="en-US" dirty="0" smtClean="0"/>
          </a:p>
          <a:p>
            <a:endParaRPr lang="en-US" sz="2400" dirty="0"/>
          </a:p>
          <a:p>
            <a:endParaRPr lang="en-US" sz="2400" dirty="0"/>
          </a:p>
        </p:txBody>
      </p:sp>
    </p:spTree>
    <p:extLst>
      <p:ext uri="{BB962C8B-B14F-4D97-AF65-F5344CB8AC3E}">
        <p14:creationId xmlns:p14="http://schemas.microsoft.com/office/powerpoint/2010/main" val="144393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512511" cy="1143000"/>
          </a:xfrm>
        </p:spPr>
        <p:txBody>
          <a:bodyPr/>
          <a:lstStyle/>
          <a:p>
            <a:r>
              <a:rPr lang="en-US" dirty="0" smtClean="0"/>
              <a:t>Windows Booting Process</a:t>
            </a:r>
            <a:endParaRPr lang="en-US" dirty="0"/>
          </a:p>
        </p:txBody>
      </p:sp>
      <p:sp>
        <p:nvSpPr>
          <p:cNvPr id="3" name="Content Placeholder 2"/>
          <p:cNvSpPr>
            <a:spLocks noGrp="1"/>
          </p:cNvSpPr>
          <p:nvPr>
            <p:ph idx="4294967295"/>
          </p:nvPr>
        </p:nvSpPr>
        <p:spPr>
          <a:xfrm>
            <a:off x="838200" y="2438400"/>
            <a:ext cx="8229600" cy="4525963"/>
          </a:xfrm>
          <a:prstGeom prst="rect">
            <a:avLst/>
          </a:prstGeom>
        </p:spPr>
        <p:txBody>
          <a:bodyPr>
            <a:normAutofit/>
          </a:bodyPr>
          <a:lstStyle/>
          <a:p>
            <a:pPr marL="0" indent="0">
              <a:buNone/>
            </a:pPr>
            <a:r>
              <a:rPr lang="en-US" dirty="0"/>
              <a:t> </a:t>
            </a:r>
            <a:r>
              <a:rPr lang="en-US" dirty="0" smtClean="0"/>
              <a:t>                The booting process in windows is very easy just like its user friendly features. There are four basic steps are there in Windows operating system while booting. The first process starting when you turn on your computer is BIOS i.e., Basic Input Output System.</a:t>
            </a:r>
            <a:endParaRPr lang="en-US" dirty="0"/>
          </a:p>
        </p:txBody>
      </p:sp>
    </p:spTree>
    <p:extLst>
      <p:ext uri="{BB962C8B-B14F-4D97-AF65-F5344CB8AC3E}">
        <p14:creationId xmlns:p14="http://schemas.microsoft.com/office/powerpoint/2010/main" val="101235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762000"/>
            <a:ext cx="8229600" cy="5364163"/>
          </a:xfrm>
          <a:prstGeom prst="rect">
            <a:avLst/>
          </a:prstGeom>
        </p:spPr>
        <p:txBody>
          <a:bodyPr>
            <a:normAutofit/>
          </a:bodyPr>
          <a:lstStyle/>
          <a:p>
            <a:pPr marL="0" indent="0">
              <a:buNone/>
            </a:pPr>
            <a:r>
              <a:rPr lang="en-US" sz="2400" dirty="0" smtClean="0"/>
              <a:t>Windows booting Steps:</a:t>
            </a:r>
            <a:endParaRPr lang="en-US" sz="2400" dirty="0"/>
          </a:p>
        </p:txBody>
      </p:sp>
      <p:sp>
        <p:nvSpPr>
          <p:cNvPr id="4" name="Rounded Rectangle 3"/>
          <p:cNvSpPr/>
          <p:nvPr/>
        </p:nvSpPr>
        <p:spPr>
          <a:xfrm>
            <a:off x="2834640" y="1447800"/>
            <a:ext cx="3505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POST</a:t>
            </a:r>
            <a:endParaRPr lang="en-US" dirty="0"/>
          </a:p>
        </p:txBody>
      </p:sp>
      <p:sp>
        <p:nvSpPr>
          <p:cNvPr id="5" name="Rounded Rectangle 4"/>
          <p:cNvSpPr/>
          <p:nvPr/>
        </p:nvSpPr>
        <p:spPr>
          <a:xfrm>
            <a:off x="2849880" y="2941320"/>
            <a:ext cx="3505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MBR</a:t>
            </a:r>
            <a:endParaRPr lang="en-US" dirty="0"/>
          </a:p>
        </p:txBody>
      </p:sp>
      <p:sp>
        <p:nvSpPr>
          <p:cNvPr id="6" name="Rounded Rectangle 5"/>
          <p:cNvSpPr/>
          <p:nvPr/>
        </p:nvSpPr>
        <p:spPr>
          <a:xfrm>
            <a:off x="2834640" y="4419600"/>
            <a:ext cx="3505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Partition And O .S detction</a:t>
            </a:r>
            <a:endParaRPr lang="en-US" dirty="0"/>
          </a:p>
        </p:txBody>
      </p:sp>
      <p:sp>
        <p:nvSpPr>
          <p:cNvPr id="7" name="Rounded Rectangle 6"/>
          <p:cNvSpPr/>
          <p:nvPr/>
        </p:nvSpPr>
        <p:spPr>
          <a:xfrm>
            <a:off x="2865120" y="5836920"/>
            <a:ext cx="3505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Booting Supporting Files</a:t>
            </a:r>
            <a:endParaRPr lang="en-US" dirty="0"/>
          </a:p>
        </p:txBody>
      </p:sp>
      <p:sp>
        <p:nvSpPr>
          <p:cNvPr id="16" name="Down Arrow 15"/>
          <p:cNvSpPr/>
          <p:nvPr/>
        </p:nvSpPr>
        <p:spPr>
          <a:xfrm>
            <a:off x="4358640" y="2133600"/>
            <a:ext cx="4572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4389120" y="3627120"/>
            <a:ext cx="457200" cy="83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4351020" y="5105400"/>
            <a:ext cx="533400" cy="868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58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457200"/>
            <a:ext cx="8001000" cy="5334000"/>
          </a:xfrm>
          <a:prstGeom prst="rect">
            <a:avLst/>
          </a:prstGeom>
        </p:spPr>
        <p:txBody>
          <a:bodyPr>
            <a:normAutofit fontScale="92500"/>
          </a:bodyPr>
          <a:lstStyle/>
          <a:p>
            <a:r>
              <a:rPr lang="en-US" sz="2400" dirty="0" smtClean="0"/>
              <a:t>POST :              </a:t>
            </a:r>
          </a:p>
          <a:p>
            <a:pPr marL="0" indent="0">
              <a:buNone/>
            </a:pPr>
            <a:r>
              <a:rPr lang="en-US" sz="2400" dirty="0"/>
              <a:t> </a:t>
            </a:r>
            <a:r>
              <a:rPr lang="en-US" sz="2400" dirty="0" smtClean="0"/>
              <a:t>               POST stands for Power On Self- Test, which is very critical step, where hardware configuration and detection has been perform, by looking and listening the errors and diagnosis reports e.g.  beeps codes.</a:t>
            </a:r>
          </a:p>
          <a:p>
            <a:pPr marL="0" indent="0">
              <a:buNone/>
            </a:pPr>
            <a:endParaRPr lang="en-US" sz="2400" dirty="0"/>
          </a:p>
          <a:p>
            <a:pPr marL="0" indent="0">
              <a:buNone/>
            </a:pPr>
            <a:endParaRPr lang="en-US" sz="2400" dirty="0" smtClean="0"/>
          </a:p>
          <a:p>
            <a:r>
              <a:rPr lang="en-US" sz="2400" dirty="0" smtClean="0"/>
              <a:t> MBR: (MASTER </a:t>
            </a:r>
            <a:r>
              <a:rPr lang="en-US" sz="2400" dirty="0"/>
              <a:t>B</a:t>
            </a:r>
            <a:r>
              <a:rPr lang="en-US" sz="2400" dirty="0" smtClean="0"/>
              <a:t>OOT RECORD)</a:t>
            </a:r>
          </a:p>
          <a:p>
            <a:pPr marL="0" indent="0">
              <a:buNone/>
            </a:pPr>
            <a:r>
              <a:rPr lang="en-US" sz="2400" dirty="0"/>
              <a:t> </a:t>
            </a:r>
            <a:r>
              <a:rPr lang="en-US" sz="2400" dirty="0" smtClean="0"/>
              <a:t>                BIOS will look for the Booting Priority, like from where the computer will get the operating system e.g. from hard-disk, floppy disk, or network. This record in booting process is called MBR (Master Boot Record)  </a:t>
            </a:r>
            <a:r>
              <a:rPr lang="en-US" sz="2400" dirty="0"/>
              <a:t>w</a:t>
            </a:r>
            <a:r>
              <a:rPr lang="en-US" sz="2400" dirty="0" smtClean="0"/>
              <a:t>hich is stored on first sector of the hard disk from where the operating system start it’s loading in Primary memory. </a:t>
            </a:r>
            <a:endParaRPr lang="en-US" sz="2400" dirty="0"/>
          </a:p>
        </p:txBody>
      </p:sp>
    </p:spTree>
    <p:extLst>
      <p:ext uri="{BB962C8B-B14F-4D97-AF65-F5344CB8AC3E}">
        <p14:creationId xmlns:p14="http://schemas.microsoft.com/office/powerpoint/2010/main" val="205795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600" dirty="0" smtClean="0"/>
              <a:t>A </a:t>
            </a:r>
            <a:r>
              <a:rPr lang="en-US" sz="2600" b="1" dirty="0" smtClean="0"/>
              <a:t>master boot record</a:t>
            </a:r>
            <a:r>
              <a:rPr lang="en-US" sz="2600" dirty="0" smtClean="0"/>
              <a:t> (</a:t>
            </a:r>
            <a:r>
              <a:rPr lang="en-US" sz="2600" b="1" dirty="0" smtClean="0"/>
              <a:t>MBR</a:t>
            </a:r>
            <a:r>
              <a:rPr lang="en-US" sz="2600" dirty="0" smtClean="0"/>
              <a:t>) is a special type of boot sector at the very beginning of partitioned computer mass storage devices like fixed disks .</a:t>
            </a:r>
          </a:p>
          <a:p>
            <a:r>
              <a:rPr lang="en-US" sz="2600" dirty="0" smtClean="0"/>
              <a:t>The MBR holds the information on how the logical partitions, containing file systems are organized.</a:t>
            </a:r>
          </a:p>
          <a:p>
            <a:r>
              <a:rPr lang="en-US" sz="2600" dirty="0" smtClean="0"/>
              <a:t>The MBR also contains executable code to function as a loader for the installed operating </a:t>
            </a:r>
            <a:r>
              <a:rPr lang="en-US" sz="2600" dirty="0" smtClean="0"/>
              <a:t>system.</a:t>
            </a:r>
          </a:p>
          <a:p>
            <a:r>
              <a:rPr lang="en-US" sz="2600" dirty="0" smtClean="0"/>
              <a:t>The size of MBR is less than 512 bytes.</a:t>
            </a:r>
            <a:endParaRPr lang="en-US" sz="2600" dirty="0" smtClean="0"/>
          </a:p>
          <a:p>
            <a:endParaRPr lang="en-US" dirty="0"/>
          </a:p>
        </p:txBody>
      </p:sp>
      <p:sp>
        <p:nvSpPr>
          <p:cNvPr id="4" name="Title 1"/>
          <p:cNvSpPr>
            <a:spLocks noGrp="1"/>
          </p:cNvSpPr>
          <p:nvPr>
            <p:ph type="title"/>
          </p:nvPr>
        </p:nvSpPr>
        <p:spPr>
          <a:xfrm>
            <a:off x="533400" y="152400"/>
            <a:ext cx="6512511" cy="1143000"/>
          </a:xfrm>
        </p:spPr>
        <p:txBody>
          <a:bodyPr/>
          <a:lstStyle/>
          <a:p>
            <a:r>
              <a:rPr lang="en-US" dirty="0" smtClean="0"/>
              <a:t>MBR(Master Boot Record)</a:t>
            </a:r>
            <a:endParaRPr lang="en-US" dirty="0"/>
          </a:p>
        </p:txBody>
      </p:sp>
    </p:spTree>
    <p:extLst>
      <p:ext uri="{BB962C8B-B14F-4D97-AF65-F5344CB8AC3E}">
        <p14:creationId xmlns:p14="http://schemas.microsoft.com/office/powerpoint/2010/main" val="29036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04800"/>
            <a:ext cx="8382000" cy="5867400"/>
          </a:xfrm>
          <a:prstGeom prst="rect">
            <a:avLst/>
          </a:prstGeom>
        </p:spPr>
        <p:txBody>
          <a:bodyPr>
            <a:normAutofit/>
          </a:bodyPr>
          <a:lstStyle/>
          <a:p>
            <a:r>
              <a:rPr lang="en-US" sz="3600" dirty="0" smtClean="0"/>
              <a:t>Partition and OS detection:</a:t>
            </a:r>
          </a:p>
          <a:p>
            <a:r>
              <a:rPr lang="en-US" dirty="0" smtClean="0"/>
              <a:t>The BIOS knows the MBR and Booting Partition where the operating system loads the small system software called KERNEL into main memory.</a:t>
            </a:r>
          </a:p>
          <a:p>
            <a:endParaRPr lang="en-US" dirty="0" smtClean="0"/>
          </a:p>
          <a:p>
            <a:r>
              <a:rPr lang="en-US" dirty="0"/>
              <a:t>NTLDR (abbreviation of </a:t>
            </a:r>
            <a:r>
              <a:rPr lang="en-US" dirty="0" smtClean="0"/>
              <a:t> NT Loader) </a:t>
            </a:r>
            <a:r>
              <a:rPr lang="en-US" dirty="0"/>
              <a:t>is the boot </a:t>
            </a:r>
            <a:r>
              <a:rPr lang="en-US" dirty="0" smtClean="0"/>
              <a:t>loader</a:t>
            </a:r>
            <a:r>
              <a:rPr lang="en-US" b="1" dirty="0" smtClean="0"/>
              <a:t> </a:t>
            </a:r>
            <a:r>
              <a:rPr lang="en-US" dirty="0" smtClean="0"/>
              <a:t>for </a:t>
            </a:r>
            <a:r>
              <a:rPr lang="en-US" dirty="0"/>
              <a:t>all releases of Windows </a:t>
            </a:r>
            <a:r>
              <a:rPr lang="en-US" b="1" dirty="0"/>
              <a:t>NT</a:t>
            </a:r>
            <a:r>
              <a:rPr lang="en-US" dirty="0"/>
              <a:t> operating system up to and including Windows XP and Windows Server 2003. </a:t>
            </a:r>
            <a:endParaRPr lang="en-US" dirty="0" smtClean="0"/>
          </a:p>
          <a:p>
            <a:endParaRPr lang="en-US" dirty="0" smtClean="0"/>
          </a:p>
          <a:p>
            <a:r>
              <a:rPr lang="en-US" dirty="0" smtClean="0"/>
              <a:t> NTLDR (NT Loader) will load the partitions in the computer system and try to identify other partition other than primary partitions. </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1424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512511" cy="1143000"/>
          </a:xfrm>
        </p:spPr>
        <p:txBody>
          <a:bodyPr>
            <a:normAutofit fontScale="90000"/>
          </a:bodyPr>
          <a:lstStyle/>
          <a:p>
            <a:r>
              <a:rPr lang="en-US" dirty="0" smtClean="0"/>
              <a:t>other booting support files:</a:t>
            </a:r>
            <a:br>
              <a:rPr lang="en-US" dirty="0" smtClean="0"/>
            </a:br>
            <a:endParaRPr lang="en-US" dirty="0"/>
          </a:p>
        </p:txBody>
      </p:sp>
      <p:sp>
        <p:nvSpPr>
          <p:cNvPr id="3" name="Content Placeholder 2"/>
          <p:cNvSpPr>
            <a:spLocks noGrp="1"/>
          </p:cNvSpPr>
          <p:nvPr>
            <p:ph idx="4294967295"/>
          </p:nvPr>
        </p:nvSpPr>
        <p:spPr>
          <a:xfrm>
            <a:off x="457200" y="1905000"/>
            <a:ext cx="8229600" cy="4525963"/>
          </a:xfrm>
          <a:prstGeom prst="rect">
            <a:avLst/>
          </a:prstGeom>
        </p:spPr>
        <p:txBody>
          <a:bodyPr>
            <a:normAutofit/>
          </a:bodyPr>
          <a:lstStyle/>
          <a:p>
            <a:endParaRPr lang="en-US" sz="2400" dirty="0" smtClean="0"/>
          </a:p>
          <a:p>
            <a:r>
              <a:rPr lang="en-US" sz="2400" dirty="0" smtClean="0"/>
              <a:t>     </a:t>
            </a:r>
            <a:endParaRPr lang="en-US" sz="2400" dirty="0"/>
          </a:p>
          <a:p>
            <a:pPr marL="0" indent="0">
              <a:lnSpc>
                <a:spcPct val="110000"/>
              </a:lnSpc>
              <a:spcBef>
                <a:spcPts val="0"/>
              </a:spcBef>
              <a:buNone/>
            </a:pPr>
            <a:r>
              <a:rPr lang="en-US" sz="2400" dirty="0"/>
              <a:t>     Other important booting support file like win.sys, NTOSKERNEL.exe, HAL.DLL these file are help in different system  software installation for which the application oriented environment has to get implemented.</a:t>
            </a:r>
          </a:p>
          <a:p>
            <a:pPr marL="0" indent="0">
              <a:lnSpc>
                <a:spcPct val="110000"/>
              </a:lnSpc>
              <a:spcBef>
                <a:spcPts val="0"/>
              </a:spcBef>
              <a:buNone/>
            </a:pPr>
            <a:r>
              <a:rPr lang="en-US" sz="2400" b="1" dirty="0"/>
              <a:t>                              </a:t>
            </a:r>
          </a:p>
          <a:p>
            <a:pPr marL="0" indent="0">
              <a:lnSpc>
                <a:spcPct val="110000"/>
              </a:lnSpc>
              <a:spcBef>
                <a:spcPts val="0"/>
              </a:spcBef>
              <a:buNone/>
            </a:pPr>
            <a:r>
              <a:rPr lang="en-US" sz="2400" b="1" dirty="0"/>
              <a:t>                     ntoskrnl</a:t>
            </a:r>
            <a:r>
              <a:rPr lang="en-US" sz="2400" dirty="0"/>
              <a:t>.</a:t>
            </a:r>
            <a:r>
              <a:rPr lang="en-US" sz="2400" b="1" dirty="0"/>
              <a:t>exe</a:t>
            </a:r>
            <a:r>
              <a:rPr lang="en-US" sz="2400" dirty="0"/>
              <a:t> also known as kernel image, responsible for various system services such as hardware virtualization, process and memory </a:t>
            </a:r>
            <a:r>
              <a:rPr lang="en-US" sz="2400" dirty="0" smtClean="0"/>
              <a:t>management.</a:t>
            </a:r>
            <a:endParaRPr lang="en-US" sz="2400" dirty="0"/>
          </a:p>
        </p:txBody>
      </p:sp>
    </p:spTree>
    <p:extLst>
      <p:ext uri="{BB962C8B-B14F-4D97-AF65-F5344CB8AC3E}">
        <p14:creationId xmlns:p14="http://schemas.microsoft.com/office/powerpoint/2010/main" val="261257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781800" cy="1143000"/>
          </a:xfrm>
        </p:spPr>
        <p:txBody>
          <a:bodyPr/>
          <a:lstStyle/>
          <a:p>
            <a:r>
              <a:rPr lang="en-US" dirty="0" smtClean="0"/>
              <a:t>Linux Booting Process:</a:t>
            </a:r>
            <a:endParaRPr lang="en-US" dirty="0"/>
          </a:p>
        </p:txBody>
      </p:sp>
      <p:sp>
        <p:nvSpPr>
          <p:cNvPr id="3" name="Content Placeholder 2"/>
          <p:cNvSpPr>
            <a:spLocks noGrp="1"/>
          </p:cNvSpPr>
          <p:nvPr>
            <p:ph idx="4294967295"/>
          </p:nvPr>
        </p:nvSpPr>
        <p:spPr>
          <a:xfrm>
            <a:off x="457200" y="1981199"/>
            <a:ext cx="8229600" cy="3505201"/>
          </a:xfrm>
          <a:prstGeom prst="rect">
            <a:avLst/>
          </a:prstGeom>
        </p:spPr>
        <p:txBody>
          <a:bodyPr/>
          <a:lstStyle/>
          <a:p>
            <a:r>
              <a:rPr lang="en-US" dirty="0"/>
              <a:t> </a:t>
            </a:r>
            <a:r>
              <a:rPr lang="en-US" dirty="0" smtClean="0"/>
              <a:t>           The booting process in Linux is quite different than windows except the BIOS and MBR features. There are four basic steps in Linux operating system while booting. The first process starting when you turn on your computer is BIOS i.e., Basic Input Output System</a:t>
            </a:r>
            <a:endParaRPr lang="en-US" dirty="0"/>
          </a:p>
        </p:txBody>
      </p:sp>
    </p:spTree>
    <p:extLst>
      <p:ext uri="{BB962C8B-B14F-4D97-AF65-F5344CB8AC3E}">
        <p14:creationId xmlns:p14="http://schemas.microsoft.com/office/powerpoint/2010/main" val="187564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02920" y="533400"/>
            <a:ext cx="8229600" cy="6172199"/>
          </a:xfrm>
          <a:prstGeom prst="rect">
            <a:avLst/>
          </a:prstGeom>
        </p:spPr>
        <p:txBody>
          <a:bodyPr/>
          <a:lstStyle/>
          <a:p>
            <a:r>
              <a:rPr lang="en-US" sz="2800" dirty="0" smtClean="0">
                <a:solidFill>
                  <a:schemeClr val="tx1">
                    <a:lumMod val="85000"/>
                    <a:lumOff val="15000"/>
                  </a:schemeClr>
                </a:solidFill>
              </a:rPr>
              <a:t>Linux Booting Steps:</a:t>
            </a:r>
            <a:endParaRPr lang="en-US" sz="2800" dirty="0">
              <a:solidFill>
                <a:schemeClr val="tx1">
                  <a:lumMod val="85000"/>
                  <a:lumOff val="15000"/>
                </a:schemeClr>
              </a:solidFill>
            </a:endParaRPr>
          </a:p>
        </p:txBody>
      </p:sp>
      <p:sp>
        <p:nvSpPr>
          <p:cNvPr id="4" name="Rounded Rectangle 3"/>
          <p:cNvSpPr/>
          <p:nvPr/>
        </p:nvSpPr>
        <p:spPr>
          <a:xfrm>
            <a:off x="2834640" y="1447800"/>
            <a:ext cx="3505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POST</a:t>
            </a:r>
            <a:endParaRPr lang="en-US" dirty="0"/>
          </a:p>
        </p:txBody>
      </p:sp>
      <p:sp>
        <p:nvSpPr>
          <p:cNvPr id="5" name="Rounded Rectangle 4"/>
          <p:cNvSpPr/>
          <p:nvPr/>
        </p:nvSpPr>
        <p:spPr>
          <a:xfrm>
            <a:off x="2849880" y="2941320"/>
            <a:ext cx="3505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MBR</a:t>
            </a:r>
            <a:endParaRPr lang="en-US" dirty="0"/>
          </a:p>
        </p:txBody>
      </p:sp>
      <p:sp>
        <p:nvSpPr>
          <p:cNvPr id="6" name="Rounded Rectangle 5"/>
          <p:cNvSpPr/>
          <p:nvPr/>
        </p:nvSpPr>
        <p:spPr>
          <a:xfrm>
            <a:off x="2819400" y="4419600"/>
            <a:ext cx="3505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GRUB</a:t>
            </a:r>
            <a:endParaRPr lang="en-US" dirty="0"/>
          </a:p>
        </p:txBody>
      </p:sp>
      <p:sp>
        <p:nvSpPr>
          <p:cNvPr id="7" name="Rounded Rectangle 6"/>
          <p:cNvSpPr/>
          <p:nvPr/>
        </p:nvSpPr>
        <p:spPr>
          <a:xfrm>
            <a:off x="2865120" y="5836920"/>
            <a:ext cx="3505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Booting Supporting Files</a:t>
            </a:r>
            <a:endParaRPr lang="en-US" dirty="0"/>
          </a:p>
        </p:txBody>
      </p:sp>
      <p:sp>
        <p:nvSpPr>
          <p:cNvPr id="8" name="Down Arrow 7"/>
          <p:cNvSpPr/>
          <p:nvPr/>
        </p:nvSpPr>
        <p:spPr>
          <a:xfrm>
            <a:off x="4358640" y="2133600"/>
            <a:ext cx="4572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4389120" y="3627120"/>
            <a:ext cx="457200" cy="83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351020" y="5105400"/>
            <a:ext cx="533400" cy="868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4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4294967295"/>
          </p:nvPr>
        </p:nvSpPr>
        <p:spPr>
          <a:xfrm>
            <a:off x="457200" y="685800"/>
            <a:ext cx="8229600" cy="5440363"/>
          </a:xfrm>
          <a:prstGeom prst="rect">
            <a:avLst/>
          </a:prstGeom>
        </p:spPr>
        <p:txBody>
          <a:bodyPr/>
          <a:lstStyle/>
          <a:p>
            <a:pPr marL="0" indent="0">
              <a:buNone/>
            </a:pPr>
            <a:r>
              <a:rPr lang="en-US" dirty="0" smtClean="0"/>
              <a:t>                                      GRUB</a:t>
            </a:r>
            <a:endParaRPr lang="en-US" dirty="0"/>
          </a:p>
          <a:p>
            <a:pPr>
              <a:lnSpc>
                <a:spcPct val="150000"/>
              </a:lnSpc>
              <a:buFont typeface="Wingdings" pitchFamily="2" charset="2"/>
              <a:buChar char="Ø"/>
            </a:pPr>
            <a:r>
              <a:rPr lang="en-US" sz="2000" dirty="0" smtClean="0"/>
              <a:t>GRUB (Grand Unified Boot Loader) or Li Lo (Linux Loader) which try to load the operating system feature form the supporting resources</a:t>
            </a:r>
            <a:endParaRPr lang="en-US" sz="2000" dirty="0"/>
          </a:p>
          <a:p>
            <a:pPr>
              <a:lnSpc>
                <a:spcPct val="150000"/>
              </a:lnSpc>
              <a:buFont typeface="Wingdings" pitchFamily="2" charset="2"/>
              <a:buChar char="Ø"/>
            </a:pPr>
            <a:r>
              <a:rPr lang="en-US" sz="2000" dirty="0" smtClean="0"/>
              <a:t>one of the most important function of the GRUB is load the Kernel into the memory during the booting by loading Linux RC which stands for Linux Run Command for initializing the basic hardware for necessary during the booting process</a:t>
            </a:r>
          </a:p>
          <a:p>
            <a:pPr>
              <a:lnSpc>
                <a:spcPct val="150000"/>
              </a:lnSpc>
              <a:buFont typeface="Wingdings" pitchFamily="2" charset="2"/>
              <a:buChar char="Ø"/>
            </a:pPr>
            <a:r>
              <a:rPr lang="en-US" sz="2000" dirty="0" smtClean="0"/>
              <a:t>The final task of GRUB is to initialize the file system mounting though INIT root directory by mounting the initial file system for further activity of loading other supporting file of Linux operating System.</a:t>
            </a:r>
          </a:p>
          <a:p>
            <a:pPr>
              <a:lnSpc>
                <a:spcPct val="150000"/>
              </a:lnSpc>
              <a:buFont typeface="Wingdings" pitchFamily="2" charset="2"/>
              <a:buChar char="Ø"/>
            </a:pPr>
            <a:endParaRPr lang="en-US" sz="2000" dirty="0"/>
          </a:p>
        </p:txBody>
      </p:sp>
    </p:spTree>
    <p:extLst>
      <p:ext uri="{BB962C8B-B14F-4D97-AF65-F5344CB8AC3E}">
        <p14:creationId xmlns:p14="http://schemas.microsoft.com/office/powerpoint/2010/main" val="423091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4636"/>
            <a:ext cx="8305800" cy="1143000"/>
          </a:xfrm>
        </p:spPr>
        <p:txBody>
          <a:bodyPr/>
          <a:lstStyle/>
          <a:p>
            <a:r>
              <a:rPr lang="en-US" dirty="0" smtClean="0"/>
              <a:t>Other booting supporting files:</a:t>
            </a:r>
            <a:endParaRPr lang="en-US" dirty="0"/>
          </a:p>
        </p:txBody>
      </p:sp>
      <p:sp>
        <p:nvSpPr>
          <p:cNvPr id="3" name="Content Placeholder 2"/>
          <p:cNvSpPr>
            <a:spLocks noGrp="1"/>
          </p:cNvSpPr>
          <p:nvPr>
            <p:ph idx="4294967295"/>
          </p:nvPr>
        </p:nvSpPr>
        <p:spPr>
          <a:xfrm>
            <a:off x="914400" y="1905000"/>
            <a:ext cx="7924800" cy="4830763"/>
          </a:xfrm>
          <a:prstGeom prst="rect">
            <a:avLst/>
          </a:prstGeom>
        </p:spPr>
        <p:txBody>
          <a:bodyPr>
            <a:normAutofit/>
          </a:bodyPr>
          <a:lstStyle/>
          <a:p>
            <a:pPr marL="0" indent="0">
              <a:buNone/>
            </a:pPr>
            <a:r>
              <a:rPr lang="en-US" sz="2400" dirty="0" smtClean="0"/>
              <a:t>                 Other important booting support file like /</a:t>
            </a:r>
            <a:r>
              <a:rPr lang="en-US" sz="2400" dirty="0" err="1" smtClean="0"/>
              <a:t>sbin</a:t>
            </a:r>
            <a:r>
              <a:rPr lang="en-US" sz="2400" dirty="0" smtClean="0"/>
              <a:t>//</a:t>
            </a:r>
            <a:r>
              <a:rPr lang="en-US" sz="2400" dirty="0" err="1" smtClean="0"/>
              <a:t>init</a:t>
            </a:r>
            <a:r>
              <a:rPr lang="en-US" sz="2400" dirty="0" smtClean="0"/>
              <a:t>, These file help in different system software installation for which the application oriented environment has to get implemented, which help to create the GUI or Console base environment for the user to use the operating system. </a:t>
            </a:r>
          </a:p>
          <a:p>
            <a:pPr marL="0" indent="0">
              <a:buNone/>
            </a:pPr>
            <a:endParaRPr lang="en-US" sz="2400" dirty="0"/>
          </a:p>
          <a:p>
            <a:pPr marL="0" indent="0">
              <a:buNone/>
            </a:pPr>
            <a:r>
              <a:rPr lang="en-US" sz="2400" dirty="0"/>
              <a:t>The /</a:t>
            </a:r>
            <a:r>
              <a:rPr lang="en-US" sz="2400" dirty="0" err="1"/>
              <a:t>sbin</a:t>
            </a:r>
            <a:r>
              <a:rPr lang="en-US" sz="2400" dirty="0"/>
              <a:t>/</a:t>
            </a:r>
            <a:r>
              <a:rPr lang="en-US" sz="2400" dirty="0" err="1"/>
              <a:t>init</a:t>
            </a:r>
            <a:r>
              <a:rPr lang="en-US" sz="2400" dirty="0"/>
              <a:t> program (also called </a:t>
            </a:r>
            <a:r>
              <a:rPr lang="en-US" sz="2400" dirty="0" err="1"/>
              <a:t>init</a:t>
            </a:r>
            <a:r>
              <a:rPr lang="en-US" sz="2400" dirty="0"/>
              <a:t> ) coordinates the rest of the boot process and configures the environment for the user. </a:t>
            </a:r>
          </a:p>
        </p:txBody>
      </p:sp>
    </p:spTree>
    <p:extLst>
      <p:ext uri="{BB962C8B-B14F-4D97-AF65-F5344CB8AC3E}">
        <p14:creationId xmlns:p14="http://schemas.microsoft.com/office/powerpoint/2010/main" val="210905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9787295"/>
          </a:xfrm>
          <a:prstGeom prst="rect">
            <a:avLst/>
          </a:prstGeom>
          <a:noFill/>
        </p:spPr>
        <p:txBody>
          <a:bodyPr wrap="square" rtlCol="0">
            <a:spAutoFit/>
          </a:bodyPr>
          <a:lstStyle/>
          <a:p>
            <a:endParaRPr lang="en-US" sz="3600" dirty="0" smtClean="0"/>
          </a:p>
          <a:p>
            <a:endParaRPr lang="en-US" sz="3600" dirty="0"/>
          </a:p>
          <a:p>
            <a:r>
              <a:rPr lang="en-US" sz="3600" dirty="0" smtClean="0"/>
              <a:t>Stages of Booting process:</a:t>
            </a:r>
          </a:p>
          <a:p>
            <a:endParaRPr lang="en-US" sz="2800" dirty="0"/>
          </a:p>
          <a:p>
            <a:pPr marL="2286000" lvl="4" indent="-457200">
              <a:buFont typeface="Wingdings" panose="05000000000000000000" pitchFamily="2" charset="2"/>
              <a:buChar char="Ø"/>
            </a:pPr>
            <a:r>
              <a:rPr lang="en-US" sz="2800" dirty="0" smtClean="0">
                <a:solidFill>
                  <a:schemeClr val="tx1">
                    <a:lumMod val="75000"/>
                    <a:lumOff val="25000"/>
                  </a:schemeClr>
                </a:solidFill>
              </a:rPr>
              <a:t>BIOS initialization</a:t>
            </a:r>
          </a:p>
          <a:p>
            <a:pPr marL="2286000" lvl="4" indent="-457200">
              <a:buFont typeface="Wingdings" panose="05000000000000000000" pitchFamily="2" charset="2"/>
              <a:buChar char="Ø"/>
            </a:pPr>
            <a:r>
              <a:rPr lang="en-US" sz="2800" dirty="0" smtClean="0">
                <a:solidFill>
                  <a:schemeClr val="tx1">
                    <a:lumMod val="75000"/>
                    <a:lumOff val="25000"/>
                  </a:schemeClr>
                </a:solidFill>
              </a:rPr>
              <a:t>OS loader</a:t>
            </a:r>
          </a:p>
          <a:p>
            <a:pPr marL="2286000" lvl="4" indent="-457200">
              <a:buFont typeface="Wingdings" panose="05000000000000000000" pitchFamily="2" charset="2"/>
              <a:buChar char="Ø"/>
            </a:pPr>
            <a:r>
              <a:rPr lang="en-US" sz="2800" dirty="0" smtClean="0">
                <a:solidFill>
                  <a:schemeClr val="tx1">
                    <a:lumMod val="75000"/>
                    <a:lumOff val="25000"/>
                  </a:schemeClr>
                </a:solidFill>
              </a:rPr>
              <a:t>Kernel initialization</a:t>
            </a:r>
          </a:p>
          <a:p>
            <a:pPr marL="2286000" lvl="4" indent="-457200">
              <a:buFont typeface="Wingdings" panose="05000000000000000000" pitchFamily="2" charset="2"/>
              <a:buChar char="Ø"/>
            </a:pPr>
            <a:r>
              <a:rPr lang="en-US" sz="2800" dirty="0" smtClean="0">
                <a:solidFill>
                  <a:schemeClr val="tx1">
                    <a:lumMod val="75000"/>
                    <a:lumOff val="25000"/>
                  </a:schemeClr>
                </a:solidFill>
              </a:rPr>
              <a:t>Session initialization</a:t>
            </a:r>
          </a:p>
          <a:p>
            <a:pPr marL="2286000" lvl="4" indent="-457200">
              <a:buFont typeface="Wingdings" panose="05000000000000000000" pitchFamily="2" charset="2"/>
              <a:buChar char="Ø"/>
            </a:pPr>
            <a:r>
              <a:rPr lang="en-US" sz="2800" dirty="0" smtClean="0">
                <a:solidFill>
                  <a:schemeClr val="tx1">
                    <a:lumMod val="75000"/>
                    <a:lumOff val="25000"/>
                  </a:schemeClr>
                </a:solidFill>
              </a:rPr>
              <a:t>Winlogon initialization</a:t>
            </a:r>
          </a:p>
          <a:p>
            <a:pPr marL="2286000" lvl="4" indent="-457200">
              <a:buFont typeface="Wingdings" panose="05000000000000000000" pitchFamily="2" charset="2"/>
              <a:buChar char="Ø"/>
            </a:pPr>
            <a:r>
              <a:rPr lang="en-US" sz="2800" dirty="0" smtClean="0">
                <a:solidFill>
                  <a:schemeClr val="tx1">
                    <a:lumMod val="75000"/>
                    <a:lumOff val="25000"/>
                  </a:schemeClr>
                </a:solidFill>
              </a:rPr>
              <a:t>Explorer initialization.</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dirty="0"/>
          </a:p>
        </p:txBody>
      </p:sp>
    </p:spTree>
    <p:extLst>
      <p:ext uri="{BB962C8B-B14F-4D97-AF65-F5344CB8AC3E}">
        <p14:creationId xmlns:p14="http://schemas.microsoft.com/office/powerpoint/2010/main" val="206440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3564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82" y="1414284"/>
            <a:ext cx="89154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52400"/>
            <a:ext cx="8763000" cy="2523768"/>
          </a:xfrm>
          <a:prstGeom prst="rect">
            <a:avLst/>
          </a:prstGeom>
          <a:noFill/>
        </p:spPr>
        <p:txBody>
          <a:bodyPr wrap="square" rtlCol="0">
            <a:spAutoFit/>
          </a:bodyPr>
          <a:lstStyle/>
          <a:p>
            <a:r>
              <a:rPr lang="en-US" sz="2800" dirty="0" smtClean="0"/>
              <a:t>BIOS initialization:</a:t>
            </a:r>
          </a:p>
          <a:p>
            <a:endParaRPr lang="en-US" sz="2800" dirty="0"/>
          </a:p>
          <a:p>
            <a:endParaRPr lang="en-US" sz="2800" dirty="0" smtClean="0"/>
          </a:p>
          <a:p>
            <a:endParaRPr lang="en-US" sz="2800" dirty="0"/>
          </a:p>
          <a:p>
            <a:endParaRPr lang="en-US" sz="2800" dirty="0" smtClean="0"/>
          </a:p>
          <a:p>
            <a:endParaRPr lang="en-US" dirty="0"/>
          </a:p>
        </p:txBody>
      </p:sp>
    </p:spTree>
    <p:extLst>
      <p:ext uri="{BB962C8B-B14F-4D97-AF65-F5344CB8AC3E}">
        <p14:creationId xmlns:p14="http://schemas.microsoft.com/office/powerpoint/2010/main" val="66942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4294967295"/>
          </p:nvPr>
        </p:nvSpPr>
        <p:spPr>
          <a:xfrm>
            <a:off x="136486" y="298038"/>
            <a:ext cx="8778913" cy="6255161"/>
          </a:xfrm>
          <a:prstGeom prst="rect">
            <a:avLst/>
          </a:prstGeom>
        </p:spPr>
        <p:txBody>
          <a:bodyPr>
            <a:normAutofit/>
          </a:bodyPr>
          <a:lstStyle/>
          <a:p>
            <a:pPr marL="0" indent="0">
              <a:buNone/>
            </a:pPr>
            <a:r>
              <a:rPr lang="en-US" dirty="0" smtClean="0"/>
              <a:t>                                                                                                                                                    </a:t>
            </a:r>
            <a:r>
              <a:rPr lang="en-US" sz="4600" dirty="0" smtClean="0"/>
              <a:t>  </a:t>
            </a:r>
            <a:endParaRPr lang="en-US" sz="3100" dirty="0" smtClean="0"/>
          </a:p>
          <a:p>
            <a:endParaRPr lang="en-US" sz="2400" b="1" dirty="0" smtClean="0"/>
          </a:p>
          <a:p>
            <a:pPr>
              <a:buFont typeface="Wingdings" panose="05000000000000000000" pitchFamily="2" charset="2"/>
              <a:buChar char="Ø"/>
            </a:pPr>
            <a:r>
              <a:rPr lang="en-US" dirty="0" smtClean="0"/>
              <a:t>During </a:t>
            </a:r>
            <a:r>
              <a:rPr lang="en-US" dirty="0"/>
              <a:t>the BIOS Initialization phase, the platform firmware identifies and initializes hardware devices, and then runs a power-on self-test (POST</a:t>
            </a:r>
            <a:r>
              <a:rPr lang="en-US" dirty="0" smtClean="0"/>
              <a:t>).</a:t>
            </a:r>
          </a:p>
          <a:p>
            <a:pPr marL="45720" indent="0">
              <a:buNone/>
            </a:pPr>
            <a:endParaRPr lang="en-US" dirty="0" smtClean="0"/>
          </a:p>
          <a:p>
            <a:pPr>
              <a:buFont typeface="Wingdings" panose="05000000000000000000" pitchFamily="2" charset="2"/>
              <a:buChar char="Ø"/>
            </a:pPr>
            <a:r>
              <a:rPr lang="en-US" dirty="0" smtClean="0"/>
              <a:t> </a:t>
            </a:r>
            <a:r>
              <a:rPr lang="en-US" dirty="0"/>
              <a:t>The POST process ends when the BIOS detects a valid system disk, reads the master boot record (MBR), and starts Bootmgr.exe. Bootmgr.exe finds and starts Winload.exe on the Windows boot partition, which begins the </a:t>
            </a:r>
            <a:r>
              <a:rPr lang="en-US" dirty="0" smtClean="0"/>
              <a:t>OS Loader phase.</a:t>
            </a:r>
          </a:p>
          <a:p>
            <a:endParaRPr lang="en-US" dirty="0"/>
          </a:p>
          <a:p>
            <a:pPr marL="0" indent="0">
              <a:buNone/>
            </a:pPr>
            <a:endParaRPr lang="en-US" dirty="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68045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8194" y="301215"/>
            <a:ext cx="7886700" cy="5994083"/>
          </a:xfrm>
          <a:prstGeom prst="rect">
            <a:avLst/>
          </a:prstGeom>
        </p:spPr>
        <p:txBody>
          <a:bodyPr/>
          <a:lstStyle/>
          <a:p>
            <a:pPr marL="0" indent="0">
              <a:buNone/>
            </a:pPr>
            <a:r>
              <a:rPr lang="en-US" sz="3200" dirty="0" smtClean="0"/>
              <a:t>OS LOADER:</a:t>
            </a:r>
          </a:p>
        </p:txBody>
      </p:sp>
      <p:sp>
        <p:nvSpPr>
          <p:cNvPr id="2" name="Rectangle 1"/>
          <p:cNvSpPr/>
          <p:nvPr/>
        </p:nvSpPr>
        <p:spPr>
          <a:xfrm>
            <a:off x="374073" y="1371600"/>
            <a:ext cx="8458200" cy="6469463"/>
          </a:xfrm>
          <a:prstGeom prst="rect">
            <a:avLst/>
          </a:prstGeom>
        </p:spPr>
        <p:txBody>
          <a:bodyPr wrap="square">
            <a:spAutoFit/>
          </a:bodyPr>
          <a:lstStyle/>
          <a:p>
            <a:pPr marL="45720" lvl="0">
              <a:spcBef>
                <a:spcPct val="20000"/>
              </a:spcBef>
              <a:spcAft>
                <a:spcPts val="300"/>
              </a:spcAft>
              <a:buClr>
                <a:srgbClr val="F14124">
                  <a:lumMod val="75000"/>
                </a:srgbClr>
              </a:buClr>
              <a:buSzPct val="130000"/>
            </a:pPr>
            <a:endParaRPr lang="en-US" dirty="0">
              <a:solidFill>
                <a:schemeClr val="tx1">
                  <a:lumMod val="75000"/>
                  <a:lumOff val="25000"/>
                </a:scheme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r>
              <a:rPr lang="en-US" sz="2000" dirty="0" smtClean="0">
                <a:solidFill>
                  <a:schemeClr val="tx1">
                    <a:lumMod val="75000"/>
                    <a:lumOff val="25000"/>
                  </a:schemeClr>
                </a:solidFill>
              </a:rPr>
              <a:t>During </a:t>
            </a:r>
            <a:r>
              <a:rPr lang="en-US" sz="2000" dirty="0">
                <a:solidFill>
                  <a:schemeClr val="tx1">
                    <a:lumMod val="75000"/>
                    <a:lumOff val="25000"/>
                  </a:schemeClr>
                </a:solidFill>
              </a:rPr>
              <a:t>the OS Loader phase, the Windows loader (Winload.exe) loads essential system drivers that are required to read minimal data from the disk and initializes the system to the point where the Windows kernel can </a:t>
            </a:r>
            <a:r>
              <a:rPr lang="en-US" sz="2000" dirty="0" smtClean="0">
                <a:solidFill>
                  <a:schemeClr val="tx1">
                    <a:lumMod val="75000"/>
                    <a:lumOff val="25000"/>
                  </a:schemeClr>
                </a:solidFill>
              </a:rPr>
              <a:t>begin </a:t>
            </a:r>
            <a:r>
              <a:rPr lang="en-US" sz="2000" dirty="0">
                <a:solidFill>
                  <a:schemeClr val="tx1">
                    <a:lumMod val="75000"/>
                    <a:lumOff val="25000"/>
                  </a:schemeClr>
                </a:solidFill>
              </a:rPr>
              <a:t>execution.</a:t>
            </a:r>
            <a:endParaRPr lang="en-US" dirty="0">
              <a:solidFill>
                <a:schemeClr val="tx1">
                  <a:lumMod val="75000"/>
                  <a:lumOff val="25000"/>
                </a:scheme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smtClean="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sz="2000" dirty="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r>
              <a:rPr lang="en-US" sz="2000" dirty="0" smtClean="0">
                <a:solidFill>
                  <a:prstClr val="black">
                    <a:lumMod val="75000"/>
                    <a:lumOff val="25000"/>
                  </a:prstClr>
                </a:solidFill>
              </a:rPr>
              <a:t>When </a:t>
            </a:r>
            <a:r>
              <a:rPr lang="en-US" sz="2000" dirty="0">
                <a:solidFill>
                  <a:prstClr val="black">
                    <a:lumMod val="75000"/>
                    <a:lumOff val="25000"/>
                  </a:prstClr>
                </a:solidFill>
              </a:rPr>
              <a:t>the kernel starts to run, the OS loader loads the system registry and additional drivers that are marked as </a:t>
            </a:r>
            <a:r>
              <a:rPr lang="en-US" sz="2000" dirty="0">
                <a:solidFill>
                  <a:schemeClr val="tx1">
                    <a:lumMod val="75000"/>
                    <a:lumOff val="25000"/>
                  </a:schemeClr>
                </a:solidFill>
              </a:rPr>
              <a:t>BOOT_START</a:t>
            </a:r>
            <a:r>
              <a:rPr lang="en-US" sz="2000" dirty="0">
                <a:solidFill>
                  <a:prstClr val="black">
                    <a:lumMod val="75000"/>
                    <a:lumOff val="25000"/>
                  </a:prstClr>
                </a:solidFill>
              </a:rPr>
              <a:t> into memory</a:t>
            </a:r>
            <a:r>
              <a:rPr lang="en-US" sz="2000" dirty="0" smtClean="0">
                <a:solidFill>
                  <a:prstClr val="black">
                    <a:lumMod val="75000"/>
                    <a:lumOff val="25000"/>
                  </a:prstClr>
                </a:solidFill>
              </a:rPr>
              <a:t>.</a:t>
            </a: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smtClean="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smtClean="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smtClean="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a:solidFill>
                <a:prstClr val="black">
                  <a:lumMod val="75000"/>
                  <a:lumOff val="25000"/>
                </a:prstClr>
              </a:solidFill>
            </a:endParaRPr>
          </a:p>
          <a:p>
            <a:pPr marL="388620" lvl="0" indent="-342900">
              <a:spcBef>
                <a:spcPct val="20000"/>
              </a:spcBef>
              <a:spcAft>
                <a:spcPts val="300"/>
              </a:spcAft>
              <a:buClr>
                <a:srgbClr val="F14124">
                  <a:lumMod val="75000"/>
                </a:srgbClr>
              </a:buClr>
              <a:buSzPct val="130000"/>
              <a:buFont typeface="Wingdings" panose="05000000000000000000" pitchFamily="2" charset="2"/>
              <a:buChar char="Ø"/>
            </a:pPr>
            <a:endParaRPr lang="en-US" dirty="0">
              <a:solidFill>
                <a:prstClr val="black">
                  <a:lumMod val="75000"/>
                  <a:lumOff val="25000"/>
                </a:prstClr>
              </a:solidFill>
            </a:endParaRPr>
          </a:p>
        </p:txBody>
      </p:sp>
    </p:spTree>
    <p:extLst>
      <p:ext uri="{BB962C8B-B14F-4D97-AF65-F5344CB8AC3E}">
        <p14:creationId xmlns:p14="http://schemas.microsoft.com/office/powerpoint/2010/main" val="14982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1"/>
            <a:ext cx="8382000" cy="6647974"/>
          </a:xfrm>
          <a:prstGeom prst="rect">
            <a:avLst/>
          </a:prstGeom>
        </p:spPr>
        <p:txBody>
          <a:bodyPr wrap="square">
            <a:spAutoFit/>
          </a:bodyPr>
          <a:lstStyle/>
          <a:p>
            <a:r>
              <a:rPr lang="en-US" sz="2800" b="1" dirty="0"/>
              <a:t>Kernel </a:t>
            </a:r>
            <a:r>
              <a:rPr lang="en-US" sz="2800" b="1" dirty="0" smtClean="0"/>
              <a:t>Initialization:</a:t>
            </a:r>
          </a:p>
          <a:p>
            <a:r>
              <a:rPr lang="en-US" sz="1900" dirty="0" smtClean="0">
                <a:solidFill>
                  <a:schemeClr val="tx1">
                    <a:lumMod val="75000"/>
                    <a:lumOff val="25000"/>
                  </a:schemeClr>
                </a:solidFill>
              </a:rPr>
              <a:t>Kernel acts as a layer between software and hardware.</a:t>
            </a:r>
          </a:p>
          <a:p>
            <a:r>
              <a:rPr lang="en-US" sz="1900" dirty="0" smtClean="0">
                <a:solidFill>
                  <a:schemeClr val="tx1">
                    <a:lumMod val="75000"/>
                    <a:lumOff val="25000"/>
                  </a:schemeClr>
                </a:solidFill>
              </a:rPr>
              <a:t>    </a:t>
            </a:r>
          </a:p>
          <a:p>
            <a:r>
              <a:rPr lang="en-US" sz="1900" dirty="0" smtClean="0">
                <a:solidFill>
                  <a:schemeClr val="tx1">
                    <a:lumMod val="75000"/>
                    <a:lumOff val="25000"/>
                  </a:schemeClr>
                </a:solidFill>
              </a:rPr>
              <a:t>      1. Initialize kernel</a:t>
            </a:r>
          </a:p>
          <a:p>
            <a:r>
              <a:rPr lang="en-US" sz="1900" dirty="0">
                <a:solidFill>
                  <a:schemeClr val="tx1">
                    <a:lumMod val="75000"/>
                    <a:lumOff val="25000"/>
                  </a:schemeClr>
                </a:solidFill>
              </a:rPr>
              <a:t> </a:t>
            </a:r>
            <a:r>
              <a:rPr lang="en-US" sz="1900" dirty="0" smtClean="0">
                <a:solidFill>
                  <a:schemeClr val="tx1">
                    <a:lumMod val="75000"/>
                    <a:lumOff val="25000"/>
                  </a:schemeClr>
                </a:solidFill>
              </a:rPr>
              <a:t>     2. Initialize hal.dll</a:t>
            </a:r>
          </a:p>
          <a:p>
            <a:r>
              <a:rPr lang="en-US" sz="1900" dirty="0">
                <a:solidFill>
                  <a:schemeClr val="tx1">
                    <a:lumMod val="75000"/>
                    <a:lumOff val="25000"/>
                  </a:schemeClr>
                </a:solidFill>
              </a:rPr>
              <a:t> </a:t>
            </a:r>
            <a:r>
              <a:rPr lang="en-US" sz="1900" dirty="0" smtClean="0">
                <a:solidFill>
                  <a:schemeClr val="tx1">
                    <a:lumMod val="75000"/>
                    <a:lumOff val="25000"/>
                  </a:schemeClr>
                </a:solidFill>
              </a:rPr>
              <a:t>     3. Start the Debugger</a:t>
            </a:r>
          </a:p>
          <a:p>
            <a:r>
              <a:rPr lang="en-US" sz="1900" dirty="0">
                <a:solidFill>
                  <a:schemeClr val="tx1">
                    <a:lumMod val="75000"/>
                    <a:lumOff val="25000"/>
                  </a:schemeClr>
                </a:solidFill>
              </a:rPr>
              <a:t> </a:t>
            </a:r>
            <a:r>
              <a:rPr lang="en-US" sz="1900" dirty="0" smtClean="0">
                <a:solidFill>
                  <a:schemeClr val="tx1">
                    <a:lumMod val="75000"/>
                    <a:lumOff val="25000"/>
                  </a:schemeClr>
                </a:solidFill>
              </a:rPr>
              <a:t>     </a:t>
            </a:r>
            <a:endParaRPr lang="en-US" sz="1900" b="1" dirty="0">
              <a:solidFill>
                <a:schemeClr val="tx1">
                  <a:lumMod val="75000"/>
                  <a:lumOff val="25000"/>
                </a:schemeClr>
              </a:solidFill>
            </a:endParaRPr>
          </a:p>
          <a:p>
            <a:r>
              <a:rPr lang="en-US" sz="1900" dirty="0">
                <a:solidFill>
                  <a:schemeClr val="tx1">
                    <a:lumMod val="75000"/>
                    <a:lumOff val="25000"/>
                  </a:schemeClr>
                </a:solidFill>
              </a:rPr>
              <a:t> After executing the functions of boot files the control </a:t>
            </a:r>
            <a:endParaRPr lang="en-US" sz="1900" dirty="0" smtClean="0">
              <a:solidFill>
                <a:schemeClr val="tx1">
                  <a:lumMod val="75000"/>
                  <a:lumOff val="25000"/>
                </a:schemeClr>
              </a:solidFill>
            </a:endParaRPr>
          </a:p>
          <a:p>
            <a:r>
              <a:rPr lang="en-US" sz="1900" dirty="0" smtClean="0">
                <a:solidFill>
                  <a:schemeClr val="tx1">
                    <a:lumMod val="75000"/>
                    <a:lumOff val="25000"/>
                  </a:schemeClr>
                </a:solidFill>
              </a:rPr>
              <a:t>is </a:t>
            </a:r>
            <a:r>
              <a:rPr lang="en-US" sz="1900" dirty="0">
                <a:solidFill>
                  <a:schemeClr val="tx1">
                    <a:lumMod val="75000"/>
                    <a:lumOff val="25000"/>
                  </a:schemeClr>
                </a:solidFill>
              </a:rPr>
              <a:t>passed to Kernel. </a:t>
            </a:r>
            <a:endParaRPr lang="en-US" sz="1900" dirty="0" smtClean="0">
              <a:solidFill>
                <a:schemeClr val="tx1">
                  <a:lumMod val="75000"/>
                  <a:lumOff val="25000"/>
                </a:schemeClr>
              </a:solidFill>
            </a:endParaRPr>
          </a:p>
          <a:p>
            <a:endParaRPr lang="en-US" sz="1900" dirty="0" smtClean="0">
              <a:solidFill>
                <a:schemeClr val="tx1">
                  <a:lumMod val="75000"/>
                  <a:lumOff val="25000"/>
                </a:schemeClr>
              </a:solidFill>
            </a:endParaRPr>
          </a:p>
          <a:p>
            <a:r>
              <a:rPr lang="en-US" sz="1900" dirty="0" smtClean="0">
                <a:solidFill>
                  <a:schemeClr val="tx1">
                    <a:lumMod val="75000"/>
                    <a:lumOff val="25000"/>
                  </a:schemeClr>
                </a:solidFill>
              </a:rPr>
              <a:t>ntoskrnl.exe is the kernel file in a Windows machine. </a:t>
            </a:r>
          </a:p>
          <a:p>
            <a:endParaRPr lang="en-US" sz="1900" dirty="0" smtClean="0">
              <a:solidFill>
                <a:schemeClr val="tx1">
                  <a:lumMod val="75000"/>
                  <a:lumOff val="25000"/>
                </a:schemeClr>
              </a:solidFill>
            </a:endParaRPr>
          </a:p>
          <a:p>
            <a:r>
              <a:rPr lang="en-US" sz="1900" dirty="0" smtClean="0">
                <a:solidFill>
                  <a:schemeClr val="tx1">
                    <a:lumMod val="75000"/>
                    <a:lumOff val="25000"/>
                  </a:schemeClr>
                </a:solidFill>
              </a:rPr>
              <a:t>The </a:t>
            </a:r>
            <a:r>
              <a:rPr lang="en-US" sz="1900" dirty="0">
                <a:solidFill>
                  <a:schemeClr val="tx1">
                    <a:lumMod val="75000"/>
                    <a:lumOff val="25000"/>
                  </a:schemeClr>
                </a:solidFill>
              </a:rPr>
              <a:t>library file hal.dll </a:t>
            </a:r>
            <a:r>
              <a:rPr lang="en-US" sz="1900" dirty="0" smtClean="0">
                <a:solidFill>
                  <a:schemeClr val="tx1">
                    <a:lumMod val="75000"/>
                    <a:lumOff val="25000"/>
                  </a:schemeClr>
                </a:solidFill>
              </a:rPr>
              <a:t>helps </a:t>
            </a:r>
            <a:r>
              <a:rPr lang="en-US" sz="1900" dirty="0">
                <a:solidFill>
                  <a:schemeClr val="tx1">
                    <a:lumMod val="75000"/>
                    <a:lumOff val="25000"/>
                  </a:schemeClr>
                </a:solidFill>
              </a:rPr>
              <a:t>Kernel to interact with </a:t>
            </a:r>
            <a:endParaRPr lang="en-US" sz="1900" dirty="0" smtClean="0">
              <a:solidFill>
                <a:schemeClr val="tx1">
                  <a:lumMod val="75000"/>
                  <a:lumOff val="25000"/>
                </a:schemeClr>
              </a:solidFill>
            </a:endParaRPr>
          </a:p>
          <a:p>
            <a:r>
              <a:rPr lang="en-US" sz="1900" dirty="0" smtClean="0">
                <a:solidFill>
                  <a:schemeClr val="tx1">
                    <a:lumMod val="75000"/>
                    <a:lumOff val="25000"/>
                  </a:schemeClr>
                </a:solidFill>
              </a:rPr>
              <a:t>hardwares</a:t>
            </a:r>
            <a:r>
              <a:rPr lang="en-US" sz="1900" dirty="0" smtClean="0">
                <a:solidFill>
                  <a:schemeClr val="tx1">
                    <a:lumMod val="75000"/>
                    <a:lumOff val="25000"/>
                  </a:schemeClr>
                </a:solidFill>
              </a:rPr>
              <a:t>.</a:t>
            </a:r>
          </a:p>
          <a:p>
            <a:r>
              <a:rPr lang="en-US" sz="1900" dirty="0" smtClean="0">
                <a:solidFill>
                  <a:schemeClr val="tx1">
                    <a:lumMod val="75000"/>
                    <a:lumOff val="25000"/>
                  </a:schemeClr>
                </a:solidFill>
              </a:rPr>
              <a:t>hal.dll </a:t>
            </a:r>
            <a:r>
              <a:rPr lang="en-US" sz="1900" dirty="0">
                <a:solidFill>
                  <a:schemeClr val="tx1">
                    <a:lumMod val="75000"/>
                    <a:lumOff val="25000"/>
                  </a:schemeClr>
                </a:solidFill>
              </a:rPr>
              <a:t>file is machine specific. </a:t>
            </a:r>
            <a:endParaRPr lang="en-US" sz="1900" dirty="0" smtClean="0">
              <a:solidFill>
                <a:schemeClr val="tx1">
                  <a:lumMod val="75000"/>
                  <a:lumOff val="25000"/>
                </a:schemeClr>
              </a:solidFill>
            </a:endParaRPr>
          </a:p>
          <a:p>
            <a:endParaRPr lang="en-US" sz="1900" dirty="0" smtClean="0">
              <a:solidFill>
                <a:schemeClr val="tx1">
                  <a:lumMod val="75000"/>
                  <a:lumOff val="25000"/>
                </a:schemeClr>
              </a:solidFill>
            </a:endParaRPr>
          </a:p>
          <a:p>
            <a:r>
              <a:rPr lang="en-US" sz="1900" dirty="0" smtClean="0">
                <a:solidFill>
                  <a:schemeClr val="tx1">
                    <a:lumMod val="75000"/>
                    <a:lumOff val="25000"/>
                  </a:schemeClr>
                </a:solidFill>
              </a:rPr>
              <a:t>Now </a:t>
            </a:r>
            <a:r>
              <a:rPr lang="en-US" sz="1900" dirty="0">
                <a:solidFill>
                  <a:schemeClr val="tx1">
                    <a:lumMod val="75000"/>
                    <a:lumOff val="25000"/>
                  </a:schemeClr>
                </a:solidFill>
              </a:rPr>
              <a:t>the drivers for </a:t>
            </a:r>
            <a:r>
              <a:rPr lang="en-US" sz="1900" dirty="0" smtClean="0">
                <a:solidFill>
                  <a:schemeClr val="tx1">
                    <a:lumMod val="75000"/>
                    <a:lumOff val="25000"/>
                  </a:schemeClr>
                </a:solidFill>
              </a:rPr>
              <a:t>hardwares </a:t>
            </a:r>
            <a:r>
              <a:rPr lang="en-US" sz="1900" dirty="0">
                <a:solidFill>
                  <a:schemeClr val="tx1">
                    <a:lumMod val="75000"/>
                    <a:lumOff val="25000"/>
                  </a:schemeClr>
                </a:solidFill>
              </a:rPr>
              <a:t>are loaded from the </a:t>
            </a:r>
            <a:r>
              <a:rPr lang="en-US" sz="1900" dirty="0" smtClean="0">
                <a:solidFill>
                  <a:schemeClr val="tx1">
                    <a:lumMod val="75000"/>
                    <a:lumOff val="25000"/>
                  </a:schemeClr>
                </a:solidFill>
              </a:rPr>
              <a:t>file</a:t>
            </a:r>
          </a:p>
          <a:p>
            <a:r>
              <a:rPr lang="en-US" sz="1900" dirty="0" smtClean="0">
                <a:solidFill>
                  <a:schemeClr val="tx1">
                    <a:lumMod val="75000"/>
                    <a:lumOff val="25000"/>
                  </a:schemeClr>
                </a:solidFill>
              </a:rPr>
              <a:t> and the </a:t>
            </a:r>
            <a:r>
              <a:rPr lang="en-US" sz="1900" dirty="0">
                <a:solidFill>
                  <a:schemeClr val="tx1">
                    <a:lumMod val="75000"/>
                    <a:lumOff val="25000"/>
                  </a:schemeClr>
                </a:solidFill>
              </a:rPr>
              <a:t>Kernel is loaded to primary </a:t>
            </a:r>
            <a:r>
              <a:rPr lang="en-US" sz="1900" dirty="0" smtClean="0">
                <a:solidFill>
                  <a:schemeClr val="tx1">
                    <a:lumMod val="75000"/>
                    <a:lumOff val="25000"/>
                  </a:schemeClr>
                </a:solidFill>
              </a:rPr>
              <a:t>memory.</a:t>
            </a:r>
          </a:p>
          <a:p>
            <a:endParaRPr lang="en-US" sz="1900" dirty="0" smtClean="0">
              <a:solidFill>
                <a:schemeClr val="tx1">
                  <a:lumMod val="75000"/>
                  <a:lumOff val="25000"/>
                </a:schemeClr>
              </a:solidFill>
            </a:endParaRPr>
          </a:p>
          <a:p>
            <a:r>
              <a:rPr lang="en-US" sz="1900" dirty="0" smtClean="0">
                <a:solidFill>
                  <a:schemeClr val="tx1">
                    <a:lumMod val="75000"/>
                    <a:lumOff val="25000"/>
                  </a:schemeClr>
                </a:solidFill>
              </a:rPr>
              <a:t> Once the kernel is fully initialized it takes over control of the</a:t>
            </a:r>
          </a:p>
          <a:p>
            <a:r>
              <a:rPr lang="en-US" sz="1900" dirty="0" smtClean="0">
                <a:solidFill>
                  <a:schemeClr val="tx1">
                    <a:lumMod val="75000"/>
                    <a:lumOff val="25000"/>
                  </a:schemeClr>
                </a:solidFill>
              </a:rPr>
              <a:t> computer and continues initialization with the file-systems and Processes</a:t>
            </a:r>
            <a:r>
              <a:rPr lang="en-US" sz="1900" dirty="0" smtClean="0"/>
              <a:t>.</a:t>
            </a:r>
          </a:p>
          <a:p>
            <a:endParaRPr lang="en-US" dirty="0"/>
          </a:p>
        </p:txBody>
      </p:sp>
      <p:pic>
        <p:nvPicPr>
          <p:cNvPr id="4" name="Picture 3"/>
          <p:cNvPicPr>
            <a:picLocks noChangeAspect="1" noChangeArrowheads="1"/>
          </p:cNvPicPr>
          <p:nvPr/>
        </p:nvPicPr>
        <p:blipFill>
          <a:blip r:embed="rId2"/>
          <a:srcRect/>
          <a:stretch>
            <a:fillRect/>
          </a:stretch>
        </p:blipFill>
        <p:spPr bwMode="auto">
          <a:xfrm>
            <a:off x="6624637" y="1618281"/>
            <a:ext cx="1985963" cy="3917141"/>
          </a:xfrm>
          <a:prstGeom prst="rect">
            <a:avLst/>
          </a:prstGeom>
          <a:noFill/>
          <a:ln>
            <a:noFill/>
          </a:ln>
          <a:effectLst/>
        </p:spPr>
      </p:pic>
    </p:spTree>
    <p:extLst>
      <p:ext uri="{BB962C8B-B14F-4D97-AF65-F5344CB8AC3E}">
        <p14:creationId xmlns:p14="http://schemas.microsoft.com/office/powerpoint/2010/main" val="64260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5868" y="533400"/>
            <a:ext cx="3815861" cy="461665"/>
          </a:xfrm>
          <a:prstGeom prst="rect">
            <a:avLst/>
          </a:prstGeom>
          <a:noFill/>
        </p:spPr>
        <p:txBody>
          <a:bodyPr wrap="square" rtlCol="0">
            <a:spAutoFit/>
          </a:bodyPr>
          <a:lstStyle/>
          <a:p>
            <a:r>
              <a:rPr lang="en-US" sz="2400" dirty="0" smtClean="0"/>
              <a:t>Session initialization:</a:t>
            </a:r>
          </a:p>
        </p:txBody>
      </p:sp>
      <p:sp>
        <p:nvSpPr>
          <p:cNvPr id="4" name="Rectangle 3"/>
          <p:cNvSpPr/>
          <p:nvPr/>
        </p:nvSpPr>
        <p:spPr>
          <a:xfrm>
            <a:off x="441814" y="1295400"/>
            <a:ext cx="1433145" cy="76925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 name="TextBox 4"/>
          <p:cNvSpPr txBox="1"/>
          <p:nvPr/>
        </p:nvSpPr>
        <p:spPr>
          <a:xfrm>
            <a:off x="441811" y="1310693"/>
            <a:ext cx="1433147" cy="738664"/>
          </a:xfrm>
          <a:prstGeom prst="rect">
            <a:avLst/>
          </a:prstGeom>
          <a:noFill/>
        </p:spPr>
        <p:txBody>
          <a:bodyPr wrap="square" rtlCol="0">
            <a:spAutoFit/>
          </a:bodyPr>
          <a:lstStyle/>
          <a:p>
            <a:r>
              <a:rPr lang="en-US" sz="1400" dirty="0" smtClean="0">
                <a:solidFill>
                  <a:schemeClr val="tx2">
                    <a:lumMod val="50000"/>
                  </a:schemeClr>
                </a:solidFill>
              </a:rPr>
              <a:t>Loads the subsystem drivers</a:t>
            </a:r>
          </a:p>
        </p:txBody>
      </p:sp>
      <p:sp>
        <p:nvSpPr>
          <p:cNvPr id="6" name="Rectangle 5"/>
          <p:cNvSpPr/>
          <p:nvPr/>
        </p:nvSpPr>
        <p:spPr>
          <a:xfrm>
            <a:off x="497898" y="2732093"/>
            <a:ext cx="1461788" cy="744879"/>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TextBox 6"/>
          <p:cNvSpPr txBox="1"/>
          <p:nvPr/>
        </p:nvSpPr>
        <p:spPr>
          <a:xfrm>
            <a:off x="463728" y="2732093"/>
            <a:ext cx="1433147" cy="523220"/>
          </a:xfrm>
          <a:prstGeom prst="rect">
            <a:avLst/>
          </a:prstGeom>
          <a:noFill/>
        </p:spPr>
        <p:txBody>
          <a:bodyPr wrap="square" rtlCol="0">
            <a:spAutoFit/>
          </a:bodyPr>
          <a:lstStyle/>
          <a:p>
            <a:r>
              <a:rPr lang="en-US" sz="1400" dirty="0" smtClean="0">
                <a:solidFill>
                  <a:schemeClr val="tx2">
                    <a:lumMod val="50000"/>
                  </a:schemeClr>
                </a:solidFill>
              </a:rPr>
              <a:t>Create additional paging file</a:t>
            </a:r>
          </a:p>
        </p:txBody>
      </p:sp>
      <p:sp>
        <p:nvSpPr>
          <p:cNvPr id="8" name="Rectangle 7"/>
          <p:cNvSpPr/>
          <p:nvPr/>
        </p:nvSpPr>
        <p:spPr>
          <a:xfrm>
            <a:off x="483577" y="3856891"/>
            <a:ext cx="1441006" cy="750387"/>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TextBox 8"/>
          <p:cNvSpPr txBox="1"/>
          <p:nvPr/>
        </p:nvSpPr>
        <p:spPr>
          <a:xfrm>
            <a:off x="512219" y="3868615"/>
            <a:ext cx="1433146" cy="738664"/>
          </a:xfrm>
          <a:prstGeom prst="rect">
            <a:avLst/>
          </a:prstGeom>
          <a:noFill/>
        </p:spPr>
        <p:txBody>
          <a:bodyPr wrap="square" rtlCol="0">
            <a:spAutoFit/>
          </a:bodyPr>
          <a:lstStyle/>
          <a:p>
            <a:r>
              <a:rPr lang="en-US" sz="1400" dirty="0" smtClean="0">
                <a:solidFill>
                  <a:schemeClr val="tx2">
                    <a:lumMod val="50000"/>
                  </a:schemeClr>
                </a:solidFill>
              </a:rPr>
              <a:t>Initialize the registry security</a:t>
            </a:r>
          </a:p>
        </p:txBody>
      </p:sp>
      <p:sp>
        <p:nvSpPr>
          <p:cNvPr id="10" name="Rectangle 9"/>
          <p:cNvSpPr/>
          <p:nvPr/>
        </p:nvSpPr>
        <p:spPr>
          <a:xfrm>
            <a:off x="393522" y="5026002"/>
            <a:ext cx="1551843" cy="890955"/>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TextBox 10"/>
          <p:cNvSpPr txBox="1"/>
          <p:nvPr/>
        </p:nvSpPr>
        <p:spPr>
          <a:xfrm>
            <a:off x="483576" y="5046785"/>
            <a:ext cx="1433147" cy="738664"/>
          </a:xfrm>
          <a:prstGeom prst="rect">
            <a:avLst/>
          </a:prstGeom>
          <a:noFill/>
        </p:spPr>
        <p:txBody>
          <a:bodyPr wrap="square" rtlCol="0">
            <a:spAutoFit/>
          </a:bodyPr>
          <a:lstStyle/>
          <a:p>
            <a:r>
              <a:rPr lang="en-US" sz="1400" dirty="0" smtClean="0">
                <a:solidFill>
                  <a:schemeClr val="tx2">
                    <a:lumMod val="50000"/>
                  </a:schemeClr>
                </a:solidFill>
              </a:rPr>
              <a:t>Creates system environment variable</a:t>
            </a:r>
          </a:p>
        </p:txBody>
      </p:sp>
      <p:sp>
        <p:nvSpPr>
          <p:cNvPr id="12" name="Rectangle 11"/>
          <p:cNvSpPr/>
          <p:nvPr/>
        </p:nvSpPr>
        <p:spPr>
          <a:xfrm>
            <a:off x="2866293" y="1887415"/>
            <a:ext cx="2064858" cy="832339"/>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3" name="TextBox 12"/>
          <p:cNvSpPr txBox="1"/>
          <p:nvPr/>
        </p:nvSpPr>
        <p:spPr>
          <a:xfrm>
            <a:off x="2866293" y="1868553"/>
            <a:ext cx="2064858" cy="954107"/>
          </a:xfrm>
          <a:prstGeom prst="rect">
            <a:avLst/>
          </a:prstGeom>
          <a:noFill/>
        </p:spPr>
        <p:txBody>
          <a:bodyPr wrap="square" rtlCol="0">
            <a:spAutoFit/>
          </a:bodyPr>
          <a:lstStyle/>
          <a:p>
            <a:r>
              <a:rPr lang="en-US" sz="1400" dirty="0" smtClean="0">
                <a:solidFill>
                  <a:schemeClr val="tx2">
                    <a:lumMod val="50000"/>
                  </a:schemeClr>
                </a:solidFill>
              </a:rPr>
              <a:t>Loads kernel mode part of windows subsystem</a:t>
            </a:r>
          </a:p>
          <a:p>
            <a:endParaRPr lang="en-US" sz="1400" dirty="0" smtClean="0">
              <a:solidFill>
                <a:schemeClr val="tx2">
                  <a:lumMod val="50000"/>
                </a:schemeClr>
              </a:solidFill>
            </a:endParaRPr>
          </a:p>
        </p:txBody>
      </p:sp>
      <p:sp>
        <p:nvSpPr>
          <p:cNvPr id="14" name="Rectangle 13"/>
          <p:cNvSpPr/>
          <p:nvPr/>
        </p:nvSpPr>
        <p:spPr>
          <a:xfrm>
            <a:off x="5363308" y="1926902"/>
            <a:ext cx="2022231" cy="97301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5" name="TextBox 14"/>
          <p:cNvSpPr txBox="1"/>
          <p:nvPr/>
        </p:nvSpPr>
        <p:spPr>
          <a:xfrm>
            <a:off x="5363308" y="1926902"/>
            <a:ext cx="2022231" cy="523220"/>
          </a:xfrm>
          <a:prstGeom prst="rect">
            <a:avLst/>
          </a:prstGeom>
          <a:noFill/>
        </p:spPr>
        <p:txBody>
          <a:bodyPr wrap="square" rtlCol="0">
            <a:spAutoFit/>
          </a:bodyPr>
          <a:lstStyle/>
          <a:p>
            <a:r>
              <a:rPr lang="en-US" sz="1400" dirty="0" smtClean="0">
                <a:solidFill>
                  <a:schemeClr val="tx2">
                    <a:lumMod val="50000"/>
                  </a:schemeClr>
                </a:solidFill>
              </a:rPr>
              <a:t>Initialize </a:t>
            </a:r>
          </a:p>
          <a:p>
            <a:r>
              <a:rPr lang="en-US" sz="1400" b="1" dirty="0" smtClean="0">
                <a:solidFill>
                  <a:schemeClr val="tx2">
                    <a:lumMod val="50000"/>
                  </a:schemeClr>
                </a:solidFill>
              </a:rPr>
              <a:t>Csrss.exe</a:t>
            </a:r>
          </a:p>
        </p:txBody>
      </p:sp>
      <p:sp>
        <p:nvSpPr>
          <p:cNvPr id="16" name="Rectangle 15"/>
          <p:cNvSpPr/>
          <p:nvPr/>
        </p:nvSpPr>
        <p:spPr>
          <a:xfrm>
            <a:off x="5363308" y="3202559"/>
            <a:ext cx="2022231" cy="107636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7" name="TextBox 16"/>
          <p:cNvSpPr txBox="1"/>
          <p:nvPr/>
        </p:nvSpPr>
        <p:spPr>
          <a:xfrm>
            <a:off x="5363308" y="3255313"/>
            <a:ext cx="2022231" cy="523220"/>
          </a:xfrm>
          <a:prstGeom prst="rect">
            <a:avLst/>
          </a:prstGeom>
          <a:noFill/>
        </p:spPr>
        <p:txBody>
          <a:bodyPr wrap="square" rtlCol="0">
            <a:spAutoFit/>
          </a:bodyPr>
          <a:lstStyle/>
          <a:p>
            <a:r>
              <a:rPr lang="en-US" sz="1400" dirty="0" smtClean="0">
                <a:solidFill>
                  <a:schemeClr val="tx2">
                    <a:lumMod val="50000"/>
                  </a:schemeClr>
                </a:solidFill>
              </a:rPr>
              <a:t>Session 0 Initialization </a:t>
            </a:r>
          </a:p>
          <a:p>
            <a:r>
              <a:rPr lang="en-US" sz="1400" b="1" dirty="0" smtClean="0">
                <a:solidFill>
                  <a:schemeClr val="tx2">
                    <a:lumMod val="50000"/>
                  </a:schemeClr>
                </a:solidFill>
              </a:rPr>
              <a:t>Wininit.exe</a:t>
            </a:r>
          </a:p>
        </p:txBody>
      </p:sp>
      <p:sp>
        <p:nvSpPr>
          <p:cNvPr id="18" name="Rectangle 17"/>
          <p:cNvSpPr/>
          <p:nvPr/>
        </p:nvSpPr>
        <p:spPr>
          <a:xfrm>
            <a:off x="5363308" y="4478216"/>
            <a:ext cx="2022231" cy="1137139"/>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9" name="TextBox 18"/>
          <p:cNvSpPr txBox="1"/>
          <p:nvPr/>
        </p:nvSpPr>
        <p:spPr>
          <a:xfrm>
            <a:off x="5363308" y="4560277"/>
            <a:ext cx="2022231" cy="738664"/>
          </a:xfrm>
          <a:prstGeom prst="rect">
            <a:avLst/>
          </a:prstGeom>
          <a:noFill/>
        </p:spPr>
        <p:txBody>
          <a:bodyPr wrap="square" rtlCol="0">
            <a:spAutoFit/>
          </a:bodyPr>
          <a:lstStyle/>
          <a:p>
            <a:r>
              <a:rPr lang="en-US" sz="1400" dirty="0" smtClean="0">
                <a:solidFill>
                  <a:schemeClr val="tx2">
                    <a:lumMod val="50000"/>
                  </a:schemeClr>
                </a:solidFill>
              </a:rPr>
              <a:t>Session 1 &amp; beyond initialization </a:t>
            </a:r>
          </a:p>
          <a:p>
            <a:r>
              <a:rPr lang="en-US" sz="1400" b="1" dirty="0" smtClean="0">
                <a:solidFill>
                  <a:schemeClr val="tx2">
                    <a:lumMod val="50000"/>
                  </a:schemeClr>
                </a:solidFill>
              </a:rPr>
              <a:t>Winlogon.exe</a:t>
            </a:r>
          </a:p>
        </p:txBody>
      </p:sp>
      <p:sp>
        <p:nvSpPr>
          <p:cNvPr id="20" name="Down Arrow 19"/>
          <p:cNvSpPr/>
          <p:nvPr/>
        </p:nvSpPr>
        <p:spPr>
          <a:xfrm>
            <a:off x="1055076" y="2170156"/>
            <a:ext cx="206619" cy="486508"/>
          </a:xfrm>
          <a:prstGeom prst="down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1" name="Down Arrow 20"/>
          <p:cNvSpPr/>
          <p:nvPr/>
        </p:nvSpPr>
        <p:spPr>
          <a:xfrm>
            <a:off x="1095741" y="4660695"/>
            <a:ext cx="125291" cy="325316"/>
          </a:xfrm>
          <a:prstGeom prst="down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2" name="Down Arrow 21"/>
          <p:cNvSpPr/>
          <p:nvPr/>
        </p:nvSpPr>
        <p:spPr>
          <a:xfrm>
            <a:off x="1033096" y="3516923"/>
            <a:ext cx="125291" cy="351692"/>
          </a:xfrm>
          <a:prstGeom prst="down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3" name="Down Arrow 22"/>
          <p:cNvSpPr/>
          <p:nvPr/>
        </p:nvSpPr>
        <p:spPr>
          <a:xfrm>
            <a:off x="6311778" y="4278923"/>
            <a:ext cx="125291" cy="281354"/>
          </a:xfrm>
          <a:prstGeom prst="down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4" name="Down Arrow 23"/>
          <p:cNvSpPr/>
          <p:nvPr/>
        </p:nvSpPr>
        <p:spPr>
          <a:xfrm>
            <a:off x="6311778" y="2877243"/>
            <a:ext cx="125291" cy="325316"/>
          </a:xfrm>
          <a:prstGeom prst="down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cxnSp>
        <p:nvCxnSpPr>
          <p:cNvPr id="36" name="Straight Connector 35"/>
          <p:cNvCxnSpPr>
            <a:stCxn id="10" idx="3"/>
          </p:cNvCxnSpPr>
          <p:nvPr/>
        </p:nvCxnSpPr>
        <p:spPr>
          <a:xfrm flipV="1">
            <a:off x="1945365" y="4986011"/>
            <a:ext cx="208751" cy="48546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154116" y="2303584"/>
            <a:ext cx="0" cy="268242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154116" y="2296235"/>
            <a:ext cx="641838" cy="7349"/>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932644" y="2364469"/>
            <a:ext cx="329711" cy="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375" y="2993704"/>
            <a:ext cx="2739125" cy="2621651"/>
          </a:xfrm>
          <a:prstGeom prst="rect">
            <a:avLst/>
          </a:prstGeom>
        </p:spPr>
      </p:pic>
    </p:spTree>
    <p:extLst>
      <p:ext uri="{BB962C8B-B14F-4D97-AF65-F5344CB8AC3E}">
        <p14:creationId xmlns:p14="http://schemas.microsoft.com/office/powerpoint/2010/main" val="179671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762000"/>
            <a:ext cx="7620000" cy="2677656"/>
          </a:xfrm>
          <a:prstGeom prst="rect">
            <a:avLst/>
          </a:prstGeom>
          <a:noFill/>
        </p:spPr>
        <p:txBody>
          <a:bodyPr wrap="square" rtlCol="0">
            <a:spAutoFit/>
          </a:bodyPr>
          <a:lstStyle/>
          <a:p>
            <a:r>
              <a:rPr lang="en-US" sz="2400" b="1" dirty="0" smtClean="0"/>
              <a:t>Winlogon:</a:t>
            </a:r>
            <a:endParaRPr lang="en-US" sz="2400" dirty="0"/>
          </a:p>
          <a:p>
            <a:r>
              <a:rPr lang="en-US" dirty="0" smtClean="0">
                <a:solidFill>
                  <a:schemeClr val="tx1">
                    <a:lumMod val="75000"/>
                    <a:lumOff val="25000"/>
                  </a:schemeClr>
                </a:solidFill>
              </a:rPr>
              <a:t>	A </a:t>
            </a:r>
            <a:r>
              <a:rPr lang="en-US" dirty="0">
                <a:solidFill>
                  <a:schemeClr val="tx1">
                    <a:lumMod val="75000"/>
                    <a:lumOff val="25000"/>
                  </a:schemeClr>
                </a:solidFill>
              </a:rPr>
              <a:t>part of the Windows operating system that provides interactive logon support. </a:t>
            </a:r>
          </a:p>
          <a:p>
            <a:r>
              <a:rPr lang="en-US" dirty="0" smtClean="0">
                <a:solidFill>
                  <a:schemeClr val="tx1">
                    <a:lumMod val="75000"/>
                    <a:lumOff val="25000"/>
                  </a:schemeClr>
                </a:solidFill>
              </a:rPr>
              <a:t>	Winlogon </a:t>
            </a:r>
            <a:r>
              <a:rPr lang="en-US" dirty="0">
                <a:solidFill>
                  <a:schemeClr val="tx1">
                    <a:lumMod val="75000"/>
                    <a:lumOff val="25000"/>
                  </a:schemeClr>
                </a:solidFill>
              </a:rPr>
              <a:t>is designed around an interactive logon model that consists of three parts: </a:t>
            </a:r>
            <a:endParaRPr lang="en-US" dirty="0" smtClean="0">
              <a:solidFill>
                <a:schemeClr val="tx1">
                  <a:lumMod val="75000"/>
                  <a:lumOff val="25000"/>
                </a:schemeClr>
              </a:solidFill>
            </a:endParaRPr>
          </a:p>
          <a:p>
            <a:pPr marL="285750" indent="-285750">
              <a:buFont typeface="Wingdings" panose="05000000000000000000" pitchFamily="2" charset="2"/>
              <a:buChar char="Ø"/>
            </a:pPr>
            <a:r>
              <a:rPr lang="en-US" dirty="0" smtClean="0">
                <a:solidFill>
                  <a:schemeClr val="tx1">
                    <a:lumMod val="75000"/>
                    <a:lumOff val="25000"/>
                  </a:schemeClr>
                </a:solidFill>
              </a:rPr>
              <a:t>The </a:t>
            </a:r>
            <a:r>
              <a:rPr lang="en-US" dirty="0">
                <a:solidFill>
                  <a:schemeClr val="tx1">
                    <a:lumMod val="75000"/>
                    <a:lumOff val="25000"/>
                  </a:schemeClr>
                </a:solidFill>
              </a:rPr>
              <a:t>Winlogon </a:t>
            </a:r>
            <a:r>
              <a:rPr lang="en-US" dirty="0" smtClean="0">
                <a:solidFill>
                  <a:schemeClr val="tx1">
                    <a:lumMod val="75000"/>
                    <a:lumOff val="25000"/>
                  </a:schemeClr>
                </a:solidFill>
              </a:rPr>
              <a:t>executable. </a:t>
            </a:r>
          </a:p>
          <a:p>
            <a:pPr marL="285750" indent="-285750">
              <a:buFont typeface="Wingdings" panose="05000000000000000000" pitchFamily="2" charset="2"/>
              <a:buChar char="Ø"/>
            </a:pPr>
            <a:r>
              <a:rPr lang="en-US" dirty="0" smtClean="0">
                <a:solidFill>
                  <a:schemeClr val="tx1">
                    <a:lumMod val="75000"/>
                    <a:lumOff val="25000"/>
                  </a:schemeClr>
                </a:solidFill>
              </a:rPr>
              <a:t>A </a:t>
            </a:r>
            <a:r>
              <a:rPr lang="en-US" dirty="0">
                <a:solidFill>
                  <a:schemeClr val="tx1">
                    <a:lumMod val="75000"/>
                    <a:lumOff val="25000"/>
                  </a:schemeClr>
                </a:solidFill>
              </a:rPr>
              <a:t>Graphical Identification and Authentication dynamic-link library </a:t>
            </a:r>
            <a:r>
              <a:rPr lang="en-US" dirty="0" smtClean="0">
                <a:solidFill>
                  <a:schemeClr val="tx1">
                    <a:lumMod val="75000"/>
                    <a:lumOff val="25000"/>
                  </a:schemeClr>
                </a:solidFill>
              </a:rPr>
              <a:t>(</a:t>
            </a:r>
            <a:r>
              <a:rPr lang="en-US" dirty="0">
                <a:solidFill>
                  <a:schemeClr val="tx1">
                    <a:lumMod val="75000"/>
                    <a:lumOff val="25000"/>
                  </a:schemeClr>
                </a:solidFill>
              </a:rPr>
              <a:t>DLL) referred to as the </a:t>
            </a:r>
            <a:r>
              <a:rPr lang="en-US" dirty="0" smtClean="0">
                <a:solidFill>
                  <a:schemeClr val="tx1">
                    <a:lumMod val="75000"/>
                    <a:lumOff val="25000"/>
                  </a:schemeClr>
                </a:solidFill>
              </a:rPr>
              <a:t>GINA.</a:t>
            </a:r>
            <a:endParaRPr lang="en-US" dirty="0">
              <a:solidFill>
                <a:schemeClr val="tx1">
                  <a:lumMod val="75000"/>
                  <a:lumOff val="25000"/>
                </a:schemeClr>
              </a:solidFill>
            </a:endParaRPr>
          </a:p>
          <a:p>
            <a:pPr marL="285750" indent="-285750">
              <a:buFont typeface="Wingdings" panose="05000000000000000000" pitchFamily="2" charset="2"/>
              <a:buChar char="Ø"/>
            </a:pPr>
            <a:r>
              <a:rPr lang="en-US" dirty="0" smtClean="0">
                <a:solidFill>
                  <a:schemeClr val="tx1">
                    <a:lumMod val="75000"/>
                    <a:lumOff val="25000"/>
                  </a:schemeClr>
                </a:solidFill>
              </a:rPr>
              <a:t>Any number of network providers.</a:t>
            </a:r>
          </a:p>
        </p:txBody>
      </p:sp>
      <p:sp>
        <p:nvSpPr>
          <p:cNvPr id="5" name="TextBox 4"/>
          <p:cNvSpPr txBox="1"/>
          <p:nvPr/>
        </p:nvSpPr>
        <p:spPr>
          <a:xfrm>
            <a:off x="751114" y="3390866"/>
            <a:ext cx="7554686" cy="3231654"/>
          </a:xfrm>
          <a:prstGeom prst="rect">
            <a:avLst/>
          </a:prstGeom>
          <a:noFill/>
        </p:spPr>
        <p:txBody>
          <a:bodyPr wrap="square" rtlCol="0">
            <a:spAutoFit/>
          </a:bodyPr>
          <a:lstStyle/>
          <a:p>
            <a:r>
              <a:rPr lang="en-US" sz="2400" b="1" dirty="0" smtClean="0"/>
              <a:t>Initializing Winlogon :</a:t>
            </a:r>
          </a:p>
          <a:p>
            <a:endParaRPr lang="en-US" b="1" dirty="0" smtClean="0"/>
          </a:p>
          <a:p>
            <a:pPr marL="285750" indent="-285750">
              <a:buFont typeface="Wingdings" panose="05000000000000000000" pitchFamily="2" charset="2"/>
              <a:buChar char="Ø"/>
            </a:pPr>
            <a:r>
              <a:rPr lang="en-US" dirty="0" smtClean="0">
                <a:solidFill>
                  <a:schemeClr val="tx1">
                    <a:lumMod val="75000"/>
                    <a:lumOff val="25000"/>
                  </a:schemeClr>
                </a:solidFill>
              </a:rPr>
              <a:t>	When</a:t>
            </a:r>
            <a:r>
              <a:rPr lang="en-US" dirty="0">
                <a:solidFill>
                  <a:schemeClr val="tx1">
                    <a:lumMod val="75000"/>
                    <a:lumOff val="25000"/>
                  </a:schemeClr>
                </a:solidFill>
              </a:rPr>
              <a:t> </a:t>
            </a:r>
            <a:r>
              <a:rPr lang="en-US" dirty="0" smtClean="0">
                <a:solidFill>
                  <a:schemeClr val="tx1">
                    <a:lumMod val="75000"/>
                    <a:lumOff val="25000"/>
                  </a:schemeClr>
                </a:solidFill>
              </a:rPr>
              <a:t>Winlogon</a:t>
            </a:r>
            <a:r>
              <a:rPr lang="en-US" dirty="0">
                <a:solidFill>
                  <a:schemeClr val="tx1">
                    <a:lumMod val="75000"/>
                    <a:lumOff val="25000"/>
                  </a:schemeClr>
                </a:solidFill>
              </a:rPr>
              <a:t> initializes, it registers the CTRL+ALT+DEL </a:t>
            </a:r>
            <a:r>
              <a:rPr lang="en-US" i="1" dirty="0">
                <a:solidFill>
                  <a:schemeClr val="tx1">
                    <a:lumMod val="75000"/>
                    <a:lumOff val="25000"/>
                  </a:schemeClr>
                </a:solidFill>
              </a:rPr>
              <a:t>secure attention </a:t>
            </a:r>
            <a:r>
              <a:rPr lang="en-US" i="1" dirty="0" smtClean="0">
                <a:solidFill>
                  <a:schemeClr val="tx1">
                    <a:lumMod val="75000"/>
                    <a:lumOff val="25000"/>
                  </a:schemeClr>
                </a:solidFill>
              </a:rPr>
              <a:t>sequence</a:t>
            </a:r>
            <a:r>
              <a:rPr lang="en-US" dirty="0" smtClean="0">
                <a:solidFill>
                  <a:schemeClr val="tx1">
                    <a:lumMod val="75000"/>
                    <a:lumOff val="25000"/>
                  </a:schemeClr>
                </a:solidFill>
              </a:rPr>
              <a:t> (</a:t>
            </a:r>
            <a:r>
              <a:rPr lang="en-US" dirty="0">
                <a:solidFill>
                  <a:schemeClr val="tx1">
                    <a:lumMod val="75000"/>
                    <a:lumOff val="25000"/>
                  </a:schemeClr>
                </a:solidFill>
              </a:rPr>
              <a:t>SAS) with the system, and then creates three desktops within the WinSta0(window station object) window station</a:t>
            </a:r>
            <a:r>
              <a:rPr lang="en-US" dirty="0" smtClean="0">
                <a:solidFill>
                  <a:schemeClr val="tx1">
                    <a:lumMod val="75000"/>
                    <a:lumOff val="25000"/>
                  </a:schemeClr>
                </a:solidFill>
              </a:rPr>
              <a:t>.</a:t>
            </a:r>
          </a:p>
          <a:p>
            <a:pPr marL="285750" indent="-285750">
              <a:buFont typeface="Wingdings" panose="05000000000000000000" pitchFamily="2" charset="2"/>
              <a:buChar char="Ø"/>
            </a:pPr>
            <a:r>
              <a:rPr lang="en-US" dirty="0">
                <a:solidFill>
                  <a:schemeClr val="tx1">
                    <a:lumMod val="75000"/>
                    <a:lumOff val="25000"/>
                  </a:schemeClr>
                </a:solidFill>
              </a:rPr>
              <a:t>	</a:t>
            </a:r>
            <a:r>
              <a:rPr lang="en-US" dirty="0" smtClean="0">
                <a:solidFill>
                  <a:schemeClr val="tx1">
                    <a:lumMod val="75000"/>
                    <a:lumOff val="25000"/>
                  </a:schemeClr>
                </a:solidFill>
              </a:rPr>
              <a:t>Registering </a:t>
            </a:r>
            <a:r>
              <a:rPr lang="en-US" dirty="0">
                <a:solidFill>
                  <a:schemeClr val="tx1">
                    <a:lumMod val="75000"/>
                    <a:lumOff val="25000"/>
                  </a:schemeClr>
                </a:solidFill>
              </a:rPr>
              <a:t>CTRL+ALT+DEL makes this initialization the first process, thus ensuring that no other application has hooked that key sequence</a:t>
            </a:r>
            <a:r>
              <a:rPr lang="en-US" dirty="0" smtClean="0">
                <a:solidFill>
                  <a:schemeClr val="tx1">
                    <a:lumMod val="75000"/>
                    <a:lumOff val="25000"/>
                  </a:schemeClr>
                </a:solidFill>
              </a:rPr>
              <a:t>.</a:t>
            </a:r>
            <a:endParaRPr lang="en-US" dirty="0">
              <a:solidFill>
                <a:schemeClr val="tx1">
                  <a:lumMod val="75000"/>
                  <a:lumOff val="25000"/>
                </a:schemeClr>
              </a:solidFill>
            </a:endParaRPr>
          </a:p>
          <a:p>
            <a:pPr marL="285750" indent="-285750">
              <a:buFont typeface="Wingdings" panose="05000000000000000000" pitchFamily="2" charset="2"/>
              <a:buChar char="Ø"/>
            </a:pPr>
            <a:r>
              <a:rPr lang="en-US" dirty="0" smtClean="0">
                <a:solidFill>
                  <a:schemeClr val="tx1">
                    <a:lumMod val="75000"/>
                    <a:lumOff val="25000"/>
                  </a:schemeClr>
                </a:solidFill>
              </a:rPr>
              <a:t>	WinSta0 </a:t>
            </a:r>
            <a:r>
              <a:rPr lang="en-US" dirty="0">
                <a:solidFill>
                  <a:schemeClr val="tx1">
                    <a:lumMod val="75000"/>
                    <a:lumOff val="25000"/>
                  </a:schemeClr>
                </a:solidFill>
              </a:rPr>
              <a:t>is the name of the window station object that represents the physical screen, keyboard and mouse. </a:t>
            </a:r>
            <a:endParaRPr lang="en-US" b="1" dirty="0">
              <a:solidFill>
                <a:schemeClr val="tx1">
                  <a:lumMod val="75000"/>
                  <a:lumOff val="25000"/>
                </a:schemeClr>
              </a:solidFill>
            </a:endParaRPr>
          </a:p>
        </p:txBody>
      </p:sp>
    </p:spTree>
    <p:extLst>
      <p:ext uri="{BB962C8B-B14F-4D97-AF65-F5344CB8AC3E}">
        <p14:creationId xmlns:p14="http://schemas.microsoft.com/office/powerpoint/2010/main" val="71753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768</TotalTime>
  <Words>1187</Words>
  <Application>Microsoft Office PowerPoint</Application>
  <PresentationFormat>On-screen Show (4:3)</PresentationFormat>
  <Paragraphs>222</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Slipstream</vt:lpstr>
      <vt:lpstr>think-cell Slide</vt:lpstr>
      <vt:lpstr>Windows Booting process           -Team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SAFE BOOT Options</vt:lpstr>
      <vt:lpstr>SAFE Modes</vt:lpstr>
      <vt:lpstr>PowerPoint Presentation</vt:lpstr>
      <vt:lpstr>There are several things that happen when Windows boots in Safe Mode:</vt:lpstr>
      <vt:lpstr>PowerPoint Presentation</vt:lpstr>
      <vt:lpstr>Windows Booting and Linux Booting</vt:lpstr>
      <vt:lpstr>Windows Booting Process</vt:lpstr>
      <vt:lpstr>PowerPoint Presentation</vt:lpstr>
      <vt:lpstr>PowerPoint Presentation</vt:lpstr>
      <vt:lpstr>MBR(Master Boot Record)</vt:lpstr>
      <vt:lpstr>PowerPoint Presentation</vt:lpstr>
      <vt:lpstr>other booting support files: </vt:lpstr>
      <vt:lpstr>Linux Booting Process:</vt:lpstr>
      <vt:lpstr>PowerPoint Presentation</vt:lpstr>
      <vt:lpstr>PowerPoint Presentation</vt:lpstr>
      <vt:lpstr>Other booting supporting files:</vt:lpstr>
      <vt:lpstr>Thank You</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Booting process</dc:title>
  <dc:creator>Mohammed Asik, K</dc:creator>
  <cp:lastModifiedBy>Mohammed Asik, K</cp:lastModifiedBy>
  <cp:revision>48</cp:revision>
  <dcterms:created xsi:type="dcterms:W3CDTF">2018-03-14T11:29:15Z</dcterms:created>
  <dcterms:modified xsi:type="dcterms:W3CDTF">2018-03-16T06:40:01Z</dcterms:modified>
</cp:coreProperties>
</file>