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71" autoAdjust="0"/>
  </p:normalViewPr>
  <p:slideViewPr>
    <p:cSldViewPr>
      <p:cViewPr varScale="1">
        <p:scale>
          <a:sx n="70" d="100"/>
          <a:sy n="70" d="100"/>
        </p:scale>
        <p:origin x="-1374" y="-90"/>
      </p:cViewPr>
      <p:guideLst>
        <p:guide orient="horz" pos="2160"/>
        <p:guide pos="2880"/>
      </p:guideLst>
    </p:cSldViewPr>
  </p:slideViewPr>
  <p:outlineViewPr>
    <p:cViewPr>
      <p:scale>
        <a:sx n="33" d="100"/>
        <a:sy n="33" d="100"/>
      </p:scale>
      <p:origin x="42" y="1322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CB9476D5-1D09-440F-8EFD-1A4CB0D085CD}" type="datetimeFigureOut">
              <a:rPr lang="en-US" smtClean="0"/>
              <a:t>3/14/2018</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EC71EE4E-87FA-4933-AA79-61A08D032444}" type="slidenum">
              <a:rPr lang="en-US" smtClean="0"/>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B9476D5-1D09-440F-8EFD-1A4CB0D085CD}" type="datetimeFigureOut">
              <a:rPr lang="en-US" smtClean="0"/>
              <a:t>3/14/2018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C71EE4E-87FA-4933-AA79-61A08D03244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B9476D5-1D09-440F-8EFD-1A4CB0D085CD}" type="datetimeFigureOut">
              <a:rPr lang="en-US" smtClean="0"/>
              <a:t>3/14/2018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C71EE4E-87FA-4933-AA79-61A08D03244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447801"/>
            <a:ext cx="6619244"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216" y="4777380"/>
            <a:ext cx="6619244"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5A8B2D-1B90-4EBA-8B50-E4CD06E8AB0A}" type="datetimeFigureOut">
              <a:rPr lang="en-US" smtClean="0">
                <a:solidFill>
                  <a:prstClr val="white">
                    <a:tint val="75000"/>
                    <a:alpha val="60000"/>
                  </a:prstClr>
                </a:solidFill>
              </a:rPr>
              <a:pPr/>
              <a:t>3/14/2018</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41281EB6-BA64-47B5-873F-A13C02EE523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327205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25A8B2D-1B90-4EBA-8B50-E4CD06E8AB0A}" type="datetimeFigureOut">
              <a:rPr lang="en-US" smtClean="0">
                <a:solidFill>
                  <a:prstClr val="white">
                    <a:tint val="75000"/>
                    <a:alpha val="60000"/>
                  </a:prstClr>
                </a:solidFill>
              </a:rPr>
              <a:pPr/>
              <a:t>3/14/2018</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41281EB6-BA64-47B5-873F-A13C02EE523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04438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861734"/>
            <a:ext cx="6619243"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4777381"/>
            <a:ext cx="6619244"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5A8B2D-1B90-4EBA-8B50-E4CD06E8AB0A}" type="datetimeFigureOut">
              <a:rPr lang="en-US" smtClean="0">
                <a:solidFill>
                  <a:prstClr val="white">
                    <a:tint val="75000"/>
                    <a:alpha val="60000"/>
                  </a:prstClr>
                </a:solidFill>
              </a:rPr>
              <a:pPr/>
              <a:t>3/14/2018</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41281EB6-BA64-47B5-873F-A13C02EE523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9328917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485" y="2060576"/>
            <a:ext cx="3297254"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0870" y="2056093"/>
            <a:ext cx="3297256"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5A8B2D-1B90-4EBA-8B50-E4CD06E8AB0A}" type="datetimeFigureOut">
              <a:rPr lang="en-US" smtClean="0">
                <a:solidFill>
                  <a:prstClr val="white">
                    <a:tint val="75000"/>
                    <a:alpha val="60000"/>
                  </a:prstClr>
                </a:solidFill>
              </a:rPr>
              <a:pPr/>
              <a:t>3/14/2018</a:t>
            </a:fld>
            <a:endParaRPr 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41281EB6-BA64-47B5-873F-A13C02EE523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7451222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485" y="1905000"/>
            <a:ext cx="32972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485" y="2514600"/>
            <a:ext cx="3297254"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0872" y="1905000"/>
            <a:ext cx="32972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0872" y="2514600"/>
            <a:ext cx="3297254"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5A8B2D-1B90-4EBA-8B50-E4CD06E8AB0A}" type="datetimeFigureOut">
              <a:rPr lang="en-US" smtClean="0">
                <a:solidFill>
                  <a:prstClr val="white">
                    <a:tint val="75000"/>
                    <a:alpha val="60000"/>
                  </a:prstClr>
                </a:solidFill>
              </a:rPr>
              <a:pPr/>
              <a:t>3/14/2018</a:t>
            </a:fld>
            <a:endParaRPr lang="en-US">
              <a:solidFill>
                <a:prstClr val="white">
                  <a:tint val="75000"/>
                  <a:alpha val="60000"/>
                </a:prstClr>
              </a:solidFill>
            </a:endParaRPr>
          </a:p>
        </p:txBody>
      </p:sp>
      <p:sp>
        <p:nvSpPr>
          <p:cNvPr id="8" name="Footer Placeholder 7"/>
          <p:cNvSpPr>
            <a:spLocks noGrp="1"/>
          </p:cNvSpPr>
          <p:nvPr>
            <p:ph type="ftr" sz="quarter" idx="11"/>
          </p:nvPr>
        </p:nvSpPr>
        <p:spPr/>
        <p:txBody>
          <a:bodyPr/>
          <a:lstStyle/>
          <a:p>
            <a:endParaRPr lang="en-US">
              <a:solidFill>
                <a:prstClr val="white">
                  <a:tint val="75000"/>
                  <a:alpha val="60000"/>
                </a:prstClr>
              </a:solidFill>
            </a:endParaRPr>
          </a:p>
        </p:txBody>
      </p:sp>
      <p:sp>
        <p:nvSpPr>
          <p:cNvPr id="9" name="Slide Number Placeholder 8"/>
          <p:cNvSpPr>
            <a:spLocks noGrp="1"/>
          </p:cNvSpPr>
          <p:nvPr>
            <p:ph type="sldNum" sz="quarter" idx="12"/>
          </p:nvPr>
        </p:nvSpPr>
        <p:spPr/>
        <p:txBody>
          <a:bodyPr/>
          <a:lstStyle/>
          <a:p>
            <a:fld id="{41281EB6-BA64-47B5-873F-A13C02EE523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933834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25A8B2D-1B90-4EBA-8B50-E4CD06E8AB0A}" type="datetimeFigureOut">
              <a:rPr lang="en-US" smtClean="0">
                <a:solidFill>
                  <a:prstClr val="white">
                    <a:tint val="75000"/>
                    <a:alpha val="60000"/>
                  </a:prstClr>
                </a:solidFill>
              </a:rPr>
              <a:pPr/>
              <a:t>3/14/2018</a:t>
            </a:fld>
            <a:endParaRPr lang="en-US">
              <a:solidFill>
                <a:prstClr val="white">
                  <a:tint val="75000"/>
                  <a:alpha val="60000"/>
                </a:prstClr>
              </a:solidFill>
            </a:endParaRPr>
          </a:p>
        </p:txBody>
      </p:sp>
      <p:sp>
        <p:nvSpPr>
          <p:cNvPr id="5" name="Footer Placeholder 3"/>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4"/>
          <p:cNvSpPr>
            <a:spLocks noGrp="1"/>
          </p:cNvSpPr>
          <p:nvPr>
            <p:ph type="sldNum" sz="quarter" idx="12"/>
          </p:nvPr>
        </p:nvSpPr>
        <p:spPr/>
        <p:txBody>
          <a:bodyPr/>
          <a:lstStyle/>
          <a:p>
            <a:fld id="{41281EB6-BA64-47B5-873F-A13C02EE523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891290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25A8B2D-1B90-4EBA-8B50-E4CD06E8AB0A}" type="datetimeFigureOut">
              <a:rPr lang="en-US" smtClean="0">
                <a:solidFill>
                  <a:prstClr val="white">
                    <a:tint val="75000"/>
                    <a:alpha val="60000"/>
                  </a:prstClr>
                </a:solidFill>
              </a:rPr>
              <a:pPr/>
              <a:t>3/14/2018</a:t>
            </a:fld>
            <a:endParaRPr lang="en-US">
              <a:solidFill>
                <a:prstClr val="white">
                  <a:tint val="75000"/>
                  <a:alpha val="60000"/>
                </a:prstClr>
              </a:solidFill>
            </a:endParaRPr>
          </a:p>
        </p:txBody>
      </p:sp>
      <p:sp>
        <p:nvSpPr>
          <p:cNvPr id="5" name="Footer Placeholder 2"/>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3"/>
          <p:cNvSpPr>
            <a:spLocks noGrp="1"/>
          </p:cNvSpPr>
          <p:nvPr>
            <p:ph type="sldNum" sz="quarter" idx="12"/>
          </p:nvPr>
        </p:nvSpPr>
        <p:spPr/>
        <p:txBody>
          <a:bodyPr/>
          <a:lstStyle/>
          <a:p>
            <a:fld id="{41281EB6-BA64-47B5-873F-A13C02EE523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846266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447800"/>
            <a:ext cx="2550798"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8462" y="1447800"/>
            <a:ext cx="3896998"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215" y="3129281"/>
            <a:ext cx="2550797"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25A8B2D-1B90-4EBA-8B50-E4CD06E8AB0A}" type="datetimeFigureOut">
              <a:rPr lang="en-US" smtClean="0">
                <a:solidFill>
                  <a:prstClr val="white">
                    <a:tint val="75000"/>
                    <a:alpha val="60000"/>
                  </a:prstClr>
                </a:solidFill>
              </a:rPr>
              <a:pPr/>
              <a:t>3/14/2018</a:t>
            </a:fld>
            <a:endParaRPr lang="en-US">
              <a:solidFill>
                <a:prstClr val="white">
                  <a:tint val="75000"/>
                  <a:alpha val="60000"/>
                </a:prstClr>
              </a:solidFill>
            </a:endParaRPr>
          </a:p>
        </p:txBody>
      </p:sp>
      <p:sp>
        <p:nvSpPr>
          <p:cNvPr id="5" name="Footer Placeholder 5"/>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6"/>
          <p:cNvSpPr>
            <a:spLocks noGrp="1"/>
          </p:cNvSpPr>
          <p:nvPr>
            <p:ph type="sldNum" sz="quarter" idx="12"/>
          </p:nvPr>
        </p:nvSpPr>
        <p:spPr/>
        <p:txBody>
          <a:bodyPr/>
          <a:lstStyle/>
          <a:p>
            <a:fld id="{41281EB6-BA64-47B5-873F-A13C02EE523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732298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B9476D5-1D09-440F-8EFD-1A4CB0D085CD}" type="datetimeFigureOut">
              <a:rPr lang="en-US" smtClean="0"/>
              <a:t>3/14/2018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C71EE4E-87FA-4933-AA79-61A08D032444}"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854192"/>
            <a:ext cx="3819680"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2160" y="1143000"/>
            <a:ext cx="24003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216" y="3657600"/>
            <a:ext cx="3813734"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5A8B2D-1B90-4EBA-8B50-E4CD06E8AB0A}" type="datetimeFigureOut">
              <a:rPr lang="en-US" smtClean="0">
                <a:solidFill>
                  <a:prstClr val="white">
                    <a:tint val="75000"/>
                    <a:alpha val="60000"/>
                  </a:prstClr>
                </a:solidFill>
              </a:rPr>
              <a:pPr/>
              <a:t>3/14/2018</a:t>
            </a:fld>
            <a:endParaRPr 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41281EB6-BA64-47B5-873F-A13C02EE523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6987602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4800587"/>
            <a:ext cx="6619243"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216" y="685800"/>
            <a:ext cx="6619244"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217" y="5367325"/>
            <a:ext cx="6619242"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5A8B2D-1B90-4EBA-8B50-E4CD06E8AB0A}" type="datetimeFigureOut">
              <a:rPr lang="en-US" smtClean="0">
                <a:solidFill>
                  <a:prstClr val="white">
                    <a:tint val="75000"/>
                    <a:alpha val="60000"/>
                  </a:prstClr>
                </a:solidFill>
              </a:rPr>
              <a:pPr/>
              <a:t>3/14/2018</a:t>
            </a:fld>
            <a:endParaRPr 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41281EB6-BA64-47B5-873F-A13C02EE523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3679899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447800"/>
            <a:ext cx="6619244"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216" y="3657600"/>
            <a:ext cx="6619244"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5A8B2D-1B90-4EBA-8B50-E4CD06E8AB0A}" type="datetimeFigureOut">
              <a:rPr lang="en-US" smtClean="0">
                <a:solidFill>
                  <a:prstClr val="white">
                    <a:tint val="75000"/>
                    <a:alpha val="60000"/>
                  </a:prstClr>
                </a:solidFill>
              </a:rPr>
              <a:pPr/>
              <a:t>3/14/2018</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41281EB6-BA64-47B5-873F-A13C02EE523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672746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447800"/>
            <a:ext cx="5999486"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7800" y="3771174"/>
            <a:ext cx="5459737"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216" y="4350657"/>
            <a:ext cx="6619244"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5A8B2D-1B90-4EBA-8B50-E4CD06E8AB0A}" type="datetimeFigureOut">
              <a:rPr lang="en-US" smtClean="0">
                <a:solidFill>
                  <a:prstClr val="white">
                    <a:tint val="75000"/>
                    <a:alpha val="60000"/>
                  </a:prstClr>
                </a:solidFill>
              </a:rPr>
              <a:pPr/>
              <a:t>3/14/2018</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41281EB6-BA64-47B5-873F-A13C02EE523D}" type="slidenum">
              <a:rPr lang="en-US" smtClean="0">
                <a:solidFill>
                  <a:prstClr val="white">
                    <a:tint val="75000"/>
                  </a:prstClr>
                </a:solidFill>
              </a:rPr>
              <a:pPr/>
              <a:t>‹#›</a:t>
            </a:fld>
            <a:endParaRPr lang="en-US">
              <a:solidFill>
                <a:prstClr val="white">
                  <a:tint val="75000"/>
                </a:prstClr>
              </a:solidFill>
            </a:endParaRPr>
          </a:p>
        </p:txBody>
      </p:sp>
      <p:sp>
        <p:nvSpPr>
          <p:cNvPr id="12" name="TextBox 11"/>
          <p:cNvSpPr txBox="1"/>
          <p:nvPr/>
        </p:nvSpPr>
        <p:spPr>
          <a:xfrm>
            <a:off x="673721" y="971253"/>
            <a:ext cx="601434"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r>
              <a:rPr lang="en-US" dirty="0">
                <a:solidFill>
                  <a:srgbClr val="1E5155">
                    <a:lumMod val="40000"/>
                    <a:lumOff val="60000"/>
                  </a:srgbClr>
                </a:solidFill>
              </a:rPr>
              <a:t>“</a:t>
            </a:r>
          </a:p>
        </p:txBody>
      </p:sp>
      <p:sp>
        <p:nvSpPr>
          <p:cNvPr id="15" name="TextBox 14"/>
          <p:cNvSpPr txBox="1"/>
          <p:nvPr/>
        </p:nvSpPr>
        <p:spPr>
          <a:xfrm>
            <a:off x="6997868" y="2613787"/>
            <a:ext cx="601434"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r>
              <a:rPr lang="en-US" dirty="0">
                <a:solidFill>
                  <a:srgbClr val="1E5155">
                    <a:lumMod val="40000"/>
                    <a:lumOff val="60000"/>
                  </a:srgbClr>
                </a:solidFill>
              </a:rPr>
              <a:t>”</a:t>
            </a:r>
          </a:p>
        </p:txBody>
      </p:sp>
    </p:spTree>
    <p:extLst>
      <p:ext uri="{BB962C8B-B14F-4D97-AF65-F5344CB8AC3E}">
        <p14:creationId xmlns:p14="http://schemas.microsoft.com/office/powerpoint/2010/main" val="26762974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3124201"/>
            <a:ext cx="6619245"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4777381"/>
            <a:ext cx="6619244"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5A8B2D-1B90-4EBA-8B50-E4CD06E8AB0A}" type="datetimeFigureOut">
              <a:rPr lang="en-US" smtClean="0">
                <a:solidFill>
                  <a:prstClr val="white">
                    <a:tint val="75000"/>
                    <a:alpha val="60000"/>
                  </a:prstClr>
                </a:solidFill>
              </a:rPr>
              <a:pPr/>
              <a:t>3/14/2018</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41281EB6-BA64-47B5-873F-A13C02EE523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6391961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710" y="1981200"/>
            <a:ext cx="22101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347" y="2667000"/>
            <a:ext cx="21955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2745" y="1981200"/>
            <a:ext cx="220218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4829" y="2667000"/>
            <a:ext cx="2210096"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3525" y="1981200"/>
            <a:ext cx="219908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3525" y="2667000"/>
            <a:ext cx="2199085"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4607"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25A8B2D-1B90-4EBA-8B50-E4CD06E8AB0A}" type="datetimeFigureOut">
              <a:rPr lang="en-US" smtClean="0">
                <a:solidFill>
                  <a:prstClr val="white">
                    <a:tint val="75000"/>
                    <a:alpha val="60000"/>
                  </a:prstClr>
                </a:solidFill>
              </a:rPr>
              <a:pPr/>
              <a:t>3/14/2018</a:t>
            </a:fld>
            <a:endParaRPr 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41281EB6-BA64-47B5-873F-A13C02EE523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1869829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347" y="4250949"/>
            <a:ext cx="22050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347" y="2209800"/>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347" y="4827212"/>
            <a:ext cx="220503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032" y="4250949"/>
            <a:ext cx="219789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031" y="2209800"/>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016" y="4827211"/>
            <a:ext cx="2200805"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3525" y="4250949"/>
            <a:ext cx="219908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3525" y="2209800"/>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3432" y="4827209"/>
            <a:ext cx="220199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4607"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25A8B2D-1B90-4EBA-8B50-E4CD06E8AB0A}" type="datetimeFigureOut">
              <a:rPr lang="en-US" smtClean="0">
                <a:solidFill>
                  <a:prstClr val="white">
                    <a:tint val="75000"/>
                    <a:alpha val="60000"/>
                  </a:prstClr>
                </a:solidFill>
              </a:rPr>
              <a:pPr/>
              <a:t>3/14/2018</a:t>
            </a:fld>
            <a:endParaRPr 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41281EB6-BA64-47B5-873F-A13C02EE523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4054748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5A8B2D-1B90-4EBA-8B50-E4CD06E8AB0A}" type="datetimeFigureOut">
              <a:rPr lang="en-US" smtClean="0">
                <a:solidFill>
                  <a:prstClr val="white">
                    <a:tint val="75000"/>
                    <a:alpha val="60000"/>
                  </a:prstClr>
                </a:solidFill>
              </a:rPr>
              <a:pPr/>
              <a:t>3/14/2018</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41281EB6-BA64-47B5-873F-A13C02EE523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3068050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430214"/>
            <a:ext cx="131445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348" y="887414"/>
            <a:ext cx="5567362"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5A8B2D-1B90-4EBA-8B50-E4CD06E8AB0A}" type="datetimeFigureOut">
              <a:rPr lang="en-US" smtClean="0">
                <a:solidFill>
                  <a:prstClr val="white">
                    <a:tint val="75000"/>
                    <a:alpha val="60000"/>
                  </a:prstClr>
                </a:solidFill>
              </a:rPr>
              <a:pPr/>
              <a:t>3/14/2018</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41281EB6-BA64-47B5-873F-A13C02EE523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749327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B9476D5-1D09-440F-8EFD-1A4CB0D085CD}" type="datetimeFigureOut">
              <a:rPr lang="en-US" smtClean="0"/>
              <a:t>3/14/2018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C71EE4E-87FA-4933-AA79-61A08D032444}"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B9476D5-1D09-440F-8EFD-1A4CB0D085CD}" type="datetimeFigureOut">
              <a:rPr lang="en-US" smtClean="0"/>
              <a:t>3/14/2018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C71EE4E-87FA-4933-AA79-61A08D03244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B9476D5-1D09-440F-8EFD-1A4CB0D085CD}" type="datetimeFigureOut">
              <a:rPr lang="en-US" smtClean="0"/>
              <a:t>3/14/2018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C71EE4E-87FA-4933-AA79-61A08D032444}"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B9476D5-1D09-440F-8EFD-1A4CB0D085CD}" type="datetimeFigureOut">
              <a:rPr lang="en-US" smtClean="0"/>
              <a:t>3/14/2018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C71EE4E-87FA-4933-AA79-61A08D03244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B9476D5-1D09-440F-8EFD-1A4CB0D085CD}" type="datetimeFigureOut">
              <a:rPr lang="en-US" smtClean="0"/>
              <a:t>3/14/2018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C71EE4E-87FA-4933-AA79-61A08D03244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B9476D5-1D09-440F-8EFD-1A4CB0D085CD}" type="datetimeFigureOut">
              <a:rPr lang="en-US" smtClean="0"/>
              <a:t>3/14/2018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C71EE4E-87FA-4933-AA79-61A08D03244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CB9476D5-1D09-440F-8EFD-1A4CB0D085CD}" type="datetimeFigureOut">
              <a:rPr lang="en-US" smtClean="0"/>
              <a:t>3/14/2018</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EC71EE4E-87FA-4933-AA79-61A08D03244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5.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CB9476D5-1D09-440F-8EFD-1A4CB0D085CD}" type="datetimeFigureOut">
              <a:rPr lang="en-US" smtClean="0"/>
              <a:t>3/14/2018</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EC71EE4E-87FA-4933-AA79-61A08D03244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6"/>
            <a:ext cx="302775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8"/>
            <a:ext cx="1141809" cy="2365453"/>
          </a:xfrm>
          <a:prstGeom prst="rect">
            <a:avLst/>
          </a:prstGeom>
        </p:spPr>
      </p:pic>
      <p:sp>
        <p:nvSpPr>
          <p:cNvPr id="16" name="Oval 15"/>
          <p:cNvSpPr/>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5999560" y="1"/>
            <a:ext cx="1202540"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14" name="Rectangle 13"/>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452718"/>
            <a:ext cx="7053542"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484" y="2052919"/>
            <a:ext cx="6709906"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2905" y="1828801"/>
            <a:ext cx="990599" cy="2285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25A8B2D-1B90-4EBA-8B50-E4CD06E8AB0A}" type="datetimeFigureOut">
              <a:rPr lang="en-US" smtClean="0">
                <a:solidFill>
                  <a:prstClr val="white">
                    <a:tint val="75000"/>
                    <a:alpha val="60000"/>
                  </a:prstClr>
                </a:solidFill>
              </a:rPr>
              <a:pPr/>
              <a:t>3/14/2018</a:t>
            </a:fld>
            <a:endParaRPr lang="en-US">
              <a:solidFill>
                <a:prstClr val="white">
                  <a:tint val="75000"/>
                  <a:alpha val="60000"/>
                </a:prstClr>
              </a:solidFill>
            </a:endParaRPr>
          </a:p>
        </p:txBody>
      </p:sp>
      <p:sp>
        <p:nvSpPr>
          <p:cNvPr id="5" name="Footer Placeholder 4"/>
          <p:cNvSpPr>
            <a:spLocks noGrp="1"/>
          </p:cNvSpPr>
          <p:nvPr>
            <p:ph type="ftr" sz="quarter" idx="3"/>
          </p:nvPr>
        </p:nvSpPr>
        <p:spPr>
          <a:xfrm rot="5400000">
            <a:off x="6231206" y="3263398"/>
            <a:ext cx="3859795" cy="2286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solidFill>
                <a:prstClr val="white">
                  <a:tint val="75000"/>
                  <a:alpha val="60000"/>
                </a:prstClr>
              </a:solidFill>
            </a:endParaRPr>
          </a:p>
        </p:txBody>
      </p:sp>
      <p:sp>
        <p:nvSpPr>
          <p:cNvPr id="6" name="Slide Number Placeholder 5"/>
          <p:cNvSpPr>
            <a:spLocks noGrp="1"/>
          </p:cNvSpPr>
          <p:nvPr>
            <p:ph type="sldNum" sz="quarter" idx="4"/>
          </p:nvPr>
        </p:nvSpPr>
        <p:spPr bwMode="gray">
          <a:xfrm>
            <a:off x="7764406" y="295730"/>
            <a:ext cx="62864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1281EB6-BA64-47B5-873F-A13C02EE523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96922438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a:t>
            </a:r>
            <a:r>
              <a:rPr lang="en-US" dirty="0" err="1" smtClean="0"/>
              <a:t>informations</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What is Legacy BIOS</a:t>
            </a:r>
          </a:p>
          <a:p>
            <a:r>
              <a:rPr lang="en-US" dirty="0" smtClean="0"/>
              <a:t>What is UEFI </a:t>
            </a:r>
          </a:p>
          <a:p>
            <a:r>
              <a:rPr lang="en-US" dirty="0" smtClean="0"/>
              <a:t>What is MBR partition</a:t>
            </a:r>
          </a:p>
          <a:p>
            <a:r>
              <a:rPr lang="en-US" dirty="0" smtClean="0"/>
              <a:t>What is GPT partition</a:t>
            </a:r>
          </a:p>
          <a:p>
            <a:endParaRPr lang="en-US" dirty="0" smtClean="0"/>
          </a:p>
          <a:p>
            <a:pPr marL="0" indent="0">
              <a:buNone/>
            </a:pPr>
            <a:endParaRPr lang="en-US" dirty="0"/>
          </a:p>
          <a:p>
            <a:pPr marL="0" indent="0">
              <a:buNone/>
            </a:pPr>
            <a:endParaRPr lang="en-US" dirty="0" smtClean="0"/>
          </a:p>
          <a:p>
            <a:endParaRPr lang="en-US" dirty="0" smtClean="0"/>
          </a:p>
        </p:txBody>
      </p:sp>
    </p:spTree>
    <p:extLst>
      <p:ext uri="{BB962C8B-B14F-4D97-AF65-F5344CB8AC3E}">
        <p14:creationId xmlns:p14="http://schemas.microsoft.com/office/powerpoint/2010/main" val="386595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MBR </a:t>
            </a:r>
            <a:r>
              <a:rPr lang="en-US" dirty="0" err="1" smtClean="0"/>
              <a:t>vs</a:t>
            </a:r>
            <a:r>
              <a:rPr lang="en-US" dirty="0" smtClean="0"/>
              <a:t> GPT</a:t>
            </a:r>
            <a:endParaRPr lang="en-US" dirty="0"/>
          </a:p>
        </p:txBody>
      </p:sp>
      <p:sp>
        <p:nvSpPr>
          <p:cNvPr id="3" name="Content Placeholder 2"/>
          <p:cNvSpPr>
            <a:spLocks noGrp="1"/>
          </p:cNvSpPr>
          <p:nvPr>
            <p:ph idx="1"/>
          </p:nvPr>
        </p:nvSpPr>
        <p:spPr/>
        <p:txBody>
          <a:bodyPr/>
          <a:lstStyle/>
          <a:p>
            <a:r>
              <a:rPr lang="en-US" dirty="0"/>
              <a:t>Compared with MBR disk, A GPT disk can support </a:t>
            </a:r>
            <a:r>
              <a:rPr lang="en-US" b="1" dirty="0">
                <a:solidFill>
                  <a:srgbClr val="FF0000"/>
                </a:solidFill>
              </a:rPr>
              <a:t>larger than 2 TB </a:t>
            </a:r>
            <a:r>
              <a:rPr lang="en-US" dirty="0"/>
              <a:t>volumes where MBR cannot. </a:t>
            </a:r>
            <a:endParaRPr lang="en-US" dirty="0" smtClean="0"/>
          </a:p>
          <a:p>
            <a:r>
              <a:rPr lang="en-US" dirty="0" smtClean="0"/>
              <a:t>A </a:t>
            </a:r>
            <a:r>
              <a:rPr lang="en-US" dirty="0"/>
              <a:t>GPT disk can be basic or dynamic, just like an MBR disk can be basic or dynamic. </a:t>
            </a:r>
            <a:endParaRPr lang="en-US" dirty="0" smtClean="0"/>
          </a:p>
          <a:p>
            <a:r>
              <a:rPr lang="en-US" dirty="0" smtClean="0"/>
              <a:t>GPT </a:t>
            </a:r>
            <a:r>
              <a:rPr lang="en-US" dirty="0"/>
              <a:t>disks also support up to </a:t>
            </a:r>
            <a:r>
              <a:rPr lang="en-US" b="1" dirty="0">
                <a:solidFill>
                  <a:srgbClr val="FF0000"/>
                </a:solidFill>
              </a:rPr>
              <a:t>128 partitions </a:t>
            </a:r>
            <a:r>
              <a:rPr lang="en-US" dirty="0"/>
              <a:t>rather than the </a:t>
            </a:r>
            <a:r>
              <a:rPr lang="en-US" b="1" dirty="0">
                <a:solidFill>
                  <a:srgbClr val="FF0000"/>
                </a:solidFill>
              </a:rPr>
              <a:t>4 primary partitions</a:t>
            </a:r>
            <a:r>
              <a:rPr lang="en-US" dirty="0"/>
              <a:t> limited to MBR. </a:t>
            </a:r>
            <a:endParaRPr lang="en-US" dirty="0" smtClean="0"/>
          </a:p>
          <a:p>
            <a:r>
              <a:rPr lang="en-US" dirty="0" smtClean="0"/>
              <a:t>Also</a:t>
            </a:r>
            <a:r>
              <a:rPr lang="en-US" dirty="0"/>
              <a:t>, GPT keeps </a:t>
            </a:r>
            <a:r>
              <a:rPr lang="en-US" b="1" dirty="0">
                <a:solidFill>
                  <a:srgbClr val="FF0000"/>
                </a:solidFill>
              </a:rPr>
              <a:t>a backup </a:t>
            </a:r>
            <a:r>
              <a:rPr lang="en-US" dirty="0"/>
              <a:t>of the partition table at the end of the disk. </a:t>
            </a:r>
            <a:endParaRPr lang="en-US" dirty="0" smtClean="0"/>
          </a:p>
          <a:p>
            <a:r>
              <a:rPr lang="en-US" dirty="0" smtClean="0"/>
              <a:t>Furthermore</a:t>
            </a:r>
            <a:r>
              <a:rPr lang="en-US" dirty="0"/>
              <a:t>, GPT disk provides greater reliability due to replication and cyclical redundancy check (CRC) protection of the partition table. </a:t>
            </a:r>
          </a:p>
        </p:txBody>
      </p:sp>
    </p:spTree>
    <p:extLst>
      <p:ext uri="{BB962C8B-B14F-4D97-AF65-F5344CB8AC3E}">
        <p14:creationId xmlns:p14="http://schemas.microsoft.com/office/powerpoint/2010/main" val="42255805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to find BIOS mode:</a:t>
            </a:r>
            <a:br>
              <a:rPr lang="en-US" dirty="0" smtClean="0"/>
            </a:br>
            <a:r>
              <a:rPr lang="en-US" dirty="0" smtClean="0"/>
              <a:t>(UEFI or LEGACY BIOS)</a:t>
            </a:r>
            <a:endParaRPr lang="en-US" dirty="0"/>
          </a:p>
        </p:txBody>
      </p:sp>
      <p:sp>
        <p:nvSpPr>
          <p:cNvPr id="6" name="Content Placeholder 5"/>
          <p:cNvSpPr>
            <a:spLocks noGrp="1"/>
          </p:cNvSpPr>
          <p:nvPr>
            <p:ph idx="1"/>
          </p:nvPr>
        </p:nvSpPr>
        <p:spPr/>
        <p:txBody>
          <a:bodyPr/>
          <a:lstStyle/>
          <a:p>
            <a:r>
              <a:rPr lang="en-US" dirty="0"/>
              <a:t>Just fire up MSINFO32 </a:t>
            </a:r>
            <a:r>
              <a:rPr lang="en-US" dirty="0" smtClean="0"/>
              <a:t>in </a:t>
            </a:r>
            <a:r>
              <a:rPr lang="en-US" dirty="0" err="1" smtClean="0"/>
              <a:t>cmd</a:t>
            </a:r>
            <a:r>
              <a:rPr lang="en-US" dirty="0" smtClean="0"/>
              <a:t> prompt</a:t>
            </a:r>
            <a:endParaRPr lang="en-US" dirty="0"/>
          </a:p>
        </p:txBody>
      </p:sp>
      <p:pic>
        <p:nvPicPr>
          <p:cNvPr id="7" name="Picture 6"/>
          <p:cNvPicPr>
            <a:picLocks noChangeAspect="1"/>
          </p:cNvPicPr>
          <p:nvPr/>
        </p:nvPicPr>
        <p:blipFill>
          <a:blip r:embed="rId2"/>
          <a:stretch>
            <a:fillRect/>
          </a:stretch>
        </p:blipFill>
        <p:spPr>
          <a:xfrm>
            <a:off x="1416828" y="3262374"/>
            <a:ext cx="4850606" cy="2114550"/>
          </a:xfrm>
          <a:prstGeom prst="rect">
            <a:avLst/>
          </a:prstGeom>
        </p:spPr>
      </p:pic>
    </p:spTree>
    <p:extLst>
      <p:ext uri="{BB962C8B-B14F-4D97-AF65-F5344CB8AC3E}">
        <p14:creationId xmlns:p14="http://schemas.microsoft.com/office/powerpoint/2010/main" val="13181426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65140" y="308760"/>
            <a:ext cx="6710363" cy="5449930"/>
          </a:xfrm>
          <a:prstGeom prst="rect">
            <a:avLst/>
          </a:prstGeom>
        </p:spPr>
      </p:pic>
    </p:spTree>
    <p:extLst>
      <p:ext uri="{BB962C8B-B14F-4D97-AF65-F5344CB8AC3E}">
        <p14:creationId xmlns:p14="http://schemas.microsoft.com/office/powerpoint/2010/main" val="3463439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find GPT or MBR partition </a:t>
            </a:r>
            <a:endParaRPr lang="en-US" dirty="0"/>
          </a:p>
        </p:txBody>
      </p:sp>
      <p:sp>
        <p:nvSpPr>
          <p:cNvPr id="3" name="Content Placeholder 2"/>
          <p:cNvSpPr>
            <a:spLocks noGrp="1"/>
          </p:cNvSpPr>
          <p:nvPr>
            <p:ph idx="1"/>
          </p:nvPr>
        </p:nvSpPr>
        <p:spPr/>
        <p:txBody>
          <a:bodyPr/>
          <a:lstStyle/>
          <a:p>
            <a:pPr marL="0" indent="0">
              <a:buNone/>
            </a:pPr>
            <a:r>
              <a:rPr lang="en-US" dirty="0" smtClean="0"/>
              <a:t>In the system: </a:t>
            </a:r>
          </a:p>
          <a:p>
            <a:pPr marL="457200" indent="-457200">
              <a:buFont typeface="+mj-lt"/>
              <a:buAutoNum type="arabicPeriod"/>
            </a:pPr>
            <a:r>
              <a:rPr lang="en-US" dirty="0" smtClean="0"/>
              <a:t>Open </a:t>
            </a:r>
            <a:r>
              <a:rPr lang="en-US" dirty="0"/>
              <a:t>Disk Management: Start &gt; Control Panel &gt; Administrative Tools &gt; Computer Management &gt; Disk Management</a:t>
            </a:r>
            <a:r>
              <a:rPr lang="en-US" dirty="0" smtClean="0"/>
              <a:t>.</a:t>
            </a:r>
          </a:p>
          <a:p>
            <a:pPr marL="457200" indent="-457200">
              <a:buFont typeface="+mj-lt"/>
              <a:buAutoNum type="arabicPeriod"/>
            </a:pPr>
            <a:endParaRPr lang="en-US" dirty="0" smtClean="0"/>
          </a:p>
          <a:p>
            <a:pPr marL="457200" indent="-457200">
              <a:buFont typeface="+mj-lt"/>
              <a:buAutoNum type="arabicPeriod"/>
            </a:pPr>
            <a:r>
              <a:rPr lang="en-US" dirty="0"/>
              <a:t> Right click on the </a:t>
            </a:r>
            <a:r>
              <a:rPr lang="en-US" b="1" dirty="0"/>
              <a:t>Disk #</a:t>
            </a:r>
            <a:r>
              <a:rPr lang="en-US" dirty="0"/>
              <a:t> </a:t>
            </a:r>
            <a:r>
              <a:rPr lang="en-US" dirty="0" smtClean="0"/>
              <a:t>box</a:t>
            </a:r>
          </a:p>
          <a:p>
            <a:pPr marL="0" indent="0">
              <a:buNone/>
            </a:pPr>
            <a:r>
              <a:rPr lang="en-US" b="1" dirty="0" smtClean="0"/>
              <a:t>	NOTE</a:t>
            </a:r>
            <a:r>
              <a:rPr lang="en-US" b="1" dirty="0"/>
              <a:t>:</a:t>
            </a:r>
            <a:r>
              <a:rPr lang="en-US" dirty="0"/>
              <a:t> </a:t>
            </a:r>
            <a:r>
              <a:rPr lang="en-US" i="1" dirty="0"/>
              <a:t>The smaller box on the left, with the Disk </a:t>
            </a:r>
            <a:r>
              <a:rPr lang="en-US" b="1" i="1" dirty="0"/>
              <a:t>#</a:t>
            </a:r>
            <a:r>
              <a:rPr lang="en-US" i="1" dirty="0"/>
              <a:t>, not the larger </a:t>
            </a:r>
            <a:r>
              <a:rPr lang="en-US" i="1" dirty="0" smtClean="0"/>
              <a:t>	volume </a:t>
            </a:r>
            <a:r>
              <a:rPr lang="en-US" i="1" dirty="0"/>
              <a:t>boxes</a:t>
            </a:r>
            <a:endParaRPr lang="en-US" dirty="0"/>
          </a:p>
        </p:txBody>
      </p:sp>
    </p:spTree>
    <p:extLst>
      <p:ext uri="{BB962C8B-B14F-4D97-AF65-F5344CB8AC3E}">
        <p14:creationId xmlns:p14="http://schemas.microsoft.com/office/powerpoint/2010/main" val="24834123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706" y="641271"/>
            <a:ext cx="6804561" cy="5393377"/>
          </a:xfrm>
        </p:spPr>
      </p:pic>
    </p:spTree>
    <p:extLst>
      <p:ext uri="{BB962C8B-B14F-4D97-AF65-F5344CB8AC3E}">
        <p14:creationId xmlns:p14="http://schemas.microsoft.com/office/powerpoint/2010/main" val="30776502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5" y="452718"/>
            <a:ext cx="7053542" cy="675438"/>
          </a:xfrm>
        </p:spPr>
        <p:txBody>
          <a:bodyPr/>
          <a:lstStyle/>
          <a:p>
            <a:r>
              <a:rPr lang="en-US" sz="2000" b="1" dirty="0"/>
              <a:t>3.</a:t>
            </a:r>
            <a:r>
              <a:rPr lang="en-US" sz="2000" dirty="0"/>
              <a:t> Select </a:t>
            </a:r>
            <a:r>
              <a:rPr lang="en-US" sz="2000" b="1" dirty="0"/>
              <a:t>Properties</a:t>
            </a:r>
            <a:endParaRPr lang="en-US"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708" y="1128156"/>
            <a:ext cx="7294418" cy="5120244"/>
          </a:xfrm>
        </p:spPr>
      </p:pic>
    </p:spTree>
    <p:extLst>
      <p:ext uri="{BB962C8B-B14F-4D97-AF65-F5344CB8AC3E}">
        <p14:creationId xmlns:p14="http://schemas.microsoft.com/office/powerpoint/2010/main" val="3344423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4.</a:t>
            </a:r>
            <a:r>
              <a:rPr lang="en-US" sz="2000" dirty="0"/>
              <a:t> Click the </a:t>
            </a:r>
            <a:r>
              <a:rPr lang="en-US" sz="2000" b="1" dirty="0"/>
              <a:t>Volumes</a:t>
            </a:r>
            <a:r>
              <a:rPr lang="en-US" sz="2000" dirty="0"/>
              <a:t> tab</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082" y="1152983"/>
            <a:ext cx="6768935" cy="5057812"/>
          </a:xfrm>
        </p:spPr>
      </p:pic>
    </p:spTree>
    <p:extLst>
      <p:ext uri="{BB962C8B-B14F-4D97-AF65-F5344CB8AC3E}">
        <p14:creationId xmlns:p14="http://schemas.microsoft.com/office/powerpoint/2010/main" val="14480337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5.</a:t>
            </a:r>
            <a:r>
              <a:rPr lang="en-US" sz="2000" dirty="0"/>
              <a:t> Next to </a:t>
            </a:r>
            <a:r>
              <a:rPr lang="en-US" sz="2000" b="1" dirty="0"/>
              <a:t>Partition Style</a:t>
            </a:r>
            <a:r>
              <a:rPr lang="en-US" sz="2000" dirty="0"/>
              <a:t>, it will list the format as "Master Boot Record (MBR)" </a:t>
            </a:r>
            <a:r>
              <a:rPr lang="en-US" sz="2000" dirty="0" smtClean="0"/>
              <a:t>	or </a:t>
            </a:r>
            <a:r>
              <a:rPr lang="en-US" sz="2000" dirty="0"/>
              <a:t>“GUID Partition Table (GPT)”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3000" y="1853250"/>
            <a:ext cx="6685127" cy="4559427"/>
          </a:xfrm>
        </p:spPr>
      </p:pic>
    </p:spTree>
    <p:extLst>
      <p:ext uri="{BB962C8B-B14F-4D97-AF65-F5344CB8AC3E}">
        <p14:creationId xmlns:p14="http://schemas.microsoft.com/office/powerpoint/2010/main" val="27625040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p:txBody>
          <a:bodyPr/>
          <a:lstStyle/>
          <a:p>
            <a:r>
              <a:rPr lang="en-US" dirty="0" smtClean="0"/>
              <a:t>It is </a:t>
            </a:r>
            <a:r>
              <a:rPr lang="en-US" b="1" dirty="0" smtClean="0"/>
              <a:t>not possible </a:t>
            </a:r>
            <a:r>
              <a:rPr lang="en-US" dirty="0" smtClean="0"/>
              <a:t>to convert MBR to GPT partition </a:t>
            </a:r>
            <a:r>
              <a:rPr lang="en-US" b="1" dirty="0" smtClean="0"/>
              <a:t>without formatting </a:t>
            </a:r>
            <a:r>
              <a:rPr lang="en-US" dirty="0" smtClean="0"/>
              <a:t>the disk</a:t>
            </a:r>
          </a:p>
          <a:p>
            <a:endParaRPr lang="en-US" dirty="0" smtClean="0"/>
          </a:p>
          <a:p>
            <a:r>
              <a:rPr lang="en-US" dirty="0" smtClean="0"/>
              <a:t>To convert MBR to GPT one should take a backup of all files to external hard disk , then format your disk.</a:t>
            </a:r>
          </a:p>
          <a:p>
            <a:endParaRPr lang="en-US" dirty="0" smtClean="0"/>
          </a:p>
          <a:p>
            <a:r>
              <a:rPr lang="en-US" dirty="0" smtClean="0"/>
              <a:t>Now make a new GPT partition</a:t>
            </a:r>
            <a:endParaRPr lang="en-US" dirty="0"/>
          </a:p>
        </p:txBody>
      </p:sp>
    </p:spTree>
    <p:extLst>
      <p:ext uri="{BB962C8B-B14F-4D97-AF65-F5344CB8AC3E}">
        <p14:creationId xmlns:p14="http://schemas.microsoft.com/office/powerpoint/2010/main" val="371402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BIOS</a:t>
            </a:r>
            <a:endParaRPr lang="en-US" dirty="0"/>
          </a:p>
        </p:txBody>
      </p:sp>
      <p:sp>
        <p:nvSpPr>
          <p:cNvPr id="3" name="Content Placeholder 2"/>
          <p:cNvSpPr>
            <a:spLocks noGrp="1"/>
          </p:cNvSpPr>
          <p:nvPr>
            <p:ph idx="1"/>
          </p:nvPr>
        </p:nvSpPr>
        <p:spPr>
          <a:xfrm>
            <a:off x="828221" y="1853251"/>
            <a:ext cx="6709906" cy="4195481"/>
          </a:xfrm>
        </p:spPr>
        <p:txBody>
          <a:bodyPr>
            <a:normAutofit fontScale="92500" lnSpcReduction="20000"/>
          </a:bodyPr>
          <a:lstStyle/>
          <a:p>
            <a:pPr>
              <a:buFont typeface="Wingdings" panose="05000000000000000000" pitchFamily="2" charset="2"/>
              <a:buChar char="Ø"/>
            </a:pPr>
            <a:r>
              <a:rPr lang="en-US" dirty="0"/>
              <a:t>In IBM PC compatible computers, the Basic </a:t>
            </a:r>
            <a:r>
              <a:rPr lang="en-US" dirty="0" err="1" smtClean="0"/>
              <a:t>Input/Output</a:t>
            </a:r>
            <a:r>
              <a:rPr lang="en-US" dirty="0" smtClean="0"/>
              <a:t> </a:t>
            </a:r>
            <a:r>
              <a:rPr lang="en-US" dirty="0"/>
              <a:t>System (BIOS), also known as System BIOS, ROM BIOS or PC BIOS, is a </a:t>
            </a:r>
            <a:r>
              <a:rPr lang="en-US" b="1" dirty="0">
                <a:solidFill>
                  <a:srgbClr val="FF0000"/>
                </a:solidFill>
              </a:rPr>
              <a:t>de facto standard</a:t>
            </a:r>
            <a:r>
              <a:rPr lang="en-US" dirty="0"/>
              <a:t> defining a firmware interface</a:t>
            </a:r>
            <a:r>
              <a:rPr lang="en-US" dirty="0" smtClean="0"/>
              <a:t>.</a:t>
            </a:r>
          </a:p>
          <a:p>
            <a:pPr>
              <a:buFont typeface="Wingdings" panose="05000000000000000000" pitchFamily="2" charset="2"/>
              <a:buChar char="Ø"/>
            </a:pPr>
            <a:r>
              <a:rPr lang="en-US" dirty="0"/>
              <a:t>The fundamental purposes of the BIOS are to initialize and test the system hardware components, and to </a:t>
            </a:r>
            <a:r>
              <a:rPr lang="en-US" b="1" dirty="0">
                <a:solidFill>
                  <a:srgbClr val="FF0000"/>
                </a:solidFill>
              </a:rPr>
              <a:t>load a </a:t>
            </a:r>
            <a:r>
              <a:rPr lang="en-US" b="1" dirty="0" err="1" smtClean="0">
                <a:solidFill>
                  <a:srgbClr val="FF0000"/>
                </a:solidFill>
              </a:rPr>
              <a:t>bootloader</a:t>
            </a:r>
            <a:r>
              <a:rPr lang="en-US" dirty="0" smtClean="0">
                <a:solidFill>
                  <a:srgbClr val="FF0000"/>
                </a:solidFill>
              </a:rPr>
              <a:t> </a:t>
            </a:r>
            <a:r>
              <a:rPr lang="en-US" dirty="0"/>
              <a:t>or an </a:t>
            </a:r>
            <a:r>
              <a:rPr lang="en-US" b="1" dirty="0">
                <a:solidFill>
                  <a:srgbClr val="FF0000"/>
                </a:solidFill>
              </a:rPr>
              <a:t>operating system</a:t>
            </a:r>
            <a:r>
              <a:rPr lang="en-US" b="1" dirty="0"/>
              <a:t> </a:t>
            </a:r>
            <a:r>
              <a:rPr lang="en-US" dirty="0"/>
              <a:t>from a mass memory device. </a:t>
            </a:r>
            <a:endParaRPr lang="en-US" dirty="0" smtClean="0"/>
          </a:p>
          <a:p>
            <a:pPr>
              <a:buFont typeface="Wingdings" panose="05000000000000000000" pitchFamily="2" charset="2"/>
              <a:buChar char="Ø"/>
            </a:pPr>
            <a:r>
              <a:rPr lang="en-US" dirty="0" smtClean="0"/>
              <a:t>The </a:t>
            </a:r>
            <a:r>
              <a:rPr lang="en-US" dirty="0"/>
              <a:t>BIOS additionally provides abstraction layer for the hardware, i.e. a consistent way for application programs and operating systems to interact with the keyboard, display, and other input/output devices. </a:t>
            </a:r>
            <a:endParaRPr lang="en-US" dirty="0" smtClean="0"/>
          </a:p>
          <a:p>
            <a:pPr>
              <a:buFont typeface="Wingdings" panose="05000000000000000000" pitchFamily="2" charset="2"/>
              <a:buChar char="Ø"/>
            </a:pPr>
            <a:r>
              <a:rPr lang="en-US" dirty="0" smtClean="0"/>
              <a:t>Variations </a:t>
            </a:r>
            <a:r>
              <a:rPr lang="en-US" dirty="0"/>
              <a:t>in the system hardware are hidden by the BIOS from programs that use BIOS services instead of directly accessing the hardware</a:t>
            </a:r>
            <a:r>
              <a:rPr lang="en-US" dirty="0" smtClean="0"/>
              <a:t>.</a:t>
            </a:r>
            <a:endParaRPr lang="en-US" dirty="0"/>
          </a:p>
        </p:txBody>
      </p:sp>
    </p:spTree>
    <p:extLst>
      <p:ext uri="{BB962C8B-B14F-4D97-AF65-F5344CB8AC3E}">
        <p14:creationId xmlns:p14="http://schemas.microsoft.com/office/powerpoint/2010/main" val="25581305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UEFI</a:t>
            </a:r>
            <a:endParaRPr lang="en-US" dirty="0"/>
          </a:p>
        </p:txBody>
      </p:sp>
      <p:sp>
        <p:nvSpPr>
          <p:cNvPr id="3" name="Content Placeholder 2"/>
          <p:cNvSpPr>
            <a:spLocks noGrp="1"/>
          </p:cNvSpPr>
          <p:nvPr>
            <p:ph idx="1"/>
          </p:nvPr>
        </p:nvSpPr>
        <p:spPr/>
        <p:txBody>
          <a:bodyPr>
            <a:normAutofit fontScale="92500" lnSpcReduction="10000"/>
          </a:bodyPr>
          <a:lstStyle/>
          <a:p>
            <a:r>
              <a:rPr lang="en-US" dirty="0"/>
              <a:t>T</a:t>
            </a:r>
            <a:r>
              <a:rPr lang="en-US" dirty="0" smtClean="0"/>
              <a:t>he</a:t>
            </a:r>
            <a:r>
              <a:rPr lang="en-US" dirty="0"/>
              <a:t> </a:t>
            </a:r>
            <a:r>
              <a:rPr lang="en-US" b="1" dirty="0"/>
              <a:t>Unified Extensible Firmware Interface</a:t>
            </a:r>
            <a:r>
              <a:rPr lang="en-US" dirty="0"/>
              <a:t> (</a:t>
            </a:r>
            <a:r>
              <a:rPr lang="en-US" b="1" dirty="0"/>
              <a:t>UEFI</a:t>
            </a:r>
            <a:r>
              <a:rPr lang="en-US" dirty="0"/>
              <a:t>)  is a </a:t>
            </a:r>
            <a:r>
              <a:rPr lang="en-US" dirty="0" smtClean="0"/>
              <a:t>specification that </a:t>
            </a:r>
            <a:r>
              <a:rPr lang="en-US" dirty="0"/>
              <a:t>defines a software </a:t>
            </a:r>
            <a:r>
              <a:rPr lang="en-US" dirty="0" smtClean="0"/>
              <a:t>interface</a:t>
            </a:r>
            <a:r>
              <a:rPr lang="en-US" dirty="0"/>
              <a:t> between an </a:t>
            </a:r>
            <a:r>
              <a:rPr lang="en-US" dirty="0" smtClean="0"/>
              <a:t>operating system</a:t>
            </a:r>
            <a:r>
              <a:rPr lang="en-US" dirty="0"/>
              <a:t> and platform </a:t>
            </a:r>
            <a:r>
              <a:rPr lang="en-US" dirty="0" smtClean="0"/>
              <a:t>firmware</a:t>
            </a:r>
            <a:r>
              <a:rPr lang="en-US" dirty="0"/>
              <a:t>.</a:t>
            </a:r>
            <a:endParaRPr lang="en-US" dirty="0" smtClean="0"/>
          </a:p>
          <a:p>
            <a:r>
              <a:rPr lang="en-US" dirty="0" smtClean="0"/>
              <a:t>UEFI </a:t>
            </a:r>
            <a:r>
              <a:rPr lang="en-US" dirty="0"/>
              <a:t>is meant to replace the Basic </a:t>
            </a:r>
            <a:r>
              <a:rPr lang="en-US" dirty="0" err="1"/>
              <a:t>Input/Output</a:t>
            </a:r>
            <a:r>
              <a:rPr lang="en-US" dirty="0"/>
              <a:t> System (</a:t>
            </a:r>
            <a:r>
              <a:rPr lang="en-US" b="1" dirty="0"/>
              <a:t>BIOS</a:t>
            </a:r>
            <a:r>
              <a:rPr lang="en-US" dirty="0"/>
              <a:t>) firmware interface, originally present in all IBM PC-compatible personal </a:t>
            </a:r>
            <a:r>
              <a:rPr lang="en-US" dirty="0" smtClean="0"/>
              <a:t>computers</a:t>
            </a:r>
            <a:endParaRPr lang="en-US" baseline="30000" dirty="0"/>
          </a:p>
          <a:p>
            <a:r>
              <a:rPr lang="en-US" dirty="0" smtClean="0"/>
              <a:t>UEFI </a:t>
            </a:r>
            <a:r>
              <a:rPr lang="en-US" dirty="0"/>
              <a:t>can support remote diagnostics and repair of computers, even without another operating system</a:t>
            </a:r>
            <a:r>
              <a:rPr lang="en-US" dirty="0" smtClean="0"/>
              <a:t>.</a:t>
            </a:r>
            <a:endParaRPr lang="en-US" dirty="0"/>
          </a:p>
          <a:p>
            <a:r>
              <a:rPr lang="en-US" b="1" dirty="0"/>
              <a:t>Intel </a:t>
            </a:r>
            <a:r>
              <a:rPr lang="en-US" dirty="0"/>
              <a:t>developed the original </a:t>
            </a:r>
            <a:r>
              <a:rPr lang="en-US" b="1" dirty="0"/>
              <a:t>EFI</a:t>
            </a:r>
            <a:r>
              <a:rPr lang="en-US" dirty="0"/>
              <a:t> (</a:t>
            </a:r>
            <a:r>
              <a:rPr lang="en-US" b="1" dirty="0"/>
              <a:t>Extensible Firmware Interface</a:t>
            </a:r>
            <a:r>
              <a:rPr lang="en-US" dirty="0"/>
              <a:t>) specification. Some of the EFI's practices and data formats mirror those </a:t>
            </a:r>
            <a:r>
              <a:rPr lang="en-US" dirty="0" smtClean="0"/>
              <a:t>from Microsoft Windows</a:t>
            </a:r>
            <a:r>
              <a:rPr lang="en-US" dirty="0"/>
              <a:t>. </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7391" y="1500685"/>
            <a:ext cx="1071563" cy="1647825"/>
          </a:xfrm>
          <a:prstGeom prst="rect">
            <a:avLst/>
          </a:prstGeom>
        </p:spPr>
      </p:pic>
    </p:spTree>
    <p:extLst>
      <p:ext uri="{BB962C8B-B14F-4D97-AF65-F5344CB8AC3E}">
        <p14:creationId xmlns:p14="http://schemas.microsoft.com/office/powerpoint/2010/main" val="3744360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CONTINUED…</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a:t>The original motivation for EFI came during early development of the first Intel–HP Itanium systems in the mid-1990s. </a:t>
            </a:r>
            <a:r>
              <a:rPr lang="en-US" b="1" dirty="0">
                <a:solidFill>
                  <a:srgbClr val="FF0000"/>
                </a:solidFill>
              </a:rPr>
              <a:t>BIOS limitations </a:t>
            </a:r>
            <a:r>
              <a:rPr lang="en-US" dirty="0"/>
              <a:t>(such as 16-bit processor mode, 1 MB addressable space and PC AT hardware) were </a:t>
            </a:r>
            <a:r>
              <a:rPr lang="en-US" b="1" dirty="0">
                <a:solidFill>
                  <a:srgbClr val="FF0000"/>
                </a:solidFill>
              </a:rPr>
              <a:t>unacceptable</a:t>
            </a:r>
            <a:r>
              <a:rPr lang="en-US" dirty="0"/>
              <a:t> for the larger server platforms Itanium was </a:t>
            </a:r>
            <a:r>
              <a:rPr lang="en-US" dirty="0" smtClean="0"/>
              <a:t>targeting.</a:t>
            </a:r>
            <a:endParaRPr lang="en-US" baseline="30000" dirty="0"/>
          </a:p>
          <a:p>
            <a:r>
              <a:rPr lang="en-US" dirty="0" smtClean="0"/>
              <a:t>The </a:t>
            </a:r>
            <a:r>
              <a:rPr lang="en-US" dirty="0"/>
              <a:t>effort to address these concerns began in 1998 and was initially called </a:t>
            </a:r>
            <a:r>
              <a:rPr lang="en-US" i="1" dirty="0">
                <a:solidFill>
                  <a:srgbClr val="FF0000"/>
                </a:solidFill>
              </a:rPr>
              <a:t>Intel Boot Initiative</a:t>
            </a:r>
            <a:r>
              <a:rPr lang="en-US" dirty="0" smtClean="0"/>
              <a:t>;</a:t>
            </a:r>
            <a:r>
              <a:rPr lang="en-US" dirty="0"/>
              <a:t> it was later </a:t>
            </a:r>
            <a:r>
              <a:rPr lang="en-US" dirty="0" smtClean="0"/>
              <a:t>renamed </a:t>
            </a:r>
            <a:r>
              <a:rPr lang="en-US" dirty="0"/>
              <a:t>to EFI</a:t>
            </a:r>
            <a:r>
              <a:rPr lang="en-US" dirty="0" smtClean="0"/>
              <a:t>.</a:t>
            </a:r>
            <a:endParaRPr lang="en-US" baseline="30000" dirty="0" smtClean="0"/>
          </a:p>
          <a:p>
            <a:endParaRPr lang="en-US" dirty="0"/>
          </a:p>
          <a:p>
            <a:r>
              <a:rPr lang="en-US" dirty="0" smtClean="0"/>
              <a:t>The </a:t>
            </a:r>
            <a:r>
              <a:rPr lang="en-US" dirty="0"/>
              <a:t>current UEFI specification, version 2.4, was approved in July 2013.</a:t>
            </a:r>
          </a:p>
        </p:txBody>
      </p:sp>
    </p:spTree>
    <p:extLst>
      <p:ext uri="{BB962C8B-B14F-4D97-AF65-F5344CB8AC3E}">
        <p14:creationId xmlns:p14="http://schemas.microsoft.com/office/powerpoint/2010/main" val="2167658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dvantages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interface defined by the EFI specification includes data tables that contain platform information, and boot and runtime services that are available to the OS loader and OS. UEFI firmware provides several technical advantages over a traditional BIOS </a:t>
            </a:r>
            <a:r>
              <a:rPr lang="en-US" dirty="0" smtClean="0"/>
              <a:t>system</a:t>
            </a:r>
            <a:r>
              <a:rPr lang="en-US" dirty="0"/>
              <a:t>.</a:t>
            </a:r>
          </a:p>
          <a:p>
            <a:r>
              <a:rPr lang="en-US" dirty="0"/>
              <a:t>A</a:t>
            </a:r>
            <a:r>
              <a:rPr lang="en-US" dirty="0" smtClean="0"/>
              <a:t>bility </a:t>
            </a:r>
            <a:r>
              <a:rPr lang="en-US" dirty="0"/>
              <a:t>to boot from large disks (over 2 TB) with a GUID Partition Table (GPT</a:t>
            </a:r>
            <a:r>
              <a:rPr lang="en-US" dirty="0" smtClean="0"/>
              <a:t>)</a:t>
            </a:r>
            <a:endParaRPr lang="en-US" dirty="0"/>
          </a:p>
          <a:p>
            <a:r>
              <a:rPr lang="en-US" dirty="0"/>
              <a:t>CPU-independent </a:t>
            </a:r>
            <a:r>
              <a:rPr lang="en-US" dirty="0" smtClean="0"/>
              <a:t>architecture</a:t>
            </a:r>
            <a:endParaRPr lang="en-US" dirty="0"/>
          </a:p>
          <a:p>
            <a:r>
              <a:rPr lang="en-US" dirty="0"/>
              <a:t>CPU-independent </a:t>
            </a:r>
            <a:r>
              <a:rPr lang="en-US" dirty="0" smtClean="0"/>
              <a:t>drivers</a:t>
            </a:r>
            <a:endParaRPr lang="en-US" dirty="0"/>
          </a:p>
          <a:p>
            <a:r>
              <a:rPr lang="en-US" dirty="0"/>
              <a:t>flexible pre-OS environment, including network capability</a:t>
            </a:r>
          </a:p>
          <a:p>
            <a:r>
              <a:rPr lang="en-US" dirty="0"/>
              <a:t>modular design</a:t>
            </a:r>
          </a:p>
          <a:p>
            <a:endParaRPr lang="en-US" dirty="0"/>
          </a:p>
        </p:txBody>
      </p:sp>
    </p:spTree>
    <p:extLst>
      <p:ext uri="{BB962C8B-B14F-4D97-AF65-F5344CB8AC3E}">
        <p14:creationId xmlns:p14="http://schemas.microsoft.com/office/powerpoint/2010/main" val="6060985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UEFI </a:t>
            </a:r>
            <a:r>
              <a:rPr lang="en-US" dirty="0" err="1" smtClean="0"/>
              <a:t>vs</a:t>
            </a:r>
            <a:r>
              <a:rPr lang="en-US" dirty="0" smtClean="0"/>
              <a:t> Legacy BIOS</a:t>
            </a:r>
            <a:endParaRPr lang="en-US" dirty="0"/>
          </a:p>
        </p:txBody>
      </p:sp>
      <p:sp>
        <p:nvSpPr>
          <p:cNvPr id="3" name="Content Placeholder 2"/>
          <p:cNvSpPr>
            <a:spLocks noGrp="1"/>
          </p:cNvSpPr>
          <p:nvPr>
            <p:ph idx="1"/>
          </p:nvPr>
        </p:nvSpPr>
        <p:spPr>
          <a:xfrm>
            <a:off x="828221" y="2006931"/>
            <a:ext cx="6709906" cy="4275116"/>
          </a:xfrm>
        </p:spPr>
        <p:txBody>
          <a:bodyPr>
            <a:normAutofit fontScale="92500" lnSpcReduction="10000"/>
          </a:bodyPr>
          <a:lstStyle/>
          <a:p>
            <a:r>
              <a:rPr lang="en-US" dirty="0"/>
              <a:t>UEFI enables better use of bigger hard drives. </a:t>
            </a:r>
            <a:endParaRPr lang="en-US" dirty="0" smtClean="0"/>
          </a:p>
          <a:p>
            <a:endParaRPr lang="en-US" dirty="0" smtClean="0"/>
          </a:p>
          <a:p>
            <a:r>
              <a:rPr lang="en-US" dirty="0" smtClean="0"/>
              <a:t>Though </a:t>
            </a:r>
            <a:r>
              <a:rPr lang="en-US" dirty="0"/>
              <a:t>UEFI supports the traditional master boot record (MBR) method of hard drive partitioning, it doesn't stop </a:t>
            </a:r>
            <a:r>
              <a:rPr lang="en-US" dirty="0" err="1" smtClean="0"/>
              <a:t>there,It's</a:t>
            </a:r>
            <a:r>
              <a:rPr lang="en-US" dirty="0" smtClean="0"/>
              <a:t> </a:t>
            </a:r>
            <a:r>
              <a:rPr lang="en-US" dirty="0"/>
              <a:t>also capable of working with the GUID Partition Table (GPT), which is free of the limitations the </a:t>
            </a:r>
            <a:r>
              <a:rPr lang="en-US" dirty="0" smtClean="0"/>
              <a:t>MBR places </a:t>
            </a:r>
            <a:r>
              <a:rPr lang="en-US" dirty="0"/>
              <a:t>on the number and size of partitions</a:t>
            </a:r>
            <a:r>
              <a:rPr lang="en-US" dirty="0" smtClean="0"/>
              <a:t>.</a:t>
            </a:r>
          </a:p>
          <a:p>
            <a:pPr marL="0" indent="0">
              <a:buNone/>
            </a:pPr>
            <a:endParaRPr lang="en-US" dirty="0" smtClean="0"/>
          </a:p>
          <a:p>
            <a:r>
              <a:rPr lang="en-US" dirty="0" smtClean="0"/>
              <a:t>UEFI </a:t>
            </a:r>
            <a:r>
              <a:rPr lang="en-US" dirty="0"/>
              <a:t>may be faster than the BIOS. </a:t>
            </a:r>
            <a:endParaRPr lang="en-US" dirty="0" smtClean="0"/>
          </a:p>
          <a:p>
            <a:endParaRPr lang="en-US" dirty="0" smtClean="0"/>
          </a:p>
          <a:p>
            <a:r>
              <a:rPr lang="en-US" dirty="0" smtClean="0"/>
              <a:t>Various </a:t>
            </a:r>
            <a:r>
              <a:rPr lang="en-US" dirty="0"/>
              <a:t>tweaks and optimizations in the UEFI may help your system boot more quickly it could before. </a:t>
            </a:r>
            <a:endParaRPr lang="en-US" dirty="0" smtClean="0"/>
          </a:p>
        </p:txBody>
      </p:sp>
    </p:spTree>
    <p:extLst>
      <p:ext uri="{BB962C8B-B14F-4D97-AF65-F5344CB8AC3E}">
        <p14:creationId xmlns:p14="http://schemas.microsoft.com/office/powerpoint/2010/main" val="41593772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CONTINUED…</a:t>
            </a:r>
            <a:br>
              <a:rPr lang="en-US" dirty="0" smtClean="0"/>
            </a:br>
            <a:endParaRPr lang="en-US" dirty="0"/>
          </a:p>
        </p:txBody>
      </p:sp>
      <p:sp>
        <p:nvSpPr>
          <p:cNvPr id="3" name="Content Placeholder 2"/>
          <p:cNvSpPr>
            <a:spLocks noGrp="1"/>
          </p:cNvSpPr>
          <p:nvPr>
            <p:ph idx="1"/>
          </p:nvPr>
        </p:nvSpPr>
        <p:spPr/>
        <p:txBody>
          <a:bodyPr/>
          <a:lstStyle/>
          <a:p>
            <a:r>
              <a:rPr lang="en-US" dirty="0"/>
              <a:t>However, UEFI is still not widespread. </a:t>
            </a:r>
            <a:endParaRPr lang="en-US" dirty="0" smtClean="0"/>
          </a:p>
          <a:p>
            <a:endParaRPr lang="en-US" dirty="0" smtClean="0"/>
          </a:p>
          <a:p>
            <a:r>
              <a:rPr lang="en-US" dirty="0" smtClean="0"/>
              <a:t>Though </a:t>
            </a:r>
            <a:r>
              <a:rPr lang="en-US" dirty="0"/>
              <a:t>major hardware companies have switched over almost exclusively to UEFI use, you still won't find the new firmware in use on all motherboards—or in quite the same way across the spectrum. </a:t>
            </a:r>
            <a:endParaRPr lang="en-US" dirty="0" smtClean="0"/>
          </a:p>
          <a:p>
            <a:endParaRPr lang="en-US" dirty="0"/>
          </a:p>
          <a:p>
            <a:r>
              <a:rPr lang="en-US" dirty="0" smtClean="0"/>
              <a:t>Many </a:t>
            </a:r>
            <a:r>
              <a:rPr lang="en-US" dirty="0"/>
              <a:t>older and less expensive motherboards also still use the BIOS system.</a:t>
            </a:r>
          </a:p>
        </p:txBody>
      </p:sp>
    </p:spTree>
    <p:extLst>
      <p:ext uri="{BB962C8B-B14F-4D97-AF65-F5344CB8AC3E}">
        <p14:creationId xmlns:p14="http://schemas.microsoft.com/office/powerpoint/2010/main" val="1457686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MBR</a:t>
            </a:r>
            <a:endParaRPr lang="en-US" dirty="0"/>
          </a:p>
        </p:txBody>
      </p:sp>
      <p:sp>
        <p:nvSpPr>
          <p:cNvPr id="3" name="Content Placeholder 2"/>
          <p:cNvSpPr>
            <a:spLocks noGrp="1"/>
          </p:cNvSpPr>
          <p:nvPr>
            <p:ph idx="1"/>
          </p:nvPr>
        </p:nvSpPr>
        <p:spPr>
          <a:xfrm>
            <a:off x="827484" y="1401288"/>
            <a:ext cx="6709906" cy="4847111"/>
          </a:xfrm>
        </p:spPr>
        <p:txBody>
          <a:bodyPr>
            <a:normAutofit fontScale="92500" lnSpcReduction="20000"/>
          </a:bodyPr>
          <a:lstStyle/>
          <a:p>
            <a:r>
              <a:rPr lang="en-US" dirty="0" smtClean="0"/>
              <a:t>A</a:t>
            </a:r>
            <a:r>
              <a:rPr lang="en-US" dirty="0"/>
              <a:t> </a:t>
            </a:r>
            <a:r>
              <a:rPr lang="en-US" b="1" dirty="0"/>
              <a:t>master boot record</a:t>
            </a:r>
            <a:r>
              <a:rPr lang="en-US" dirty="0"/>
              <a:t> (</a:t>
            </a:r>
            <a:r>
              <a:rPr lang="en-US" b="1" dirty="0"/>
              <a:t>MBR</a:t>
            </a:r>
            <a:r>
              <a:rPr lang="en-US" dirty="0"/>
              <a:t>) is a special type of boot sector at the very beginning of partitioned computer mass </a:t>
            </a:r>
            <a:r>
              <a:rPr lang="en-US" dirty="0" smtClean="0"/>
              <a:t>storage devices</a:t>
            </a:r>
            <a:r>
              <a:rPr lang="en-US" dirty="0"/>
              <a:t> like fixed disks or removable drives intended for use with IBM PC-compatible systems and beyond. The concept of MBRs was publicly introduced in 1983 with PC DOS </a:t>
            </a:r>
            <a:r>
              <a:rPr lang="en-US" dirty="0" smtClean="0"/>
              <a:t>2.0.</a:t>
            </a:r>
          </a:p>
          <a:p>
            <a:r>
              <a:rPr lang="en-US" dirty="0"/>
              <a:t>The MBR holds the information on how the logical partitions, containing file systems, are organized on that </a:t>
            </a:r>
            <a:r>
              <a:rPr lang="en-US" dirty="0" smtClean="0"/>
              <a:t>medium</a:t>
            </a:r>
          </a:p>
          <a:p>
            <a:r>
              <a:rPr lang="en-US" dirty="0"/>
              <a:t> This MBR code is usually referred to as a boot loader</a:t>
            </a:r>
            <a:r>
              <a:rPr lang="en-US" dirty="0" smtClean="0"/>
              <a:t>.</a:t>
            </a:r>
          </a:p>
          <a:p>
            <a:r>
              <a:rPr lang="en-US" dirty="0"/>
              <a:t>MBR partition entries and the MBR boot code used in commercial operating systems, however, are limited to 32 bits. </a:t>
            </a:r>
            <a:endParaRPr lang="en-US" dirty="0" smtClean="0"/>
          </a:p>
          <a:p>
            <a:r>
              <a:rPr lang="en-US" dirty="0" smtClean="0"/>
              <a:t>Therefore</a:t>
            </a:r>
            <a:r>
              <a:rPr lang="en-US" dirty="0"/>
              <a:t>, the maximum disk size supported on disks using 512-byte sectors (whether real or emulated) by the MBR partitioning scheme (without using non-standard methods) is limited to 2 </a:t>
            </a:r>
            <a:r>
              <a:rPr lang="en-US" dirty="0" smtClean="0"/>
              <a:t>TB</a:t>
            </a:r>
            <a:endParaRPr lang="en-US" dirty="0"/>
          </a:p>
        </p:txBody>
      </p:sp>
    </p:spTree>
    <p:extLst>
      <p:ext uri="{BB962C8B-B14F-4D97-AF65-F5344CB8AC3E}">
        <p14:creationId xmlns:p14="http://schemas.microsoft.com/office/powerpoint/2010/main" val="2329224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GPT</a:t>
            </a:r>
            <a:endParaRPr lang="en-US" dirty="0"/>
          </a:p>
        </p:txBody>
      </p:sp>
      <p:sp>
        <p:nvSpPr>
          <p:cNvPr id="3" name="Content Placeholder 2"/>
          <p:cNvSpPr>
            <a:spLocks noGrp="1"/>
          </p:cNvSpPr>
          <p:nvPr>
            <p:ph idx="1"/>
          </p:nvPr>
        </p:nvSpPr>
        <p:spPr>
          <a:xfrm>
            <a:off x="828221" y="1589783"/>
            <a:ext cx="6709906" cy="4195481"/>
          </a:xfrm>
        </p:spPr>
        <p:txBody>
          <a:bodyPr>
            <a:normAutofit lnSpcReduction="10000"/>
          </a:bodyPr>
          <a:lstStyle/>
          <a:p>
            <a:r>
              <a:rPr lang="en-US" b="1" dirty="0"/>
              <a:t>GUID Partition Table</a:t>
            </a:r>
            <a:r>
              <a:rPr lang="en-US" dirty="0"/>
              <a:t> (</a:t>
            </a:r>
            <a:r>
              <a:rPr lang="en-US" b="1" dirty="0"/>
              <a:t>GPT</a:t>
            </a:r>
            <a:r>
              <a:rPr lang="en-US" dirty="0"/>
              <a:t>) is a standard for the layout of the partition table on a physical hard disk, using globally unique identifiers (GUID). </a:t>
            </a:r>
            <a:endParaRPr lang="en-US" dirty="0" smtClean="0"/>
          </a:p>
          <a:p>
            <a:endParaRPr lang="en-US" dirty="0" smtClean="0"/>
          </a:p>
          <a:p>
            <a:r>
              <a:rPr lang="en-US" dirty="0" smtClean="0"/>
              <a:t>Although </a:t>
            </a:r>
            <a:r>
              <a:rPr lang="en-US" dirty="0"/>
              <a:t>it forms a part of the </a:t>
            </a:r>
            <a:r>
              <a:rPr lang="en-US" b="1" dirty="0">
                <a:solidFill>
                  <a:srgbClr val="FF0000"/>
                </a:solidFill>
              </a:rPr>
              <a:t>Unified Extensible Firmware Interface</a:t>
            </a:r>
            <a:r>
              <a:rPr lang="en-US" dirty="0"/>
              <a:t> (UEFI) standard (Unified EFI </a:t>
            </a:r>
            <a:r>
              <a:rPr lang="en-US" dirty="0" smtClean="0"/>
              <a:t>Forum proposed </a:t>
            </a:r>
            <a:r>
              <a:rPr lang="en-US" dirty="0"/>
              <a:t>replacement for the PC BIOS), it is also used on some BIOS systems because of the limitations of master boot record(MBR) partition tables, which use 32 bits for storing logical block </a:t>
            </a:r>
            <a:r>
              <a:rPr lang="en-US" dirty="0" smtClean="0"/>
              <a:t>addresses</a:t>
            </a:r>
            <a:r>
              <a:rPr lang="en-US" dirty="0"/>
              <a:t> </a:t>
            </a:r>
            <a:r>
              <a:rPr lang="en-US" dirty="0" smtClean="0"/>
              <a:t>(LBA</a:t>
            </a:r>
            <a:r>
              <a:rPr lang="en-US" dirty="0"/>
              <a:t>) and size information</a:t>
            </a:r>
            <a:r>
              <a:rPr lang="en-US" dirty="0" smtClean="0"/>
              <a:t>.</a:t>
            </a:r>
          </a:p>
          <a:p>
            <a:pPr marL="0" indent="0">
              <a:buNone/>
            </a:pPr>
            <a:endParaRPr lang="en-US" dirty="0" smtClean="0"/>
          </a:p>
          <a:p>
            <a:r>
              <a:rPr lang="en-US" dirty="0" smtClean="0"/>
              <a:t>GPT </a:t>
            </a:r>
            <a:r>
              <a:rPr lang="en-US" dirty="0"/>
              <a:t>allocates 64 bits for logical block addresses, therefore allowing a maximum disk size of 2</a:t>
            </a:r>
            <a:r>
              <a:rPr lang="en-US" baseline="30000" dirty="0"/>
              <a:t>64</a:t>
            </a:r>
            <a:r>
              <a:rPr lang="en-US" dirty="0"/>
              <a:t> sectors</a:t>
            </a:r>
          </a:p>
        </p:txBody>
      </p:sp>
    </p:spTree>
    <p:extLst>
      <p:ext uri="{BB962C8B-B14F-4D97-AF65-F5344CB8AC3E}">
        <p14:creationId xmlns:p14="http://schemas.microsoft.com/office/powerpoint/2010/main" val="25375223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Metro</Template>
  <TotalTime>35</TotalTime>
  <Words>558</Words>
  <Application>Microsoft Office PowerPoint</Application>
  <PresentationFormat>On-screen Show (4:3)</PresentationFormat>
  <Paragraphs>79</Paragraphs>
  <Slides>18</Slides>
  <Notes>0</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Metro</vt:lpstr>
      <vt:lpstr>Ion</vt:lpstr>
      <vt:lpstr>General informations</vt:lpstr>
      <vt:lpstr>LEGACY BIOS</vt:lpstr>
      <vt:lpstr>UEFI</vt:lpstr>
      <vt:lpstr> CONTINUED… </vt:lpstr>
      <vt:lpstr>Advantages</vt:lpstr>
      <vt:lpstr>UEFI vs Legacy BIOS</vt:lpstr>
      <vt:lpstr> CONTINUED… </vt:lpstr>
      <vt:lpstr>MBR</vt:lpstr>
      <vt:lpstr>GPT</vt:lpstr>
      <vt:lpstr>MBR vs GPT</vt:lpstr>
      <vt:lpstr>Method to find BIOS mode: (UEFI or LEGACY BIOS)</vt:lpstr>
      <vt:lpstr>PowerPoint Presentation</vt:lpstr>
      <vt:lpstr>Steps to find GPT or MBR partition </vt:lpstr>
      <vt:lpstr>PowerPoint Presentation</vt:lpstr>
      <vt:lpstr>3. Select Properties</vt:lpstr>
      <vt:lpstr>4. Click the Volumes tab</vt:lpstr>
      <vt:lpstr>5. Next to Partition Style, it will list the format as "Master Boot Record (MBR)"  or “GUID Partition Table (GPT)”</vt:lpstr>
      <vt:lpstr>REMEMBER!</vt:lpstr>
    </vt:vector>
  </TitlesOfParts>
  <Company>IGATECORP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Hadkar, Amol</dc:creator>
  <cp:lastModifiedBy>Hadkar, Amol</cp:lastModifiedBy>
  <cp:revision>2</cp:revision>
  <dcterms:created xsi:type="dcterms:W3CDTF">2018-03-14T10:55:35Z</dcterms:created>
  <dcterms:modified xsi:type="dcterms:W3CDTF">2018-03-14T11:31:22Z</dcterms:modified>
</cp:coreProperties>
</file>