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72" r:id="rId3"/>
    <p:sldId id="257" r:id="rId4"/>
    <p:sldId id="258" r:id="rId5"/>
    <p:sldId id="259" r:id="rId6"/>
    <p:sldId id="260" r:id="rId7"/>
    <p:sldId id="261" r:id="rId8"/>
    <p:sldId id="262" r:id="rId9"/>
    <p:sldId id="263" r:id="rId10"/>
    <p:sldId id="266" r:id="rId11"/>
    <p:sldId id="265" r:id="rId12"/>
    <p:sldId id="270"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97" autoAdjust="0"/>
    <p:restoredTop sz="77957" autoAdjust="0"/>
  </p:normalViewPr>
  <p:slideViewPr>
    <p:cSldViewPr>
      <p:cViewPr varScale="1">
        <p:scale>
          <a:sx n="92" d="100"/>
          <a:sy n="92" d="100"/>
        </p:scale>
        <p:origin x="90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004424-B911-47D1-BEFA-3E4F3EBE66B3}" type="datetimeFigureOut">
              <a:rPr lang="en-US" smtClean="0"/>
              <a:t>3/13/2018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2EAF32-EF86-4559-BB39-8437A198BCD8}" type="slidenum">
              <a:rPr lang="en-IN" smtClean="0"/>
              <a:t>‹#›</a:t>
            </a:fld>
            <a:endParaRPr lang="en-IN"/>
          </a:p>
        </p:txBody>
      </p:sp>
    </p:spTree>
    <p:extLst>
      <p:ext uri="{BB962C8B-B14F-4D97-AF65-F5344CB8AC3E}">
        <p14:creationId xmlns:p14="http://schemas.microsoft.com/office/powerpoint/2010/main" val="56581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32EAF32-EF86-4559-BB39-8437A198BCD8}" type="slidenum">
              <a:rPr lang="en-IN" smtClean="0"/>
              <a:t>4</a:t>
            </a:fld>
            <a:endParaRPr lang="en-IN"/>
          </a:p>
        </p:txBody>
      </p:sp>
    </p:spTree>
    <p:extLst>
      <p:ext uri="{BB962C8B-B14F-4D97-AF65-F5344CB8AC3E}">
        <p14:creationId xmlns:p14="http://schemas.microsoft.com/office/powerpoint/2010/main" val="287321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F9CE12-9218-4F5B-9302-EEF104F5662D}" type="datetimeFigureOut">
              <a:rPr lang="en-US" smtClean="0"/>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F9CE12-9218-4F5B-9302-EEF104F5662D}" type="datetimeFigureOut">
              <a:rPr lang="en-US" smtClean="0"/>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F9CE12-9218-4F5B-9302-EEF104F5662D}" type="datetimeFigureOut">
              <a:rPr lang="en-US" smtClean="0"/>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F9CE12-9218-4F5B-9302-EEF104F5662D}" type="datetimeFigureOut">
              <a:rPr lang="en-US" smtClean="0"/>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F9CE12-9218-4F5B-9302-EEF104F5662D}" type="datetimeFigureOut">
              <a:rPr lang="en-US" smtClean="0"/>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F9CE12-9218-4F5B-9302-EEF104F5662D}" type="datetimeFigureOut">
              <a:rPr lang="en-US" smtClean="0"/>
              <a:t>3/13/2018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F9CE12-9218-4F5B-9302-EEF104F5662D}" type="datetimeFigureOut">
              <a:rPr lang="en-US" smtClean="0"/>
              <a:t>3/13/2018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F9CE12-9218-4F5B-9302-EEF104F5662D}" type="datetimeFigureOut">
              <a:rPr lang="en-US" smtClean="0"/>
              <a:t>3/13/2018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9CE12-9218-4F5B-9302-EEF104F5662D}" type="datetimeFigureOut">
              <a:rPr lang="en-US" smtClean="0"/>
              <a:t>3/13/2018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9CE12-9218-4F5B-9302-EEF104F5662D}" type="datetimeFigureOut">
              <a:rPr lang="en-US" smtClean="0"/>
              <a:t>3/13/2018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9CE12-9218-4F5B-9302-EEF104F5662D}" type="datetimeFigureOut">
              <a:rPr lang="en-US" smtClean="0"/>
              <a:t>3/13/2018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769CE-BC57-44AE-8EFC-B610E532BB2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9CE12-9218-4F5B-9302-EEF104F5662D}" type="datetimeFigureOut">
              <a:rPr lang="en-US" smtClean="0"/>
              <a:t>3/13/2018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769CE-BC57-44AE-8EFC-B610E532BB2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COMPUTER</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457200" y="1196752"/>
            <a:ext cx="8229600" cy="5328592"/>
          </a:xfrm>
        </p:spPr>
        <p:txBody>
          <a:bodyPr>
            <a:normAutofit/>
          </a:bodyPr>
          <a:lstStyle/>
          <a:p>
            <a:r>
              <a:rPr lang="en-US" sz="2000" dirty="0"/>
              <a:t>A </a:t>
            </a:r>
            <a:r>
              <a:rPr lang="en-US" sz="2000" b="1" dirty="0"/>
              <a:t>computer</a:t>
            </a:r>
            <a:r>
              <a:rPr lang="en-US" sz="2000" dirty="0"/>
              <a:t> is a device that can be instructed to carry out arbitrary sequences of </a:t>
            </a:r>
            <a:r>
              <a:rPr lang="en-US" sz="2000" dirty="0" smtClean="0"/>
              <a:t>arithmetic</a:t>
            </a:r>
            <a:r>
              <a:rPr lang="en-US" sz="2000" dirty="0"/>
              <a:t> </a:t>
            </a:r>
            <a:r>
              <a:rPr lang="en-US" sz="2000" dirty="0" smtClean="0"/>
              <a:t>or</a:t>
            </a:r>
            <a:r>
              <a:rPr lang="en-US" sz="2000" dirty="0"/>
              <a:t> logical operations automatically</a:t>
            </a:r>
            <a:r>
              <a:rPr lang="en-US" sz="2000" dirty="0" smtClean="0"/>
              <a:t>.</a:t>
            </a:r>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000" b="1" dirty="0" smtClean="0"/>
              <a:t>Computer Software:</a:t>
            </a:r>
          </a:p>
          <a:p>
            <a:pPr marL="0" indent="0" algn="just">
              <a:buNone/>
            </a:pPr>
            <a:r>
              <a:rPr lang="en-US" sz="2000" dirty="0"/>
              <a:t> </a:t>
            </a:r>
            <a:r>
              <a:rPr lang="en-US" sz="2000" dirty="0" smtClean="0"/>
              <a:t>               Computer software</a:t>
            </a:r>
            <a:r>
              <a:rPr lang="en-US" sz="2000" dirty="0"/>
              <a:t> </a:t>
            </a:r>
            <a:r>
              <a:rPr lang="en-US" sz="2000" dirty="0" smtClean="0"/>
              <a:t>is </a:t>
            </a:r>
            <a:r>
              <a:rPr lang="en-US" sz="2000" dirty="0"/>
              <a:t>a part of a computer system that consists of data or computer instructions, in contrast to the physical hardware from which the system is built. </a:t>
            </a:r>
            <a:endParaRPr lang="en-US" sz="2000" dirty="0" smtClean="0"/>
          </a:p>
          <a:p>
            <a:pPr marL="0" indent="0" algn="just">
              <a:buNone/>
            </a:pPr>
            <a:endParaRPr lang="en-US" sz="2000" dirty="0"/>
          </a:p>
          <a:p>
            <a:pPr marL="0" indent="0" algn="just">
              <a:buNone/>
            </a:pPr>
            <a:r>
              <a:rPr lang="en-US" sz="2000" b="1" dirty="0" smtClean="0"/>
              <a:t>Computer Hardware:</a:t>
            </a:r>
          </a:p>
          <a:p>
            <a:pPr marL="0" indent="0" algn="just">
              <a:buNone/>
            </a:pPr>
            <a:r>
              <a:rPr lang="en-US" sz="2000" dirty="0" smtClean="0"/>
              <a:t>    Computer </a:t>
            </a:r>
            <a:r>
              <a:rPr lang="en-US" sz="2000" dirty="0"/>
              <a:t>hardware is the collection of physical parts of a computer system. This includes </a:t>
            </a:r>
            <a:r>
              <a:rPr lang="en-US" sz="2000" dirty="0" smtClean="0"/>
              <a:t>the monitor</a:t>
            </a:r>
            <a:r>
              <a:rPr lang="en-US" sz="2000" dirty="0"/>
              <a:t>, keyboard, and mouse.</a:t>
            </a:r>
            <a:endParaRPr lang="en-US" sz="2000" b="1" dirty="0" smtClean="0"/>
          </a:p>
          <a:p>
            <a:pPr marL="0" indent="0" algn="just">
              <a:buNone/>
            </a:pPr>
            <a:endParaRPr lang="en-US" sz="2000" dirty="0"/>
          </a:p>
          <a:p>
            <a:pPr marL="0" indent="0" algn="just">
              <a:buNone/>
            </a:pPr>
            <a:endParaRPr lang="en-US" sz="2000" dirty="0" smtClean="0"/>
          </a:p>
          <a:p>
            <a:pPr marL="0" indent="0" algn="just">
              <a:buNone/>
            </a:pP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916832"/>
            <a:ext cx="2570336" cy="2088232"/>
          </a:xfrm>
          <a:prstGeom prst="rect">
            <a:avLst/>
          </a:prstGeom>
        </p:spPr>
      </p:pic>
    </p:spTree>
    <p:extLst>
      <p:ext uri="{BB962C8B-B14F-4D97-AF65-F5344CB8AC3E}">
        <p14:creationId xmlns:p14="http://schemas.microsoft.com/office/powerpoint/2010/main" val="2612898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US" b="1" dirty="0" smtClean="0"/>
              <a:t>Laser printer</a:t>
            </a:r>
            <a:r>
              <a:rPr lang="en-US" b="1" dirty="0" smtClean="0"/>
              <a:t>:</a:t>
            </a:r>
          </a:p>
          <a:p>
            <a:endParaRPr lang="en-US" b="1" dirty="0" smtClean="0"/>
          </a:p>
          <a:p>
            <a:endParaRPr lang="en-US" sz="2800" b="1"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547664" y="1340768"/>
            <a:ext cx="5688632" cy="4248472"/>
          </a:xfrm>
          <a:prstGeom prst="rect">
            <a:avLst/>
          </a:prstGeom>
        </p:spPr>
      </p:pic>
    </p:spTree>
    <p:extLst>
      <p:ext uri="{BB962C8B-B14F-4D97-AF65-F5344CB8AC3E}">
        <p14:creationId xmlns:p14="http://schemas.microsoft.com/office/powerpoint/2010/main" val="415160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a:t>
            </a:r>
            <a:endParaRPr lang="en-US" dirty="0"/>
          </a:p>
        </p:txBody>
      </p:sp>
      <p:sp>
        <p:nvSpPr>
          <p:cNvPr id="3" name="Content Placeholder 2"/>
          <p:cNvSpPr>
            <a:spLocks noGrp="1"/>
          </p:cNvSpPr>
          <p:nvPr>
            <p:ph idx="1"/>
          </p:nvPr>
        </p:nvSpPr>
        <p:spPr/>
        <p:txBody>
          <a:bodyPr>
            <a:normAutofit/>
          </a:bodyPr>
          <a:lstStyle/>
          <a:p>
            <a:r>
              <a:rPr lang="en-US" sz="2000" dirty="0"/>
              <a:t>Hard Disk of our computer store our data and also store the operating system of any computer.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507761"/>
            <a:ext cx="4824536" cy="3618402"/>
          </a:xfrm>
          <a:prstGeom prst="rect">
            <a:avLst/>
          </a:prstGeom>
        </p:spPr>
      </p:pic>
    </p:spTree>
    <p:extLst>
      <p:ext uri="{BB962C8B-B14F-4D97-AF65-F5344CB8AC3E}">
        <p14:creationId xmlns:p14="http://schemas.microsoft.com/office/powerpoint/2010/main" val="36284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229600" cy="432048"/>
          </a:xfrm>
        </p:spPr>
        <p:txBody>
          <a:bodyPr>
            <a:noAutofit/>
          </a:bodyPr>
          <a:lstStyle/>
          <a:p>
            <a:pPr algn="l"/>
            <a:r>
              <a:rPr lang="en-US" sz="3600" b="1" dirty="0"/>
              <a:t>Key Components of a Hard Drive</a:t>
            </a:r>
            <a:r>
              <a:rPr lang="en-US" sz="3600" dirty="0"/>
              <a:t/>
            </a:r>
            <a:br>
              <a:rPr lang="en-US" sz="3600" dirty="0"/>
            </a:br>
            <a:endParaRPr lang="en-US" sz="3600" dirty="0"/>
          </a:p>
        </p:txBody>
      </p:sp>
      <p:sp>
        <p:nvSpPr>
          <p:cNvPr id="3" name="Content Placeholder 2"/>
          <p:cNvSpPr>
            <a:spLocks noGrp="1"/>
          </p:cNvSpPr>
          <p:nvPr>
            <p:ph idx="1"/>
          </p:nvPr>
        </p:nvSpPr>
        <p:spPr>
          <a:xfrm>
            <a:off x="457200" y="1412776"/>
            <a:ext cx="8229600" cy="4713387"/>
          </a:xfrm>
        </p:spPr>
        <p:txBody>
          <a:bodyPr>
            <a:normAutofit/>
          </a:bodyPr>
          <a:lstStyle/>
          <a:p>
            <a:r>
              <a:rPr lang="en-US" sz="2400" dirty="0" smtClean="0"/>
              <a:t>Platter</a:t>
            </a:r>
          </a:p>
          <a:p>
            <a:r>
              <a:rPr lang="en-US" sz="2400" dirty="0"/>
              <a:t>Read-Write </a:t>
            </a:r>
            <a:r>
              <a:rPr lang="en-US" sz="2400" dirty="0" smtClean="0"/>
              <a:t>Heads</a:t>
            </a:r>
          </a:p>
          <a:p>
            <a:r>
              <a:rPr lang="en-US" sz="2400" dirty="0" smtClean="0"/>
              <a:t>Actuator</a:t>
            </a:r>
          </a:p>
          <a:p>
            <a:r>
              <a:rPr lang="en-US" sz="2400" dirty="0"/>
              <a:t>Spindle </a:t>
            </a:r>
            <a:endParaRPr lang="en-US" sz="2400" dirty="0" smtClean="0"/>
          </a:p>
          <a:p>
            <a:r>
              <a:rPr lang="en-US" sz="2400" dirty="0"/>
              <a:t>PCB (Printed Circuit Board)</a:t>
            </a:r>
            <a:endParaRPr lang="en-US" sz="2400" dirty="0"/>
          </a:p>
        </p:txBody>
      </p:sp>
    </p:spTree>
    <p:extLst>
      <p:ext uri="{BB962C8B-B14F-4D97-AF65-F5344CB8AC3E}">
        <p14:creationId xmlns:p14="http://schemas.microsoft.com/office/powerpoint/2010/main" val="3562248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4000" dirty="0" smtClean="0"/>
              <a:t>CD- ROM</a:t>
            </a:r>
            <a:endParaRPr lang="en-US" sz="4000" dirty="0"/>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a:t>A </a:t>
            </a:r>
            <a:r>
              <a:rPr lang="en-US" sz="2000" b="1" dirty="0"/>
              <a:t>CD-ROM</a:t>
            </a:r>
            <a:r>
              <a:rPr lang="en-US" sz="2000" dirty="0"/>
              <a:t>  is </a:t>
            </a:r>
            <a:r>
              <a:rPr lang="en-US" sz="2000" dirty="0" smtClean="0"/>
              <a:t>a optical compact disc</a:t>
            </a:r>
            <a:r>
              <a:rPr lang="en-US" sz="2000" dirty="0"/>
              <a:t> which contains </a:t>
            </a:r>
            <a:r>
              <a:rPr lang="en-US" sz="2000" dirty="0" smtClean="0"/>
              <a:t>data. The</a:t>
            </a:r>
            <a:r>
              <a:rPr lang="en-US" sz="2000" dirty="0"/>
              <a:t> </a:t>
            </a:r>
            <a:r>
              <a:rPr lang="en-US" sz="2000" dirty="0" smtClean="0"/>
              <a:t>acronym which </a:t>
            </a:r>
            <a:r>
              <a:rPr lang="en-US" sz="2000" dirty="0"/>
              <a:t>stands for "</a:t>
            </a:r>
            <a:r>
              <a:rPr lang="en-US" sz="2000" b="1" dirty="0"/>
              <a:t>Compact </a:t>
            </a:r>
            <a:r>
              <a:rPr lang="en-US" sz="2000" b="1" dirty="0" smtClean="0"/>
              <a:t>Disc-</a:t>
            </a:r>
            <a:r>
              <a:rPr lang="en-US" sz="2000" b="1" dirty="0"/>
              <a:t> </a:t>
            </a:r>
            <a:r>
              <a:rPr lang="en-US" sz="2000" b="1" dirty="0" smtClean="0"/>
              <a:t>Read Only Memory</a:t>
            </a:r>
            <a:r>
              <a:rPr lang="en-US" sz="2000" dirty="0" smtClean="0"/>
              <a:t>". </a:t>
            </a:r>
            <a:r>
              <a:rPr lang="en-US" sz="2000" dirty="0"/>
              <a:t>Computers can read CD-ROMs, but cannot write to CD-ROMs, which are not writable or erasable.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976" y="2564904"/>
            <a:ext cx="5004048" cy="3748032"/>
          </a:xfrm>
          <a:prstGeom prst="rect">
            <a:avLst/>
          </a:prstGeom>
        </p:spPr>
      </p:pic>
    </p:spTree>
    <p:extLst>
      <p:ext uri="{BB962C8B-B14F-4D97-AF65-F5344CB8AC3E}">
        <p14:creationId xmlns:p14="http://schemas.microsoft.com/office/powerpoint/2010/main" val="3569676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dirty="0" smtClean="0"/>
              <a:t>Magnetic Tapes</a:t>
            </a:r>
            <a:endParaRPr lang="en-US" sz="4000" dirty="0"/>
          </a:p>
        </p:txBody>
      </p:sp>
      <p:sp>
        <p:nvSpPr>
          <p:cNvPr id="3" name="Content Placeholder 2"/>
          <p:cNvSpPr>
            <a:spLocks noGrp="1"/>
          </p:cNvSpPr>
          <p:nvPr>
            <p:ph idx="1"/>
          </p:nvPr>
        </p:nvSpPr>
        <p:spPr>
          <a:xfrm>
            <a:off x="457200" y="1556792"/>
            <a:ext cx="5842992" cy="4569371"/>
          </a:xfrm>
        </p:spPr>
        <p:txBody>
          <a:bodyPr>
            <a:normAutofit/>
          </a:bodyPr>
          <a:lstStyle/>
          <a:p>
            <a:r>
              <a:rPr lang="en-US" sz="2000" b="1" dirty="0"/>
              <a:t>Magnetic tape</a:t>
            </a:r>
            <a:r>
              <a:rPr lang="en-US" sz="2000" dirty="0"/>
              <a:t> is a medium for magnetic </a:t>
            </a:r>
            <a:r>
              <a:rPr lang="en-US" sz="2000" dirty="0" smtClean="0"/>
              <a:t>recording, </a:t>
            </a:r>
            <a:r>
              <a:rPr lang="en-US" sz="2000" dirty="0"/>
              <a:t>made of a thin, magnetizable coating on a long, narrow strip of plastic film</a:t>
            </a:r>
            <a:r>
              <a:rPr lang="en-US" sz="2000" dirty="0" smtClean="0"/>
              <a:t>.</a:t>
            </a:r>
          </a:p>
          <a:p>
            <a:pPr marL="0" indent="0">
              <a:buNone/>
            </a:pPr>
            <a:endParaRPr lang="en-US" sz="2000" dirty="0" smtClean="0"/>
          </a:p>
          <a:p>
            <a:r>
              <a:rPr lang="en-US" sz="2000" dirty="0"/>
              <a:t> Devices that record and play back audio and video using magnetic tape are tape recorders and video tape </a:t>
            </a:r>
            <a:r>
              <a:rPr lang="en-US" sz="2000" dirty="0" smtClean="0"/>
              <a:t>recorders.</a:t>
            </a:r>
          </a:p>
          <a:p>
            <a:endParaRPr lang="en-US" sz="2000" dirty="0"/>
          </a:p>
          <a:p>
            <a:r>
              <a:rPr lang="en-US" sz="2000" dirty="0"/>
              <a:t>A device that stores computer data on magnetic tape is known as a tape </a:t>
            </a:r>
            <a:r>
              <a:rPr lang="en-US" sz="2000" dirty="0" smtClean="0"/>
              <a:t>drive</a:t>
            </a:r>
            <a:r>
              <a:rPr lang="en-US" sz="2000" dirty="0"/>
              <a:t>.</a:t>
            </a:r>
            <a:endParaRPr lang="en-US" sz="2000" dirty="0" smtClean="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700808"/>
            <a:ext cx="2731352" cy="3096344"/>
          </a:xfrm>
          <a:prstGeom prst="rect">
            <a:avLst/>
          </a:prstGeom>
        </p:spPr>
      </p:pic>
    </p:spTree>
    <p:extLst>
      <p:ext uri="{BB962C8B-B14F-4D97-AF65-F5344CB8AC3E}">
        <p14:creationId xmlns:p14="http://schemas.microsoft.com/office/powerpoint/2010/main" val="141742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Block Diagram of a Computer </a:t>
            </a:r>
            <a:endParaRPr lang="en-US"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916832"/>
            <a:ext cx="7024302" cy="4065315"/>
          </a:xfrm>
        </p:spPr>
      </p:pic>
    </p:spTree>
    <p:extLst>
      <p:ext uri="{BB962C8B-B14F-4D97-AF65-F5344CB8AC3E}">
        <p14:creationId xmlns:p14="http://schemas.microsoft.com/office/powerpoint/2010/main" val="3974708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COMPUTER MONITORS</a:t>
            </a:r>
            <a:endParaRPr lang="en-IN" sz="3200" dirty="0"/>
          </a:p>
        </p:txBody>
      </p:sp>
      <p:sp>
        <p:nvSpPr>
          <p:cNvPr id="3" name="Content Placeholder 2"/>
          <p:cNvSpPr>
            <a:spLocks noGrp="1"/>
          </p:cNvSpPr>
          <p:nvPr>
            <p:ph idx="1"/>
          </p:nvPr>
        </p:nvSpPr>
        <p:spPr>
          <a:xfrm>
            <a:off x="457200" y="1600200"/>
            <a:ext cx="5915000" cy="4525963"/>
          </a:xfrm>
        </p:spPr>
        <p:txBody>
          <a:bodyPr>
            <a:normAutofit/>
          </a:bodyPr>
          <a:lstStyle/>
          <a:p>
            <a:endParaRPr lang="en-US" sz="2000" dirty="0" smtClean="0"/>
          </a:p>
          <a:p>
            <a:r>
              <a:rPr lang="en-US" sz="2000" dirty="0" smtClean="0"/>
              <a:t>A Computer Monitor is an output device which displays information in pictorial form.</a:t>
            </a:r>
          </a:p>
          <a:p>
            <a:pPr marL="0" indent="0">
              <a:buNone/>
            </a:pPr>
            <a:endParaRPr lang="en-US" sz="2000" dirty="0" smtClean="0"/>
          </a:p>
          <a:p>
            <a:r>
              <a:rPr lang="en-US" sz="2000" dirty="0" smtClean="0"/>
              <a:t>It usually comprises the display device, circuitry, casing and power supply.</a:t>
            </a:r>
          </a:p>
          <a:p>
            <a:pPr marL="0" indent="0">
              <a:buNone/>
            </a:pPr>
            <a:endParaRPr lang="en-US" sz="2000" dirty="0" smtClean="0"/>
          </a:p>
          <a:p>
            <a:r>
              <a:rPr lang="en-US" sz="2000" dirty="0" smtClean="0"/>
              <a:t>Modern computer monitors are easily interchangeable with conventional sets.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461867"/>
            <a:ext cx="2952327" cy="26642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Technologies</a:t>
            </a:r>
            <a:endParaRPr lang="en-IN" sz="3200"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000" b="1" dirty="0" smtClean="0"/>
              <a:t>Multiple technologies have been used for computer monitors. Those are </a:t>
            </a:r>
            <a:r>
              <a:rPr lang="en-US" sz="1200" b="1" dirty="0" smtClean="0"/>
              <a:t> </a:t>
            </a:r>
          </a:p>
          <a:p>
            <a:pPr>
              <a:buFont typeface="Wingdings" pitchFamily="2" charset="2"/>
              <a:buChar char="Ø"/>
            </a:pPr>
            <a:endParaRPr lang="en-US" sz="1200" b="1" dirty="0"/>
          </a:p>
          <a:p>
            <a:pPr lvl="1">
              <a:buFont typeface="Wingdings" pitchFamily="2" charset="2"/>
              <a:buChar char="§"/>
            </a:pPr>
            <a:r>
              <a:rPr lang="en-US" sz="1600" b="1" dirty="0" smtClean="0"/>
              <a:t>Cathode ray tube(CRTs) :  </a:t>
            </a:r>
            <a:r>
              <a:rPr lang="en-US" sz="1600" dirty="0" smtClean="0"/>
              <a:t>The first computer monitors used CRTs in 1970s. It was  common for a video display terminal(VDT) </a:t>
            </a:r>
            <a:r>
              <a:rPr lang="en-US" sz="1600" dirty="0" err="1" smtClean="0"/>
              <a:t>usng</a:t>
            </a:r>
            <a:r>
              <a:rPr lang="en-US" sz="1600" dirty="0" smtClean="0"/>
              <a:t> a CRT to be physically integrated with a keyboard and other components of the system.</a:t>
            </a:r>
          </a:p>
          <a:p>
            <a:pPr lvl="1">
              <a:buNone/>
            </a:pPr>
            <a:endParaRPr lang="en-US" sz="1600" dirty="0" smtClean="0"/>
          </a:p>
          <a:p>
            <a:pPr lvl="1">
              <a:buFont typeface="Wingdings" pitchFamily="2" charset="2"/>
              <a:buChar char="§"/>
            </a:pPr>
            <a:r>
              <a:rPr lang="en-US" sz="1600" b="1" dirty="0" smtClean="0"/>
              <a:t>Liquid  crystal display(LCD) : </a:t>
            </a:r>
            <a:r>
              <a:rPr lang="en-US" sz="1600" dirty="0" smtClean="0"/>
              <a:t>Throughout the 1990s, the primary use of LCD technology as computer monitors was in laptops where the lower power consumption, lighter weight and smaller physical size of LCD’s justified the higher price versus a CRT.</a:t>
            </a:r>
          </a:p>
          <a:p>
            <a:pPr lvl="1">
              <a:buNone/>
            </a:pPr>
            <a:r>
              <a:rPr lang="en-US" sz="1600" dirty="0"/>
              <a:t> </a:t>
            </a:r>
            <a:r>
              <a:rPr lang="en-US" sz="1600" dirty="0" smtClean="0"/>
              <a:t>          Example : TFT- LCD</a:t>
            </a:r>
          </a:p>
          <a:p>
            <a:pPr lvl="1">
              <a:buNone/>
            </a:pPr>
            <a:endParaRPr lang="en-US" sz="1600" dirty="0"/>
          </a:p>
          <a:p>
            <a:pPr marL="800100" lvl="1" indent="-342900">
              <a:buFont typeface="Wingdings" pitchFamily="2" charset="2"/>
              <a:buChar char="§"/>
            </a:pPr>
            <a:r>
              <a:rPr lang="en-US" sz="1600" b="1" dirty="0" smtClean="0"/>
              <a:t>Organic light-emitting diode(OLED) :  </a:t>
            </a:r>
            <a:r>
              <a:rPr lang="en-US" sz="1600" dirty="0" smtClean="0"/>
              <a:t>Monitors provide higher contrast and better viewing angles than LCDs but they require more power when displaying documents with white or bright backgrounds.                                                                                                                                                                                                                    </a:t>
            </a:r>
            <a:endParaRPr lang="en-US" sz="1600" b="1" dirty="0" smtClean="0"/>
          </a:p>
          <a:p>
            <a:pPr lvl="1">
              <a:buNone/>
            </a:pPr>
            <a:r>
              <a:rPr lang="en-US" sz="1600" dirty="0" smtClean="0"/>
              <a:t>                                                                                       </a:t>
            </a:r>
            <a:endParaRPr lang="en-US" sz="1600" dirty="0"/>
          </a:p>
          <a:p>
            <a:pPr lvl="1">
              <a:buNone/>
            </a:pPr>
            <a:r>
              <a:rPr lang="en-US" sz="1600" dirty="0" smtClean="0"/>
              <a:t>                                      </a:t>
            </a:r>
          </a:p>
          <a:p>
            <a:pPr lvl="1">
              <a:buNone/>
            </a:pPr>
            <a:r>
              <a:rPr lang="en-US" sz="1600" dirty="0" smtClean="0"/>
              <a:t>  </a:t>
            </a:r>
            <a:r>
              <a:rPr lang="en-US" sz="1000" b="1" dirty="0" smtClean="0"/>
              <a:t>  </a:t>
            </a:r>
            <a:r>
              <a:rPr lang="en-US" sz="800" b="1"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868346"/>
          </a:xfrm>
        </p:spPr>
        <p:txBody>
          <a:bodyPr>
            <a:normAutofit/>
          </a:bodyPr>
          <a:lstStyle/>
          <a:p>
            <a:pPr algn="l"/>
            <a:r>
              <a:rPr lang="en-IN" sz="2800" b="1" dirty="0" smtClean="0"/>
              <a:t>    Working principle</a:t>
            </a:r>
            <a:endParaRPr lang="en-IN" sz="2800" b="1" dirty="0"/>
          </a:p>
        </p:txBody>
      </p:sp>
      <p:sp>
        <p:nvSpPr>
          <p:cNvPr id="3" name="Content Placeholder 2"/>
          <p:cNvSpPr>
            <a:spLocks noGrp="1"/>
          </p:cNvSpPr>
          <p:nvPr>
            <p:ph idx="1"/>
          </p:nvPr>
        </p:nvSpPr>
        <p:spPr>
          <a:xfrm>
            <a:off x="93959" y="1268760"/>
            <a:ext cx="8867328" cy="5256584"/>
          </a:xfrm>
        </p:spPr>
        <p:txBody>
          <a:bodyPr>
            <a:normAutofit/>
          </a:bodyPr>
          <a:lstStyle/>
          <a:p>
            <a:pPr>
              <a:buNone/>
            </a:pPr>
            <a:r>
              <a:rPr lang="en-IN" sz="2000" b="1" dirty="0" smtClean="0"/>
              <a:t>       LCD (</a:t>
            </a:r>
            <a:r>
              <a:rPr lang="en-US" sz="2000" b="1" dirty="0"/>
              <a:t>Liquid Crystal Display</a:t>
            </a:r>
            <a:r>
              <a:rPr lang="en-US" sz="2000" b="1" dirty="0" smtClean="0"/>
              <a:t>):</a:t>
            </a:r>
          </a:p>
          <a:p>
            <a:pPr lvl="1">
              <a:buFont typeface="Wingdings" panose="05000000000000000000" pitchFamily="2" charset="2"/>
              <a:buChar char="§"/>
            </a:pPr>
            <a:r>
              <a:rPr lang="en-US" sz="1800" dirty="0" smtClean="0"/>
              <a:t> LCD </a:t>
            </a:r>
            <a:r>
              <a:rPr lang="en-US" sz="1800" dirty="0"/>
              <a:t>technology is used for displaying the image in notebook or some other </a:t>
            </a:r>
            <a:r>
              <a:rPr lang="en-US" sz="1800" dirty="0" smtClean="0"/>
              <a:t> electronic </a:t>
            </a:r>
            <a:r>
              <a:rPr lang="en-US" sz="1800" dirty="0"/>
              <a:t>devices like mini computers.</a:t>
            </a:r>
            <a:endParaRPr lang="en-US" sz="1800" b="1" dirty="0" smtClean="0"/>
          </a:p>
          <a:p>
            <a:pPr>
              <a:buNone/>
            </a:pPr>
            <a:r>
              <a:rPr lang="en-US" sz="2400" b="1" dirty="0"/>
              <a:t>	</a:t>
            </a:r>
            <a:r>
              <a:rPr lang="en-US" sz="2400" b="1" dirty="0" smtClean="0"/>
              <a:t>		</a:t>
            </a:r>
            <a:endParaRPr lang="en-US" sz="2400" dirty="0" smtClean="0"/>
          </a:p>
          <a:p>
            <a:pPr>
              <a:buNone/>
            </a:pPr>
            <a:endParaRPr lang="en-US" sz="2000" dirty="0"/>
          </a:p>
          <a:p>
            <a:pPr>
              <a:buNone/>
            </a:pPr>
            <a:endParaRPr lang="en-US" sz="2000" dirty="0" smtClean="0"/>
          </a:p>
          <a:p>
            <a:pPr lvl="1">
              <a:buNone/>
            </a:pPr>
            <a:endParaRPr lang="en-US" sz="1600" dirty="0" smtClean="0"/>
          </a:p>
          <a:p>
            <a:pPr lvl="1">
              <a:buNone/>
            </a:pPr>
            <a:r>
              <a:rPr lang="en-US" sz="1600" dirty="0"/>
              <a:t>	</a:t>
            </a:r>
            <a:r>
              <a:rPr lang="en-US" sz="1600" dirty="0" smtClean="0"/>
              <a:t>								</a:t>
            </a:r>
          </a:p>
          <a:p>
            <a:pPr>
              <a:buNone/>
            </a:pPr>
            <a:r>
              <a:rPr lang="en-US" sz="1800" dirty="0" smtClean="0"/>
              <a:t>	</a:t>
            </a:r>
          </a:p>
          <a:p>
            <a:pPr>
              <a:buNone/>
            </a:pPr>
            <a:endParaRPr lang="en-US" sz="1800" dirty="0"/>
          </a:p>
          <a:p>
            <a:pPr marL="0" indent="0">
              <a:buNone/>
            </a:pPr>
            <a:endParaRPr lang="en-US" sz="1800" dirty="0"/>
          </a:p>
          <a:p>
            <a:pPr lvl="1">
              <a:buFont typeface="Wingdings" panose="05000000000000000000" pitchFamily="2" charset="2"/>
              <a:buChar char="§"/>
            </a:pPr>
            <a:endParaRPr lang="en-US" sz="1800" dirty="0" smtClean="0"/>
          </a:p>
          <a:p>
            <a:pPr lvl="1">
              <a:buFont typeface="Wingdings" panose="05000000000000000000" pitchFamily="2" charset="2"/>
              <a:buChar char="§"/>
            </a:pPr>
            <a:r>
              <a:rPr lang="en-US" sz="1800" dirty="0"/>
              <a:t> The LCD works on the principle of blocking light. While constructing the LCD’s, a reflected mirror is arranged at the back.</a:t>
            </a:r>
            <a:endParaRPr lang="en-IN" sz="1800" dirty="0"/>
          </a:p>
        </p:txBody>
      </p:sp>
      <p:pic>
        <p:nvPicPr>
          <p:cNvPr id="4" name="Picture 3"/>
          <p:cNvPicPr>
            <a:picLocks noChangeAspect="1"/>
          </p:cNvPicPr>
          <p:nvPr/>
        </p:nvPicPr>
        <p:blipFill>
          <a:blip r:embed="rId2"/>
          <a:stretch>
            <a:fillRect/>
          </a:stretch>
        </p:blipFill>
        <p:spPr>
          <a:xfrm>
            <a:off x="1552836" y="2780928"/>
            <a:ext cx="5688632" cy="20882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003232" cy="5937523"/>
          </a:xfrm>
        </p:spPr>
        <p:txBody>
          <a:bodyPr>
            <a:normAutofit/>
          </a:bodyPr>
          <a:lstStyle/>
          <a:p>
            <a:pPr>
              <a:buNone/>
            </a:pPr>
            <a:r>
              <a:rPr lang="en-US" sz="2400" b="1" dirty="0" smtClean="0"/>
              <a:t>Light-Emitting Diode (LED)</a:t>
            </a:r>
            <a:endParaRPr lang="en-US" sz="2400" b="1" dirty="0"/>
          </a:p>
          <a:p>
            <a:pPr>
              <a:buNone/>
            </a:pPr>
            <a:endParaRPr lang="en-US" sz="2200" dirty="0" smtClean="0"/>
          </a:p>
          <a:p>
            <a:pPr>
              <a:buFont typeface="Wingdings" panose="05000000000000000000" pitchFamily="2" charset="2"/>
              <a:buChar char="§"/>
            </a:pPr>
            <a:r>
              <a:rPr lang="en-US" sz="1800" dirty="0" smtClean="0"/>
              <a:t>A </a:t>
            </a:r>
            <a:r>
              <a:rPr lang="en-US" sz="1800" dirty="0"/>
              <a:t>light-emitting diode (LED) is </a:t>
            </a:r>
            <a:r>
              <a:rPr lang="en-US" sz="1800" dirty="0" smtClean="0"/>
              <a:t>a semiconductor</a:t>
            </a:r>
            <a:r>
              <a:rPr lang="en-US" sz="1800" dirty="0"/>
              <a:t> device that emits visible light when an electric </a:t>
            </a:r>
            <a:r>
              <a:rPr lang="en-US" sz="1800" dirty="0" smtClean="0"/>
              <a:t>current</a:t>
            </a:r>
            <a:r>
              <a:rPr lang="en-US" sz="1800" u="sng" dirty="0" smtClean="0"/>
              <a:t> </a:t>
            </a:r>
            <a:r>
              <a:rPr lang="en-US" sz="1800" dirty="0" smtClean="0"/>
              <a:t>passes </a:t>
            </a:r>
            <a:r>
              <a:rPr lang="en-US" sz="1800" dirty="0"/>
              <a:t>through it. </a:t>
            </a:r>
            <a:endParaRPr lang="en-US" sz="1800" dirty="0" smtClean="0"/>
          </a:p>
          <a:p>
            <a:pPr>
              <a:buFont typeface="Wingdings" panose="05000000000000000000" pitchFamily="2" charset="2"/>
              <a:buChar char="§"/>
            </a:pPr>
            <a:endParaRPr lang="en-US" sz="1800" dirty="0"/>
          </a:p>
        </p:txBody>
      </p:sp>
      <p:pic>
        <p:nvPicPr>
          <p:cNvPr id="2050" name="Picture 2" descr="https://upload.wikimedia.org/wikipedia/commons/thumb/f/f9/LED%2C_5mm%2C_green_%28en%29.svg/450px-LED%2C_5mm%2C_green_%28en%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132856"/>
            <a:ext cx="3138008" cy="3456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PRINTERS</a:t>
            </a:r>
            <a:br>
              <a:rPr lang="en-US" sz="3200" dirty="0" smtClean="0"/>
            </a:br>
            <a:endParaRPr lang="en-IN" sz="3200" dirty="0"/>
          </a:p>
        </p:txBody>
      </p:sp>
      <p:sp>
        <p:nvSpPr>
          <p:cNvPr id="3" name="Content Placeholder 2"/>
          <p:cNvSpPr>
            <a:spLocks noGrp="1"/>
          </p:cNvSpPr>
          <p:nvPr>
            <p:ph idx="1"/>
          </p:nvPr>
        </p:nvSpPr>
        <p:spPr>
          <a:xfrm>
            <a:off x="457200" y="1052736"/>
            <a:ext cx="5338936" cy="5073427"/>
          </a:xfrm>
        </p:spPr>
        <p:txBody>
          <a:bodyPr>
            <a:normAutofit/>
          </a:bodyPr>
          <a:lstStyle/>
          <a:p>
            <a:r>
              <a:rPr lang="en-US" sz="1800" dirty="0"/>
              <a:t>A printer is a device that accepts text and graphic output from a computer and transfers the information to paper, usually to standard size sheets of paper. </a:t>
            </a:r>
            <a:endParaRPr lang="en-US" sz="1800" dirty="0" smtClean="0"/>
          </a:p>
          <a:p>
            <a:endParaRPr lang="en-US" sz="1800" dirty="0" smtClean="0"/>
          </a:p>
          <a:p>
            <a:r>
              <a:rPr lang="en-US" sz="1800" dirty="0"/>
              <a:t>Printers vary in size, speed, sophistication, and cost</a:t>
            </a:r>
            <a:r>
              <a:rPr lang="en-US" sz="1800" dirty="0" smtClean="0"/>
              <a:t>.</a:t>
            </a:r>
          </a:p>
          <a:p>
            <a:endParaRPr lang="en-US" sz="1800" dirty="0" smtClean="0"/>
          </a:p>
          <a:p>
            <a:r>
              <a:rPr lang="en-US" sz="1800" dirty="0"/>
              <a:t>The first electronic printer was the </a:t>
            </a:r>
            <a:r>
              <a:rPr lang="en-US" sz="1800" dirty="0" smtClean="0"/>
              <a:t>EP-101 in 1968</a:t>
            </a:r>
          </a:p>
          <a:p>
            <a:endParaRPr lang="en-US" sz="1800" dirty="0" smtClean="0"/>
          </a:p>
          <a:p>
            <a:r>
              <a:rPr lang="en-US" sz="1800" dirty="0"/>
              <a:t> In general, more expensive printers are used for higher-resolution color </a:t>
            </a:r>
            <a:r>
              <a:rPr lang="en-US" sz="1800" dirty="0" smtClean="0"/>
              <a:t>printing.</a:t>
            </a:r>
          </a:p>
          <a:p>
            <a:endParaRPr lang="en-US" sz="1800" dirty="0" smtClean="0"/>
          </a:p>
          <a:p>
            <a:r>
              <a:rPr lang="en-US" sz="1800" dirty="0" smtClean="0"/>
              <a:t>Laser </a:t>
            </a:r>
            <a:r>
              <a:rPr lang="en-US" sz="1800" dirty="0"/>
              <a:t>printers using PostScript mixed text and graphics, like dot-matrix printers, but at quality levels formerly available only from commercial </a:t>
            </a:r>
            <a:r>
              <a:rPr lang="en-US" sz="1800" dirty="0" smtClean="0"/>
              <a:t>typesetting</a:t>
            </a:r>
            <a:r>
              <a:rPr lang="en-US" sz="1800" dirty="0"/>
              <a:t> </a:t>
            </a:r>
            <a:r>
              <a:rPr lang="en-US" sz="1800" dirty="0" smtClean="0"/>
              <a:t>systems.</a:t>
            </a:r>
          </a:p>
          <a:p>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628800"/>
            <a:ext cx="2269430" cy="309634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3200" dirty="0" smtClean="0"/>
              <a:t>Types of printers</a:t>
            </a:r>
            <a:endParaRPr lang="en-US" sz="3200" dirty="0"/>
          </a:p>
        </p:txBody>
      </p:sp>
      <p:sp>
        <p:nvSpPr>
          <p:cNvPr id="3" name="Content Placeholder 2"/>
          <p:cNvSpPr>
            <a:spLocks noGrp="1"/>
          </p:cNvSpPr>
          <p:nvPr>
            <p:ph idx="1"/>
          </p:nvPr>
        </p:nvSpPr>
        <p:spPr>
          <a:xfrm>
            <a:off x="457200" y="980728"/>
            <a:ext cx="8229600" cy="5616623"/>
          </a:xfrm>
        </p:spPr>
        <p:txBody>
          <a:bodyPr>
            <a:normAutofit fontScale="92500" lnSpcReduction="10000"/>
          </a:bodyPr>
          <a:lstStyle/>
          <a:p>
            <a:r>
              <a:rPr lang="en-US" sz="2000" b="1" dirty="0" smtClean="0"/>
              <a:t>Impact printers: </a:t>
            </a:r>
            <a:r>
              <a:rPr lang="en-US" sz="2000" dirty="0" smtClean="0"/>
              <a:t>An </a:t>
            </a:r>
            <a:r>
              <a:rPr lang="en-US" sz="2000" dirty="0"/>
              <a:t>impact printer makes contact with the paper. It usually forms the print image by pressing an inked ribbon against the paper using a hammer or pins. </a:t>
            </a:r>
            <a:endParaRPr lang="en-US" sz="2000" dirty="0" smtClean="0"/>
          </a:p>
          <a:p>
            <a:pPr marL="0" indent="0">
              <a:buNone/>
            </a:pPr>
            <a:endParaRPr lang="en-US" sz="2000" dirty="0" smtClean="0"/>
          </a:p>
          <a:p>
            <a:pPr marL="0" indent="0">
              <a:buNone/>
            </a:pPr>
            <a:r>
              <a:rPr lang="en-US" sz="2000" b="1" dirty="0"/>
              <a:t> </a:t>
            </a:r>
            <a:r>
              <a:rPr lang="en-US" sz="2000" b="1" dirty="0" smtClean="0"/>
              <a:t>      Its types are:</a:t>
            </a:r>
            <a:endParaRPr lang="en-US" sz="2000" b="1" dirty="0"/>
          </a:p>
          <a:p>
            <a:pPr lvl="1">
              <a:buFont typeface="Wingdings" panose="05000000000000000000" pitchFamily="2" charset="2"/>
              <a:buChar char="Ø"/>
            </a:pPr>
            <a:r>
              <a:rPr lang="en-US" sz="1600" dirty="0" smtClean="0"/>
              <a:t>Dot matrix printers</a:t>
            </a:r>
          </a:p>
          <a:p>
            <a:pPr lvl="1">
              <a:buFont typeface="Wingdings" panose="05000000000000000000" pitchFamily="2" charset="2"/>
              <a:buChar char="Ø"/>
            </a:pPr>
            <a:r>
              <a:rPr lang="en-US" sz="1600" dirty="0"/>
              <a:t>Daisy-wheel </a:t>
            </a:r>
            <a:r>
              <a:rPr lang="en-US" sz="1600" dirty="0" smtClean="0"/>
              <a:t>printers</a:t>
            </a:r>
          </a:p>
          <a:p>
            <a:pPr lvl="1">
              <a:buFont typeface="Wingdings" panose="05000000000000000000" pitchFamily="2" charset="2"/>
              <a:buChar char="Ø"/>
            </a:pPr>
            <a:r>
              <a:rPr lang="en-US" sz="1600" dirty="0"/>
              <a:t>Line printers</a:t>
            </a:r>
          </a:p>
          <a:p>
            <a:pPr lvl="1">
              <a:buFont typeface="Wingdings" panose="05000000000000000000" pitchFamily="2" charset="2"/>
              <a:buChar char="Ø"/>
            </a:pPr>
            <a:r>
              <a:rPr lang="en-US" sz="1600" dirty="0"/>
              <a:t>Drum printer</a:t>
            </a:r>
          </a:p>
          <a:p>
            <a:pPr lvl="1">
              <a:buFont typeface="Wingdings" panose="05000000000000000000" pitchFamily="2" charset="2"/>
              <a:buChar char="Ø"/>
            </a:pPr>
            <a:r>
              <a:rPr lang="en-US" sz="1600" dirty="0"/>
              <a:t>Chain printers</a:t>
            </a:r>
          </a:p>
          <a:p>
            <a:pPr lvl="1">
              <a:buFont typeface="Wingdings" panose="05000000000000000000" pitchFamily="2" charset="2"/>
              <a:buChar char="Ø"/>
            </a:pPr>
            <a:r>
              <a:rPr lang="en-US" sz="1600" dirty="0"/>
              <a:t>Band </a:t>
            </a:r>
            <a:r>
              <a:rPr lang="en-US" sz="1600" dirty="0" smtClean="0"/>
              <a:t>printers</a:t>
            </a:r>
          </a:p>
          <a:p>
            <a:pPr marL="457200" lvl="1" indent="0">
              <a:buNone/>
            </a:pPr>
            <a:endParaRPr lang="en-US" sz="1600" b="1" dirty="0" smtClean="0"/>
          </a:p>
          <a:p>
            <a:r>
              <a:rPr lang="en-US" sz="2000" b="1" dirty="0" smtClean="0"/>
              <a:t>Non- </a:t>
            </a:r>
            <a:r>
              <a:rPr lang="en-US" sz="2000" b="1" dirty="0"/>
              <a:t>impact printers: </a:t>
            </a:r>
            <a:r>
              <a:rPr lang="en-US" sz="2000" dirty="0"/>
              <a:t>Non-impact printers do not use a striking device to produce characters on the paper; and because these printers do not hammer against the paper they are much quieter. </a:t>
            </a:r>
            <a:endParaRPr lang="en-US" sz="2000" dirty="0" smtClean="0"/>
          </a:p>
          <a:p>
            <a:pPr marL="0" indent="0">
              <a:buNone/>
            </a:pPr>
            <a:r>
              <a:rPr lang="en-US" sz="2000" dirty="0"/>
              <a:t> </a:t>
            </a:r>
            <a:r>
              <a:rPr lang="en-US" sz="2000" dirty="0" smtClean="0"/>
              <a:t>   </a:t>
            </a:r>
          </a:p>
          <a:p>
            <a:pPr marL="0" indent="0">
              <a:buNone/>
            </a:pPr>
            <a:r>
              <a:rPr lang="en-US" sz="1900" dirty="0"/>
              <a:t> </a:t>
            </a:r>
            <a:r>
              <a:rPr lang="en-US" sz="1900" dirty="0" smtClean="0"/>
              <a:t>     </a:t>
            </a:r>
            <a:r>
              <a:rPr lang="en-US" sz="2200" b="1" dirty="0"/>
              <a:t>Its types are:</a:t>
            </a:r>
            <a:endParaRPr lang="en-US" sz="2200" dirty="0"/>
          </a:p>
          <a:p>
            <a:pPr lvl="1">
              <a:buFont typeface="Wingdings" panose="05000000000000000000" pitchFamily="2" charset="2"/>
              <a:buChar char="Ø"/>
            </a:pPr>
            <a:r>
              <a:rPr lang="en-US" sz="1700" dirty="0" smtClean="0"/>
              <a:t>Ink-jet printers</a:t>
            </a:r>
          </a:p>
          <a:p>
            <a:pPr lvl="1">
              <a:buFont typeface="Wingdings" panose="05000000000000000000" pitchFamily="2" charset="2"/>
              <a:buChar char="Ø"/>
            </a:pPr>
            <a:r>
              <a:rPr lang="en-US" sz="1700" dirty="0" smtClean="0"/>
              <a:t>Laser </a:t>
            </a:r>
            <a:r>
              <a:rPr lang="en-US" sz="1700" dirty="0"/>
              <a:t>printers</a:t>
            </a:r>
          </a:p>
          <a:p>
            <a:pPr marL="0" indent="0">
              <a:buNone/>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19447"/>
            <a:ext cx="3744416" cy="2448272"/>
          </a:xfrm>
          <a:prstGeom prst="rect">
            <a:avLst/>
          </a:prstGeom>
        </p:spPr>
      </p:pic>
    </p:spTree>
    <p:extLst>
      <p:ext uri="{BB962C8B-B14F-4D97-AF65-F5344CB8AC3E}">
        <p14:creationId xmlns:p14="http://schemas.microsoft.com/office/powerpoint/2010/main" val="3321022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just"/>
            <a:r>
              <a:rPr lang="en-US" sz="2800" b="1" dirty="0" smtClean="0"/>
              <a:t>Working principle </a:t>
            </a:r>
            <a:endParaRPr lang="en-US" sz="2800" b="1" dirty="0"/>
          </a:p>
        </p:txBody>
      </p:sp>
      <p:sp>
        <p:nvSpPr>
          <p:cNvPr id="3" name="Content Placeholder 2"/>
          <p:cNvSpPr>
            <a:spLocks noGrp="1"/>
          </p:cNvSpPr>
          <p:nvPr>
            <p:ph idx="1"/>
          </p:nvPr>
        </p:nvSpPr>
        <p:spPr>
          <a:xfrm>
            <a:off x="457200" y="1124744"/>
            <a:ext cx="5194920" cy="5001419"/>
          </a:xfrm>
        </p:spPr>
        <p:txBody>
          <a:bodyPr/>
          <a:lstStyle/>
          <a:p>
            <a:pPr marL="457200" lvl="1" indent="0">
              <a:buNone/>
            </a:pPr>
            <a:r>
              <a:rPr lang="en-US" sz="2400" b="1" dirty="0" smtClean="0"/>
              <a:t>Ink-jet printers:</a:t>
            </a:r>
          </a:p>
          <a:p>
            <a:pPr lvl="1">
              <a:buFont typeface="Wingdings" panose="05000000000000000000" pitchFamily="2" charset="2"/>
              <a:buChar char="§"/>
            </a:pPr>
            <a:r>
              <a:rPr lang="en-US" sz="1800" dirty="0" smtClean="0"/>
              <a:t>Inkjet </a:t>
            </a:r>
            <a:r>
              <a:rPr lang="en-US" sz="1800" dirty="0"/>
              <a:t>printers were really an evolution of dot-matrix printers. Instead of metal needles, they use hundreds of tiny guns to fire dots of ink at the paper instead</a:t>
            </a:r>
            <a:r>
              <a:rPr lang="en-US" sz="1800" dirty="0" smtClean="0"/>
              <a:t>.</a:t>
            </a:r>
          </a:p>
          <a:p>
            <a:pPr marL="457200" lvl="1" indent="0">
              <a:buNone/>
            </a:pPr>
            <a:endParaRPr lang="en-US" sz="1800" dirty="0" smtClean="0"/>
          </a:p>
          <a:p>
            <a:pPr lvl="1">
              <a:buFont typeface="Wingdings" panose="05000000000000000000" pitchFamily="2" charset="2"/>
              <a:buChar char="§"/>
            </a:pPr>
            <a:r>
              <a:rPr lang="en-US" sz="1800" dirty="0"/>
              <a:t>The characters they print are still made up of dots, just like in a dot-matrix printer, but the dots are so very tiny that you cannot see them</a:t>
            </a:r>
            <a:r>
              <a:rPr lang="en-US" sz="1800" dirty="0" smtClean="0"/>
              <a:t>.</a:t>
            </a:r>
          </a:p>
          <a:p>
            <a:pPr lvl="1">
              <a:buFont typeface="Wingdings" panose="05000000000000000000" pitchFamily="2" charset="2"/>
              <a:buChar char="§"/>
            </a:pPr>
            <a:endParaRPr lang="en-US" sz="1800" dirty="0"/>
          </a:p>
          <a:p>
            <a:pPr lvl="1">
              <a:buFont typeface="Wingdings" panose="05000000000000000000" pitchFamily="2" charset="2"/>
              <a:buChar char="§"/>
            </a:pPr>
            <a:r>
              <a:rPr lang="en-US" sz="1800" dirty="0"/>
              <a:t>Different types of inkjet printer fire the ink in various </a:t>
            </a:r>
            <a:r>
              <a:rPr lang="en-US" sz="1800" dirty="0" smtClean="0"/>
              <a:t>ways.</a:t>
            </a:r>
          </a:p>
          <a:p>
            <a:pPr marL="457200" lvl="1" indent="0">
              <a:buNone/>
            </a:pPr>
            <a:r>
              <a:rPr lang="en-US" sz="1800" dirty="0"/>
              <a:t> </a:t>
            </a:r>
            <a:r>
              <a:rPr lang="en-US" sz="1800" dirty="0" smtClean="0"/>
              <a:t>    Ex: Canon, </a:t>
            </a:r>
            <a:r>
              <a:rPr lang="en-US" sz="1800" dirty="0"/>
              <a:t>Epson </a:t>
            </a:r>
            <a:endParaRPr lang="en-US" sz="1800" dirty="0" smtClean="0"/>
          </a:p>
          <a:p>
            <a:pPr lvl="1">
              <a:buFont typeface="Wingdings" panose="05000000000000000000" pitchFamily="2" charset="2"/>
              <a:buChar char="§"/>
            </a:pPr>
            <a:endParaRPr lang="en-US" sz="1800" b="1" dirty="0" smtClean="0"/>
          </a:p>
          <a:p>
            <a:pPr marL="457200" lvl="1" indent="0">
              <a:buNone/>
            </a:pPr>
            <a:endParaRPr lang="en-US" sz="1800" b="1" dirty="0" smtClean="0"/>
          </a:p>
          <a:p>
            <a:pPr marL="457200" lvl="1" indent="0">
              <a:buNone/>
            </a:pPr>
            <a:endParaRPr lang="en-US" sz="2000" b="1" dirty="0"/>
          </a:p>
          <a:p>
            <a:pPr marL="0" indent="0">
              <a:buNone/>
            </a:pPr>
            <a:endParaRPr lang="en-US" i="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1268760"/>
            <a:ext cx="2668799" cy="2212445"/>
          </a:xfrm>
          <a:prstGeom prst="rect">
            <a:avLst/>
          </a:prstGeom>
        </p:spPr>
      </p:pic>
    </p:spTree>
    <p:extLst>
      <p:ext uri="{BB962C8B-B14F-4D97-AF65-F5344CB8AC3E}">
        <p14:creationId xmlns:p14="http://schemas.microsoft.com/office/powerpoint/2010/main" val="3822004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TotalTime>
  <Words>449</Words>
  <Application>Microsoft Office PowerPoint</Application>
  <PresentationFormat>On-screen Show (4:3)</PresentationFormat>
  <Paragraphs>103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COMPUTER</vt:lpstr>
      <vt:lpstr>Block Diagram of a Computer </vt:lpstr>
      <vt:lpstr>COMPUTER MONITORS</vt:lpstr>
      <vt:lpstr>Technologies</vt:lpstr>
      <vt:lpstr>    Working principle</vt:lpstr>
      <vt:lpstr>PowerPoint Presentation</vt:lpstr>
      <vt:lpstr>PRINTERS </vt:lpstr>
      <vt:lpstr>Types of printers</vt:lpstr>
      <vt:lpstr>Working principle </vt:lpstr>
      <vt:lpstr>PowerPoint Presentation</vt:lpstr>
      <vt:lpstr>HARD DISK</vt:lpstr>
      <vt:lpstr>Key Components of a Hard Drive </vt:lpstr>
      <vt:lpstr>CD- ROM</vt:lpstr>
      <vt:lpstr>Magnetic Tapes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Monitors</dc:title>
  <dc:creator>Pooja</dc:creator>
  <cp:lastModifiedBy>V, Bhavyashree</cp:lastModifiedBy>
  <cp:revision>54</cp:revision>
  <dcterms:created xsi:type="dcterms:W3CDTF">2018-03-11T05:15:09Z</dcterms:created>
  <dcterms:modified xsi:type="dcterms:W3CDTF">2018-03-13T13:08:54Z</dcterms:modified>
</cp:coreProperties>
</file>