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5"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1A3F94-0AE5-4344-A4C8-CE358E9A842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B87D3-2B98-4128-9C01-2B3EE63D497B}" type="slidenum">
              <a:rPr lang="en-US" smtClean="0"/>
              <a:t>‹#›</a:t>
            </a:fld>
            <a:endParaRPr lang="en-US"/>
          </a:p>
        </p:txBody>
      </p:sp>
    </p:spTree>
    <p:extLst>
      <p:ext uri="{BB962C8B-B14F-4D97-AF65-F5344CB8AC3E}">
        <p14:creationId xmlns:p14="http://schemas.microsoft.com/office/powerpoint/2010/main" val="365380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A3F94-0AE5-4344-A4C8-CE358E9A842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B87D3-2B98-4128-9C01-2B3EE63D497B}" type="slidenum">
              <a:rPr lang="en-US" smtClean="0"/>
              <a:t>‹#›</a:t>
            </a:fld>
            <a:endParaRPr lang="en-US"/>
          </a:p>
        </p:txBody>
      </p:sp>
    </p:spTree>
    <p:extLst>
      <p:ext uri="{BB962C8B-B14F-4D97-AF65-F5344CB8AC3E}">
        <p14:creationId xmlns:p14="http://schemas.microsoft.com/office/powerpoint/2010/main" val="4228888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A3F94-0AE5-4344-A4C8-CE358E9A842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B87D3-2B98-4128-9C01-2B3EE63D497B}" type="slidenum">
              <a:rPr lang="en-US" smtClean="0"/>
              <a:t>‹#›</a:t>
            </a:fld>
            <a:endParaRPr lang="en-US"/>
          </a:p>
        </p:txBody>
      </p:sp>
    </p:spTree>
    <p:extLst>
      <p:ext uri="{BB962C8B-B14F-4D97-AF65-F5344CB8AC3E}">
        <p14:creationId xmlns:p14="http://schemas.microsoft.com/office/powerpoint/2010/main" val="22244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A3F94-0AE5-4344-A4C8-CE358E9A842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B87D3-2B98-4128-9C01-2B3EE63D497B}" type="slidenum">
              <a:rPr lang="en-US" smtClean="0"/>
              <a:t>‹#›</a:t>
            </a:fld>
            <a:endParaRPr lang="en-US"/>
          </a:p>
        </p:txBody>
      </p:sp>
    </p:spTree>
    <p:extLst>
      <p:ext uri="{BB962C8B-B14F-4D97-AF65-F5344CB8AC3E}">
        <p14:creationId xmlns:p14="http://schemas.microsoft.com/office/powerpoint/2010/main" val="78453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1A3F94-0AE5-4344-A4C8-CE358E9A842D}"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B87D3-2B98-4128-9C01-2B3EE63D497B}" type="slidenum">
              <a:rPr lang="en-US" smtClean="0"/>
              <a:t>‹#›</a:t>
            </a:fld>
            <a:endParaRPr lang="en-US"/>
          </a:p>
        </p:txBody>
      </p:sp>
    </p:spTree>
    <p:extLst>
      <p:ext uri="{BB962C8B-B14F-4D97-AF65-F5344CB8AC3E}">
        <p14:creationId xmlns:p14="http://schemas.microsoft.com/office/powerpoint/2010/main" val="324923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1A3F94-0AE5-4344-A4C8-CE358E9A842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B87D3-2B98-4128-9C01-2B3EE63D497B}" type="slidenum">
              <a:rPr lang="en-US" smtClean="0"/>
              <a:t>‹#›</a:t>
            </a:fld>
            <a:endParaRPr lang="en-US"/>
          </a:p>
        </p:txBody>
      </p:sp>
    </p:spTree>
    <p:extLst>
      <p:ext uri="{BB962C8B-B14F-4D97-AF65-F5344CB8AC3E}">
        <p14:creationId xmlns:p14="http://schemas.microsoft.com/office/powerpoint/2010/main" val="76854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1A3F94-0AE5-4344-A4C8-CE358E9A842D}"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B87D3-2B98-4128-9C01-2B3EE63D497B}" type="slidenum">
              <a:rPr lang="en-US" smtClean="0"/>
              <a:t>‹#›</a:t>
            </a:fld>
            <a:endParaRPr lang="en-US"/>
          </a:p>
        </p:txBody>
      </p:sp>
    </p:spTree>
    <p:extLst>
      <p:ext uri="{BB962C8B-B14F-4D97-AF65-F5344CB8AC3E}">
        <p14:creationId xmlns:p14="http://schemas.microsoft.com/office/powerpoint/2010/main" val="245643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1A3F94-0AE5-4344-A4C8-CE358E9A842D}"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B87D3-2B98-4128-9C01-2B3EE63D497B}" type="slidenum">
              <a:rPr lang="en-US" smtClean="0"/>
              <a:t>‹#›</a:t>
            </a:fld>
            <a:endParaRPr lang="en-US"/>
          </a:p>
        </p:txBody>
      </p:sp>
    </p:spTree>
    <p:extLst>
      <p:ext uri="{BB962C8B-B14F-4D97-AF65-F5344CB8AC3E}">
        <p14:creationId xmlns:p14="http://schemas.microsoft.com/office/powerpoint/2010/main" val="75599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A3F94-0AE5-4344-A4C8-CE358E9A842D}" type="datetimeFigureOut">
              <a:rPr lang="en-US" smtClean="0"/>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B87D3-2B98-4128-9C01-2B3EE63D497B}" type="slidenum">
              <a:rPr lang="en-US" smtClean="0"/>
              <a:t>‹#›</a:t>
            </a:fld>
            <a:endParaRPr lang="en-US"/>
          </a:p>
        </p:txBody>
      </p:sp>
    </p:spTree>
    <p:extLst>
      <p:ext uri="{BB962C8B-B14F-4D97-AF65-F5344CB8AC3E}">
        <p14:creationId xmlns:p14="http://schemas.microsoft.com/office/powerpoint/2010/main" val="308796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1A3F94-0AE5-4344-A4C8-CE358E9A842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B87D3-2B98-4128-9C01-2B3EE63D497B}" type="slidenum">
              <a:rPr lang="en-US" smtClean="0"/>
              <a:t>‹#›</a:t>
            </a:fld>
            <a:endParaRPr lang="en-US"/>
          </a:p>
        </p:txBody>
      </p:sp>
    </p:spTree>
    <p:extLst>
      <p:ext uri="{BB962C8B-B14F-4D97-AF65-F5344CB8AC3E}">
        <p14:creationId xmlns:p14="http://schemas.microsoft.com/office/powerpoint/2010/main" val="192308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1A3F94-0AE5-4344-A4C8-CE358E9A842D}"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B87D3-2B98-4128-9C01-2B3EE63D497B}" type="slidenum">
              <a:rPr lang="en-US" smtClean="0"/>
              <a:t>‹#›</a:t>
            </a:fld>
            <a:endParaRPr lang="en-US"/>
          </a:p>
        </p:txBody>
      </p:sp>
    </p:spTree>
    <p:extLst>
      <p:ext uri="{BB962C8B-B14F-4D97-AF65-F5344CB8AC3E}">
        <p14:creationId xmlns:p14="http://schemas.microsoft.com/office/powerpoint/2010/main" val="341791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A3F94-0AE5-4344-A4C8-CE358E9A842D}" type="datetimeFigureOut">
              <a:rPr lang="en-US" smtClean="0"/>
              <a:t>3/12/2018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B87D3-2B98-4128-9C01-2B3EE63D497B}" type="slidenum">
              <a:rPr lang="en-US" smtClean="0"/>
              <a:t>‹#›</a:t>
            </a:fld>
            <a:endParaRPr lang="en-US"/>
          </a:p>
        </p:txBody>
      </p:sp>
    </p:spTree>
    <p:extLst>
      <p:ext uri="{BB962C8B-B14F-4D97-AF65-F5344CB8AC3E}">
        <p14:creationId xmlns:p14="http://schemas.microsoft.com/office/powerpoint/2010/main" val="1011795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a:t>
            </a:r>
            <a:endParaRPr lang="en-US" dirty="0"/>
          </a:p>
        </p:txBody>
      </p:sp>
      <p:sp>
        <p:nvSpPr>
          <p:cNvPr id="3" name="Content Placeholder 2"/>
          <p:cNvSpPr>
            <a:spLocks noGrp="1"/>
          </p:cNvSpPr>
          <p:nvPr>
            <p:ph idx="1"/>
          </p:nvPr>
        </p:nvSpPr>
        <p:spPr/>
        <p:txBody>
          <a:bodyPr>
            <a:normAutofit/>
          </a:bodyPr>
          <a:lstStyle/>
          <a:p>
            <a:r>
              <a:rPr lang="en-US" sz="2600" dirty="0"/>
              <a:t>A processor is an integrated electronic circuit that performs the calculations that run a computer. A processor performs arithmetical, logical, input/output (I/O) and other basic instructions that are passed from an operating system (OS). Most other processes are dependent on the operations of a processor.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419600"/>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350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PROCESSOR FAMILY</a:t>
            </a:r>
            <a:endParaRPr lang="en-US" dirty="0"/>
          </a:p>
        </p:txBody>
      </p:sp>
      <p:sp>
        <p:nvSpPr>
          <p:cNvPr id="3" name="Content Placeholder 2"/>
          <p:cNvSpPr>
            <a:spLocks noGrp="1"/>
          </p:cNvSpPr>
          <p:nvPr>
            <p:ph idx="1"/>
          </p:nvPr>
        </p:nvSpPr>
        <p:spPr/>
        <p:txBody>
          <a:bodyPr>
            <a:normAutofit/>
          </a:bodyPr>
          <a:lstStyle/>
          <a:p>
            <a:r>
              <a:rPr lang="en-US" dirty="0" smtClean="0"/>
              <a:t>Intel</a:t>
            </a:r>
          </a:p>
          <a:p>
            <a:pPr lvl="1"/>
            <a:r>
              <a:rPr lang="en-US" dirty="0" smtClean="0"/>
              <a:t>Celeron</a:t>
            </a:r>
          </a:p>
          <a:p>
            <a:pPr lvl="1"/>
            <a:r>
              <a:rPr lang="en-US" dirty="0" smtClean="0"/>
              <a:t>Pentium </a:t>
            </a:r>
          </a:p>
          <a:p>
            <a:pPr lvl="1"/>
            <a:r>
              <a:rPr lang="en-US" dirty="0" smtClean="0"/>
              <a:t>Core</a:t>
            </a:r>
            <a:endParaRPr lang="en-US" dirty="0" smtClean="0"/>
          </a:p>
          <a:p>
            <a:r>
              <a:rPr lang="en-US" dirty="0"/>
              <a:t>Advanced Micro Devices (</a:t>
            </a:r>
            <a:r>
              <a:rPr lang="en-US" dirty="0" smtClean="0"/>
              <a:t>AMD)</a:t>
            </a:r>
          </a:p>
          <a:p>
            <a:pPr lvl="1"/>
            <a:r>
              <a:rPr lang="en-US" dirty="0" smtClean="0"/>
              <a:t>Sempron</a:t>
            </a:r>
          </a:p>
          <a:p>
            <a:pPr lvl="1"/>
            <a:r>
              <a:rPr lang="en-US" dirty="0" smtClean="0"/>
              <a:t>Athlon </a:t>
            </a:r>
          </a:p>
          <a:p>
            <a:pPr lvl="1"/>
            <a:r>
              <a:rPr lang="en-US" dirty="0" smtClean="0"/>
              <a:t>Phenom</a:t>
            </a:r>
          </a:p>
          <a:p>
            <a:pPr marL="457200" lvl="1"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905000"/>
            <a:ext cx="337185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218" y="4572000"/>
            <a:ext cx="34480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318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CORES</a:t>
            </a:r>
            <a:endParaRPr lang="en-US" dirty="0"/>
          </a:p>
        </p:txBody>
      </p:sp>
      <p:sp>
        <p:nvSpPr>
          <p:cNvPr id="3" name="Content Placeholder 2"/>
          <p:cNvSpPr>
            <a:spLocks noGrp="1"/>
          </p:cNvSpPr>
          <p:nvPr>
            <p:ph idx="1"/>
          </p:nvPr>
        </p:nvSpPr>
        <p:spPr/>
        <p:txBody>
          <a:bodyPr/>
          <a:lstStyle/>
          <a:p>
            <a:r>
              <a:rPr lang="en-US" b="1" dirty="0"/>
              <a:t>Dual Core Processors</a:t>
            </a:r>
          </a:p>
          <a:p>
            <a:r>
              <a:rPr lang="en-US" b="1" dirty="0"/>
              <a:t>Quad Core Processors</a:t>
            </a:r>
          </a:p>
          <a:p>
            <a:r>
              <a:rPr lang="en-US" b="1" dirty="0" err="1"/>
              <a:t>Hexa</a:t>
            </a:r>
            <a:r>
              <a:rPr lang="en-US" b="1" dirty="0"/>
              <a:t> Core Processors</a:t>
            </a:r>
          </a:p>
          <a:p>
            <a:r>
              <a:rPr lang="en-US" b="1" dirty="0" err="1"/>
              <a:t>Octa</a:t>
            </a:r>
            <a:r>
              <a:rPr lang="en-US" b="1" dirty="0"/>
              <a:t> Core Processors</a:t>
            </a:r>
          </a:p>
          <a:p>
            <a:r>
              <a:rPr lang="en-US" b="1" dirty="0" err="1"/>
              <a:t>Deca</a:t>
            </a:r>
            <a:r>
              <a:rPr lang="en-US" b="1" dirty="0"/>
              <a:t> Core Processors</a:t>
            </a:r>
          </a:p>
          <a:p>
            <a:endParaRPr lang="en-US" dirty="0"/>
          </a:p>
        </p:txBody>
      </p:sp>
    </p:spTree>
    <p:extLst>
      <p:ext uri="{BB962C8B-B14F-4D97-AF65-F5344CB8AC3E}">
        <p14:creationId xmlns:p14="http://schemas.microsoft.com/office/powerpoint/2010/main" val="3124830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TYPES</a:t>
            </a:r>
            <a:endParaRPr lang="en-US" dirty="0"/>
          </a:p>
        </p:txBody>
      </p:sp>
      <p:sp>
        <p:nvSpPr>
          <p:cNvPr id="3" name="Content Placeholder 2"/>
          <p:cNvSpPr>
            <a:spLocks noGrp="1"/>
          </p:cNvSpPr>
          <p:nvPr>
            <p:ph idx="1"/>
          </p:nvPr>
        </p:nvSpPr>
        <p:spPr/>
        <p:txBody>
          <a:bodyPr/>
          <a:lstStyle/>
          <a:p>
            <a:r>
              <a:rPr lang="en-US" dirty="0" smtClean="0"/>
              <a:t>CISC Architecture:</a:t>
            </a:r>
          </a:p>
          <a:p>
            <a:pPr marL="0" indent="0">
              <a:buNone/>
            </a:pPr>
            <a:r>
              <a:rPr lang="en-US" dirty="0" smtClean="0"/>
              <a:t>	</a:t>
            </a:r>
            <a:r>
              <a:rPr lang="en-US" sz="2600" dirty="0" smtClean="0"/>
              <a:t>The </a:t>
            </a:r>
            <a:r>
              <a:rPr lang="en-US" sz="2600" dirty="0"/>
              <a:t>CISC approach attempts to minimize the number of instructions per program, sacrificing the number of cycles per instruction.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515591"/>
            <a:ext cx="29718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4608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RISC </a:t>
            </a:r>
            <a:r>
              <a:rPr lang="en-US" dirty="0" smtClean="0"/>
              <a:t>Architecture:</a:t>
            </a:r>
          </a:p>
          <a:p>
            <a:pPr marL="0" indent="0">
              <a:buNone/>
            </a:pPr>
            <a:r>
              <a:rPr lang="en-US" dirty="0" smtClean="0"/>
              <a:t>	</a:t>
            </a:r>
            <a:r>
              <a:rPr lang="en-US" sz="2600" dirty="0"/>
              <a:t>RISC is a type of microprocessor architecture that uses highly-optimized set of instructions. RISC does the opposite, reducing the cycles per instruction at the cost of the number of instructions per </a:t>
            </a:r>
            <a:r>
              <a:rPr lang="en-US" sz="2600" dirty="0" smtClean="0"/>
              <a:t>program.</a:t>
            </a:r>
            <a:endParaRPr lang="en-US" sz="2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987294"/>
            <a:ext cx="2819400" cy="2652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0572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t>
            </a:r>
            <a:endParaRPr lang="en-US" dirty="0"/>
          </a:p>
        </p:txBody>
      </p:sp>
      <p:sp>
        <p:nvSpPr>
          <p:cNvPr id="3" name="Content Placeholder 2"/>
          <p:cNvSpPr>
            <a:spLocks noGrp="1"/>
          </p:cNvSpPr>
          <p:nvPr>
            <p:ph idx="1"/>
          </p:nvPr>
        </p:nvSpPr>
        <p:spPr/>
        <p:txBody>
          <a:bodyPr>
            <a:normAutofit fontScale="85000" lnSpcReduction="20000"/>
          </a:bodyPr>
          <a:lstStyle/>
          <a:p>
            <a:r>
              <a:rPr lang="en-US" b="1" u="sng" dirty="0" smtClean="0"/>
              <a:t>Fetch:</a:t>
            </a:r>
          </a:p>
          <a:p>
            <a:pPr marL="0" indent="0">
              <a:buNone/>
            </a:pPr>
            <a:r>
              <a:rPr lang="en-US" sz="2600" dirty="0" smtClean="0"/>
              <a:t>	</a:t>
            </a:r>
            <a:r>
              <a:rPr lang="en-US" sz="3100" dirty="0" smtClean="0"/>
              <a:t>The </a:t>
            </a:r>
            <a:r>
              <a:rPr lang="en-US" sz="3100" dirty="0"/>
              <a:t>next instruction is fetched from the memory address that is currently stored in the program counter and stored into the instruction register. At the end of the fetch operation, the PC points to the next instruction that will be read at the next cycle</a:t>
            </a:r>
            <a:r>
              <a:rPr lang="en-US" sz="3100" dirty="0" smtClean="0"/>
              <a:t>.</a:t>
            </a:r>
          </a:p>
          <a:p>
            <a:pPr marL="514350" indent="-514350">
              <a:buFont typeface="+mj-lt"/>
              <a:buAutoNum type="arabicPeriod"/>
            </a:pPr>
            <a:r>
              <a:rPr lang="en-US" sz="3100" dirty="0"/>
              <a:t>The fetch step is the same for each instruction:</a:t>
            </a:r>
          </a:p>
          <a:p>
            <a:pPr marL="514350" indent="-514350">
              <a:buFont typeface="+mj-lt"/>
              <a:buAutoNum type="arabicPeriod"/>
            </a:pPr>
            <a:r>
              <a:rPr lang="en-US" sz="3100" dirty="0"/>
              <a:t>The CPU sends the PC to the MAR and sends a read command on the address bus</a:t>
            </a:r>
          </a:p>
          <a:p>
            <a:pPr marL="514350" indent="-514350">
              <a:buFont typeface="+mj-lt"/>
              <a:buAutoNum type="arabicPeriod"/>
            </a:pPr>
            <a:r>
              <a:rPr lang="en-US" sz="3100" dirty="0"/>
              <a:t>In response to the read command (with address equal to PC), the memory returns the data stored at the memory location indicated by PC on the data bus</a:t>
            </a:r>
          </a:p>
          <a:p>
            <a:pPr marL="0" indent="0">
              <a:buNone/>
            </a:pPr>
            <a:endParaRPr lang="en-US" sz="2600" dirty="0" smtClean="0"/>
          </a:p>
        </p:txBody>
      </p:sp>
    </p:spTree>
    <p:extLst>
      <p:ext uri="{BB962C8B-B14F-4D97-AF65-F5344CB8AC3E}">
        <p14:creationId xmlns:p14="http://schemas.microsoft.com/office/powerpoint/2010/main" val="1032477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startAt="4"/>
            </a:pPr>
            <a:r>
              <a:rPr lang="en-US" sz="3400" dirty="0" smtClean="0"/>
              <a:t>The CPU copies the data from the data bus into its MDR (also known as MBR, see section Components above)</a:t>
            </a:r>
          </a:p>
          <a:p>
            <a:pPr marL="514350" indent="-514350">
              <a:buFont typeface="+mj-lt"/>
              <a:buAutoNum type="arabicPeriod" startAt="4"/>
            </a:pPr>
            <a:r>
              <a:rPr lang="en-US" sz="3400" dirty="0" smtClean="0"/>
              <a:t>A fraction of a second later, the CPU copies the data from the MDR to the instruction register</a:t>
            </a:r>
          </a:p>
          <a:p>
            <a:pPr marL="514350" indent="-514350">
              <a:buFont typeface="+mj-lt"/>
              <a:buAutoNum type="arabicPeriod" startAt="4"/>
            </a:pPr>
            <a:r>
              <a:rPr lang="en-US" sz="3400" dirty="0" smtClean="0"/>
              <a:t>The PC is incremented so that it points to the following instruction in memory. This step prepares the CPU for the next cycle.</a:t>
            </a:r>
          </a:p>
          <a:p>
            <a:pPr marL="514350" indent="-514350">
              <a:buFont typeface="+mj-lt"/>
              <a:buAutoNum type="arabicPeriod" startAt="4"/>
            </a:pPr>
            <a:r>
              <a:rPr lang="en-US" sz="3400" dirty="0" smtClean="0"/>
              <a:t>The control unit fetches the instruction's address from the memory unit.</a:t>
            </a:r>
          </a:p>
          <a:p>
            <a:endParaRPr lang="en-US" sz="3400" b="1" u="sng" dirty="0" smtClean="0"/>
          </a:p>
          <a:p>
            <a:r>
              <a:rPr lang="en-US" sz="3400" b="1" u="sng" dirty="0" smtClean="0"/>
              <a:t>Decode:</a:t>
            </a:r>
          </a:p>
          <a:p>
            <a:pPr marL="0" indent="0">
              <a:buNone/>
            </a:pPr>
            <a:r>
              <a:rPr lang="en-US" sz="3400" dirty="0" smtClean="0"/>
              <a:t>	During this cycle the encoded instruction present in the instruction register is interpreted by the decoder.</a:t>
            </a:r>
          </a:p>
          <a:p>
            <a:endParaRPr lang="en-US" dirty="0"/>
          </a:p>
        </p:txBody>
      </p:sp>
    </p:spTree>
    <p:extLst>
      <p:ext uri="{BB962C8B-B14F-4D97-AF65-F5344CB8AC3E}">
        <p14:creationId xmlns:p14="http://schemas.microsoft.com/office/powerpoint/2010/main" val="186775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600" b="1" u="sng" dirty="0" smtClean="0"/>
              <a:t>Execute:</a:t>
            </a:r>
          </a:p>
          <a:p>
            <a:pPr marL="0" indent="0">
              <a:buNone/>
            </a:pPr>
            <a:r>
              <a:rPr lang="en-US" sz="2600" dirty="0" smtClean="0"/>
              <a:t>	The function of the instruction is performed. If the instruction involves arithmetic or logic, the ALU is utilized. This is the only stage of the instruction cycle that is useful from the perspective of the end user. Everything else is overhead required to make the execute step happen.</a:t>
            </a:r>
          </a:p>
          <a:p>
            <a:endParaRPr lang="en-US" dirty="0"/>
          </a:p>
        </p:txBody>
      </p:sp>
    </p:spTree>
    <p:extLst>
      <p:ext uri="{BB962C8B-B14F-4D97-AF65-F5344CB8AC3E}">
        <p14:creationId xmlns:p14="http://schemas.microsoft.com/office/powerpoint/2010/main" val="3993149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121</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PROCESSOR</vt:lpstr>
      <vt:lpstr>DIFFERENT PROCESSOR FAMILY</vt:lpstr>
      <vt:lpstr>TYPES OF CORES</vt:lpstr>
      <vt:lpstr>ARCHITECTURE TYPES</vt:lpstr>
      <vt:lpstr>PowerPoint Presentation</vt:lpstr>
      <vt:lpstr>OPERATION</vt:lpstr>
      <vt:lpstr>PowerPoint Presentation</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dc:title>
  <dc:creator>Hadkar, Amol</dc:creator>
  <cp:lastModifiedBy>Hadkar, Amol</cp:lastModifiedBy>
  <cp:revision>5</cp:revision>
  <dcterms:created xsi:type="dcterms:W3CDTF">2018-03-12T12:08:42Z</dcterms:created>
  <dcterms:modified xsi:type="dcterms:W3CDTF">2018-03-12T12:56:27Z</dcterms:modified>
</cp:coreProperties>
</file>