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58" r:id="rId3"/>
    <p:sldId id="272" r:id="rId4"/>
    <p:sldId id="273" r:id="rId5"/>
    <p:sldId id="274" r:id="rId6"/>
    <p:sldId id="275" r:id="rId7"/>
    <p:sldId id="276" r:id="rId8"/>
    <p:sldId id="277" r:id="rId9"/>
    <p:sldId id="278" r:id="rId10"/>
    <p:sldId id="280" r:id="rId11"/>
    <p:sldId id="279" r:id="rId12"/>
    <p:sldId id="259" r:id="rId13"/>
    <p:sldId id="281" r:id="rId14"/>
    <p:sldId id="282" r:id="rId15"/>
    <p:sldId id="283" r:id="rId16"/>
    <p:sldId id="284" r:id="rId17"/>
    <p:sldId id="285" r:id="rId18"/>
    <p:sldId id="260" r:id="rId19"/>
    <p:sldId id="286" r:id="rId20"/>
    <p:sldId id="295" r:id="rId21"/>
    <p:sldId id="294" r:id="rId22"/>
    <p:sldId id="289" r:id="rId23"/>
    <p:sldId id="261" r:id="rId24"/>
    <p:sldId id="290" r:id="rId25"/>
    <p:sldId id="291" r:id="rId26"/>
    <p:sldId id="262" r:id="rId27"/>
    <p:sldId id="270" r:id="rId28"/>
    <p:sldId id="271" r:id="rId29"/>
    <p:sldId id="266" r:id="rId30"/>
    <p:sldId id="293" r:id="rId31"/>
    <p:sldId id="268" r:id="rId32"/>
    <p:sldId id="292" r:id="rId33"/>
  </p:sldIdLst>
  <p:sldSz cx="9144000" cy="6858000" type="screen4x3"/>
  <p:notesSz cx="7099300"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1F1F"/>
  </p:clrMru>
</p:presentationPr>
</file>

<file path=ppt/tableStyles.xml><?xml version="1.0" encoding="utf-8"?>
<a:tblStyleLst xmlns:a="http://schemas.openxmlformats.org/drawingml/2006/main" def="{5C22544A-7EE6-4342-B048-85BDC9FD1C3A}">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101" autoAdjust="0"/>
  </p:normalViewPr>
  <p:slideViewPr>
    <p:cSldViewPr>
      <p:cViewPr varScale="1">
        <p:scale>
          <a:sx n="83" d="100"/>
          <a:sy n="83" d="100"/>
        </p:scale>
        <p:origin x="-45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96" y="-108"/>
      </p:cViewPr>
      <p:guideLst>
        <p:guide orient="horz" pos="3224"/>
        <p:guide pos="2236"/>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s-ES"/>
          </a:p>
        </p:txBody>
      </p:sp>
      <p:sp>
        <p:nvSpPr>
          <p:cNvPr id="3" name="2 Marcador de fecha"/>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F190EE77-5F38-457B-96A8-67CE15DC456B}" type="datetimeFigureOut">
              <a:rPr lang="es-ES" smtClean="0"/>
              <a:pPr/>
              <a:t>26/07/2012</a:t>
            </a:fld>
            <a:endParaRPr lang="es-ES"/>
          </a:p>
        </p:txBody>
      </p:sp>
      <p:sp>
        <p:nvSpPr>
          <p:cNvPr id="4" name="3 Marcador de pie de página"/>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FF8415D2-09C9-45E9-8984-F1E4AAC1ABA2}" type="slidenum">
              <a:rPr lang="es-ES" smtClean="0"/>
              <a:pPr/>
              <a:t>‹Nº›</a:t>
            </a:fld>
            <a:endParaRPr lang="es-E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3 Marcador de imagen de diapositiva"/>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s-ES"/>
          </a:p>
        </p:txBody>
      </p:sp>
      <p:sp>
        <p:nvSpPr>
          <p:cNvPr id="5" name="4 Marcador de notas"/>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sz="1300" dirty="0" smtClean="0"/>
              <a:t>Así, si el usuario ingresa a una página Web introduciendo una URL en el navegador esperará la respuesta del servidor hasta que el código HTML llegue por completo y se dibuje la página solicitada. En ese caso se está utilizando un mecanismo de comunicación síncrona: </a:t>
            </a:r>
            <a:r>
              <a:rPr lang="es-ES" sz="1300" dirty="0" smtClean="0"/>
              <a:t>el cliente ha enviado una petición y permanece bloqueado esperando la respuesta del receptor.</a:t>
            </a:r>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3</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sz="1300" dirty="0" smtClean="0"/>
              <a:t>La forma más usual de encontrar </a:t>
            </a:r>
            <a:r>
              <a:rPr lang="es-ES_tradnl" sz="1300" dirty="0" err="1" smtClean="0"/>
              <a:t>JavaScript</a:t>
            </a:r>
            <a:r>
              <a:rPr lang="es-ES_tradnl" sz="1300" dirty="0" smtClean="0"/>
              <a:t> en una página Web es incluyendo</a:t>
            </a:r>
            <a:r>
              <a:rPr lang="es-ES" sz="1300" dirty="0" smtClean="0"/>
              <a:t> las sentencias y funciones dentro de la página utilizando las etiquetas HTML  &lt;script&gt; y &lt;/script&gt;.</a:t>
            </a:r>
          </a:p>
          <a:p>
            <a:pPr defTabSz="990478">
              <a:defRPr/>
            </a:pPr>
            <a:r>
              <a:rPr lang="es-ES" sz="1300" dirty="0" smtClean="0"/>
              <a:t>Analizando el código anterior, tenemos una función </a:t>
            </a:r>
            <a:r>
              <a:rPr lang="es-ES" sz="1300" dirty="0" err="1" smtClean="0"/>
              <a:t>JavaScript</a:t>
            </a:r>
            <a:r>
              <a:rPr lang="es-ES" sz="1300" dirty="0" smtClean="0"/>
              <a:t> que al ser ejecutada realiza el cambio de tamaño del elemento </a:t>
            </a:r>
            <a:r>
              <a:rPr lang="es-ES" sz="1300" i="1" dirty="0" err="1" smtClean="0"/>
              <a:t>div</a:t>
            </a:r>
            <a:r>
              <a:rPr lang="es-ES" sz="1300" dirty="0" smtClean="0"/>
              <a:t>. Comprobamos mediante una sentencia condicional </a:t>
            </a:r>
            <a:r>
              <a:rPr lang="es-ES" sz="1300" i="1" dirty="0" smtClean="0"/>
              <a:t>if</a:t>
            </a:r>
            <a:r>
              <a:rPr lang="es-ES" sz="1300" dirty="0" smtClean="0"/>
              <a:t> el tamaño actual del elemento </a:t>
            </a:r>
            <a:r>
              <a:rPr lang="es-ES" sz="1300" i="1" dirty="0" err="1" smtClean="0"/>
              <a:t>div</a:t>
            </a:r>
            <a:r>
              <a:rPr lang="es-ES" sz="1300" dirty="0" smtClean="0"/>
              <a:t> cuyo identificador es “novedades”</a:t>
            </a:r>
            <a:r>
              <a:rPr lang="es-ES" sz="1300" i="1" dirty="0" smtClean="0"/>
              <a:t>.</a:t>
            </a:r>
            <a:r>
              <a:rPr lang="es-ES" sz="1300" dirty="0" smtClean="0"/>
              <a:t> De hecho, modificamos directamente al atributo altura (</a:t>
            </a:r>
            <a:r>
              <a:rPr lang="es-ES" sz="1300" i="1" dirty="0" err="1" smtClean="0"/>
              <a:t>height</a:t>
            </a:r>
            <a:r>
              <a:rPr lang="es-ES" sz="1300" dirty="0" smtClean="0"/>
              <a:t>) del elemento novedades.</a:t>
            </a:r>
            <a:r>
              <a:rPr lang="es-ES" sz="1300" i="1" dirty="0" smtClean="0"/>
              <a:t> </a:t>
            </a:r>
            <a:r>
              <a:rPr lang="es-ES" sz="1300" dirty="0" smtClean="0"/>
              <a:t> </a:t>
            </a:r>
          </a:p>
          <a:p>
            <a:r>
              <a:rPr lang="es-ES_tradnl" sz="1300" dirty="0" smtClean="0"/>
              <a:t>La sentencia </a:t>
            </a:r>
            <a:r>
              <a:rPr lang="es-ES" sz="1300" dirty="0" err="1" smtClean="0"/>
              <a:t>novedades.style.height</a:t>
            </a:r>
            <a:r>
              <a:rPr lang="es-ES_tradnl" sz="1300" dirty="0" smtClean="0"/>
              <a:t> hace referencia al elemento </a:t>
            </a:r>
            <a:r>
              <a:rPr lang="es-ES_tradnl" sz="1300" i="1" dirty="0" err="1" smtClean="0"/>
              <a:t>div</a:t>
            </a:r>
            <a:r>
              <a:rPr lang="es-ES_tradnl" sz="1300" dirty="0" smtClean="0"/>
              <a:t> que tiene el atributo </a:t>
            </a:r>
            <a:r>
              <a:rPr lang="es-ES_tradnl" sz="1300" i="1" dirty="0" smtClean="0"/>
              <a:t>id</a:t>
            </a:r>
            <a:r>
              <a:rPr lang="es-ES_tradnl" sz="1300" dirty="0" smtClean="0"/>
              <a:t> con el valor “novedades”, este </a:t>
            </a:r>
            <a:r>
              <a:rPr lang="es-ES_tradnl" sz="1300" i="1" dirty="0" err="1" smtClean="0"/>
              <a:t>div</a:t>
            </a:r>
            <a:r>
              <a:rPr lang="es-ES_tradnl" sz="1300" dirty="0" smtClean="0"/>
              <a:t> también tiene un atributo </a:t>
            </a:r>
            <a:r>
              <a:rPr lang="es-ES_tradnl" sz="1300" i="1" dirty="0" err="1" smtClean="0"/>
              <a:t>style</a:t>
            </a:r>
            <a:r>
              <a:rPr lang="es-ES_tradnl" sz="1300" dirty="0" smtClean="0"/>
              <a:t> y dentro de este atributo la propiedad </a:t>
            </a:r>
            <a:r>
              <a:rPr lang="es-ES_tradnl" sz="1300" i="1" dirty="0" err="1" smtClean="0"/>
              <a:t>height</a:t>
            </a:r>
            <a:r>
              <a:rPr lang="es-ES_tradnl" sz="1300" dirty="0" smtClean="0"/>
              <a:t> de CSS. Lo que hacemos aquí es cambiar esta propiedad CSS.</a:t>
            </a:r>
            <a:endParaRPr lang="es-ES" sz="1300" dirty="0" smtClean="0"/>
          </a:p>
          <a:p>
            <a:r>
              <a:rPr lang="es-ES_tradnl" sz="1300" dirty="0" smtClean="0"/>
              <a:t>Ahora bien, si analizamos el resto del código fuente se puede ver el mecanismo de llamada de la función </a:t>
            </a:r>
            <a:r>
              <a:rPr lang="es-ES_tradnl" sz="1300" dirty="0" err="1" smtClean="0"/>
              <a:t>JavaScript</a:t>
            </a:r>
            <a:r>
              <a:rPr lang="es-ES_tradnl" sz="1300" dirty="0" smtClean="0"/>
              <a:t>. Dentro del elemento </a:t>
            </a:r>
            <a:r>
              <a:rPr lang="es-ES_tradnl" sz="1300" i="1" dirty="0" err="1" smtClean="0"/>
              <a:t>div</a:t>
            </a:r>
            <a:r>
              <a:rPr lang="es-ES_tradnl" sz="1300" dirty="0" smtClean="0"/>
              <a:t> tenemos un enlace, que dispara la función </a:t>
            </a:r>
            <a:r>
              <a:rPr lang="es-ES_tradnl" sz="1300" dirty="0" err="1" smtClean="0"/>
              <a:t>Javascript</a:t>
            </a:r>
            <a:r>
              <a:rPr lang="es-ES_tradnl" sz="1300" dirty="0" smtClean="0"/>
              <a:t> utilizando el atributo </a:t>
            </a:r>
            <a:r>
              <a:rPr lang="es-ES_tradnl" sz="1300" i="1" dirty="0" err="1" smtClean="0"/>
              <a:t>onclick</a:t>
            </a:r>
            <a:r>
              <a:rPr lang="es-ES_tradnl" sz="1300" i="1" dirty="0" smtClean="0"/>
              <a:t>.</a:t>
            </a:r>
            <a:endParaRPr lang="es-ES" sz="1300" dirty="0" smtClean="0"/>
          </a:p>
          <a:p>
            <a:pPr defTabSz="990478">
              <a:defRPr/>
            </a:pPr>
            <a:endParaRPr lang="es-ES" sz="1300"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15</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sz="1300" dirty="0" smtClean="0"/>
              <a:t>La forma más usual de encontrar </a:t>
            </a:r>
            <a:r>
              <a:rPr lang="es-ES_tradnl" sz="1300" dirty="0" err="1" smtClean="0"/>
              <a:t>JavaScript</a:t>
            </a:r>
            <a:r>
              <a:rPr lang="es-ES_tradnl" sz="1300" dirty="0" smtClean="0"/>
              <a:t> en una página Web es incluyendo</a:t>
            </a:r>
            <a:r>
              <a:rPr lang="es-ES" sz="1300" dirty="0" smtClean="0"/>
              <a:t> las sentencias y funciones dentro de la página utilizando las etiquetas HTML  &lt;script&gt; y &lt;/script&gt;.</a:t>
            </a:r>
          </a:p>
          <a:p>
            <a:pPr defTabSz="990478">
              <a:defRPr/>
            </a:pPr>
            <a:r>
              <a:rPr lang="es-ES" sz="1300" dirty="0" smtClean="0"/>
              <a:t>Analizando el código anterior, tenemos una función </a:t>
            </a:r>
            <a:r>
              <a:rPr lang="es-ES" sz="1300" dirty="0" err="1" smtClean="0"/>
              <a:t>JavaScript</a:t>
            </a:r>
            <a:r>
              <a:rPr lang="es-ES" sz="1300" dirty="0" smtClean="0"/>
              <a:t> que al ser ejecutada realiza el cambio de tamaño del elemento </a:t>
            </a:r>
            <a:r>
              <a:rPr lang="es-ES" sz="1300" i="1" dirty="0" err="1" smtClean="0"/>
              <a:t>div</a:t>
            </a:r>
            <a:r>
              <a:rPr lang="es-ES" sz="1300" dirty="0" smtClean="0"/>
              <a:t>. Comprobamos mediante una sentencia condicional </a:t>
            </a:r>
            <a:r>
              <a:rPr lang="es-ES" sz="1300" i="1" dirty="0" smtClean="0"/>
              <a:t>if</a:t>
            </a:r>
            <a:r>
              <a:rPr lang="es-ES" sz="1300" dirty="0" smtClean="0"/>
              <a:t> el tamaño actual del elemento </a:t>
            </a:r>
            <a:r>
              <a:rPr lang="es-ES" sz="1300" i="1" dirty="0" err="1" smtClean="0"/>
              <a:t>div</a:t>
            </a:r>
            <a:r>
              <a:rPr lang="es-ES" sz="1300" dirty="0" smtClean="0"/>
              <a:t> cuyo identificador es “novedades”</a:t>
            </a:r>
            <a:r>
              <a:rPr lang="es-ES" sz="1300" i="1" dirty="0" smtClean="0"/>
              <a:t>.</a:t>
            </a:r>
            <a:r>
              <a:rPr lang="es-ES" sz="1300" dirty="0" smtClean="0"/>
              <a:t> De hecho, modificamos directamente al atributo altura (</a:t>
            </a:r>
            <a:r>
              <a:rPr lang="es-ES" sz="1300" i="1" dirty="0" err="1" smtClean="0"/>
              <a:t>height</a:t>
            </a:r>
            <a:r>
              <a:rPr lang="es-ES" sz="1300" dirty="0" smtClean="0"/>
              <a:t>) del elemento novedades.</a:t>
            </a:r>
            <a:r>
              <a:rPr lang="es-ES" sz="1300" i="1" dirty="0" smtClean="0"/>
              <a:t> </a:t>
            </a:r>
            <a:r>
              <a:rPr lang="es-ES" sz="1300" dirty="0" smtClean="0"/>
              <a:t> </a:t>
            </a:r>
          </a:p>
          <a:p>
            <a:r>
              <a:rPr lang="es-ES_tradnl" sz="1300" dirty="0" smtClean="0"/>
              <a:t>La sentencia </a:t>
            </a:r>
            <a:r>
              <a:rPr lang="es-ES" sz="1300" dirty="0" err="1" smtClean="0"/>
              <a:t>novedades.style.height</a:t>
            </a:r>
            <a:r>
              <a:rPr lang="es-ES_tradnl" sz="1300" dirty="0" smtClean="0"/>
              <a:t> hace referencia al elemento </a:t>
            </a:r>
            <a:r>
              <a:rPr lang="es-ES_tradnl" sz="1300" i="1" dirty="0" err="1" smtClean="0"/>
              <a:t>div</a:t>
            </a:r>
            <a:r>
              <a:rPr lang="es-ES_tradnl" sz="1300" dirty="0" smtClean="0"/>
              <a:t> que tiene el atributo </a:t>
            </a:r>
            <a:r>
              <a:rPr lang="es-ES_tradnl" sz="1300" i="1" dirty="0" smtClean="0"/>
              <a:t>id</a:t>
            </a:r>
            <a:r>
              <a:rPr lang="es-ES_tradnl" sz="1300" dirty="0" smtClean="0"/>
              <a:t> con el valor “novedades”, este </a:t>
            </a:r>
            <a:r>
              <a:rPr lang="es-ES_tradnl" sz="1300" i="1" dirty="0" err="1" smtClean="0"/>
              <a:t>div</a:t>
            </a:r>
            <a:r>
              <a:rPr lang="es-ES_tradnl" sz="1300" dirty="0" smtClean="0"/>
              <a:t> también tiene un atributo </a:t>
            </a:r>
            <a:r>
              <a:rPr lang="es-ES_tradnl" sz="1300" i="1" dirty="0" err="1" smtClean="0"/>
              <a:t>style</a:t>
            </a:r>
            <a:r>
              <a:rPr lang="es-ES_tradnl" sz="1300" dirty="0" smtClean="0"/>
              <a:t> y dentro de este atributo la propiedad </a:t>
            </a:r>
            <a:r>
              <a:rPr lang="es-ES_tradnl" sz="1300" i="1" dirty="0" err="1" smtClean="0"/>
              <a:t>height</a:t>
            </a:r>
            <a:r>
              <a:rPr lang="es-ES_tradnl" sz="1300" dirty="0" smtClean="0"/>
              <a:t> de CSS. Lo que hacemos aquí es cambiar esta propiedad CSS.</a:t>
            </a:r>
            <a:endParaRPr lang="es-ES" sz="1300" dirty="0" smtClean="0"/>
          </a:p>
          <a:p>
            <a:r>
              <a:rPr lang="es-ES_tradnl" sz="1300" dirty="0" smtClean="0"/>
              <a:t>Ahora bien, si analizamos el resto del código fuente se puede ver el mecanismo de llamada de la función </a:t>
            </a:r>
            <a:r>
              <a:rPr lang="es-ES_tradnl" sz="1300" dirty="0" err="1" smtClean="0"/>
              <a:t>JavaScript</a:t>
            </a:r>
            <a:r>
              <a:rPr lang="es-ES_tradnl" sz="1300" dirty="0" smtClean="0"/>
              <a:t>. Dentro del elemento </a:t>
            </a:r>
            <a:r>
              <a:rPr lang="es-ES_tradnl" sz="1300" i="1" dirty="0" err="1" smtClean="0"/>
              <a:t>div</a:t>
            </a:r>
            <a:r>
              <a:rPr lang="es-ES_tradnl" sz="1300" dirty="0" smtClean="0"/>
              <a:t> tenemos un enlace, que dispara la función </a:t>
            </a:r>
            <a:r>
              <a:rPr lang="es-ES_tradnl" sz="1300" dirty="0" err="1" smtClean="0"/>
              <a:t>Javascript</a:t>
            </a:r>
            <a:r>
              <a:rPr lang="es-ES_tradnl" sz="1300" dirty="0" smtClean="0"/>
              <a:t> utilizando el atributo </a:t>
            </a:r>
            <a:r>
              <a:rPr lang="es-ES_tradnl" sz="1300" i="1" dirty="0" err="1" smtClean="0"/>
              <a:t>onclick</a:t>
            </a:r>
            <a:r>
              <a:rPr lang="es-ES_tradnl" sz="1300" i="1" dirty="0" smtClean="0"/>
              <a:t>.</a:t>
            </a:r>
            <a:endParaRPr lang="es-ES" sz="1300" dirty="0" smtClean="0"/>
          </a:p>
          <a:p>
            <a:pPr defTabSz="990478">
              <a:defRPr/>
            </a:pPr>
            <a:endParaRPr lang="es-ES" sz="1300"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16</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err="1" smtClean="0"/>
              <a:t>XQuery</a:t>
            </a:r>
            <a:r>
              <a:rPr lang="es-ES" dirty="0" smtClean="0"/>
              <a:t> proporciona los medios para extraer y manipular información de documentos XML, o de cualquier fuente de datos que pueda ser representada mediante XML como, por ejemplo, bases de datos relacionales o documentos ofimáticos.</a:t>
            </a:r>
          </a:p>
          <a:p>
            <a:r>
              <a:rPr lang="es-ES" dirty="0" err="1" smtClean="0"/>
              <a:t>XQuery</a:t>
            </a:r>
            <a:r>
              <a:rPr lang="es-ES" dirty="0" smtClean="0"/>
              <a:t> utiliza expresiones </a:t>
            </a:r>
            <a:r>
              <a:rPr lang="es-ES" dirty="0" err="1" smtClean="0"/>
              <a:t>XPath</a:t>
            </a:r>
            <a:r>
              <a:rPr lang="es-ES" dirty="0" smtClean="0"/>
              <a:t> para acceder a determinadas partes del documento XML. Añade, además, expresiones similares a las usadas en SQL, conocidas como expresiones FLWOR. Las expresiones FLWOR toman su nombre de los 5 tipos de sentencias de las que pueden estar compuestas: FOR, LET, WHERE, ORDER BY y RETURN.</a:t>
            </a:r>
          </a:p>
          <a:p>
            <a:r>
              <a:rPr lang="es-ES" sz="1300" dirty="0" smtClean="0"/>
              <a:t>Entre las tecnologías asociadas con XML encontramos el </a:t>
            </a:r>
            <a:r>
              <a:rPr lang="es-ES" sz="1300" dirty="0" err="1" smtClean="0"/>
              <a:t>EXtensible</a:t>
            </a:r>
            <a:r>
              <a:rPr lang="es-ES" sz="1300" dirty="0" smtClean="0"/>
              <a:t> </a:t>
            </a:r>
            <a:r>
              <a:rPr lang="es-ES" sz="1300" dirty="0" err="1" smtClean="0"/>
              <a:t>Stylesheet</a:t>
            </a:r>
            <a:r>
              <a:rPr lang="es-ES" sz="1300" dirty="0" smtClean="0"/>
              <a:t> </a:t>
            </a:r>
            <a:r>
              <a:rPr lang="es-ES" sz="1300" dirty="0" err="1" smtClean="0"/>
              <a:t>Language</a:t>
            </a:r>
            <a:r>
              <a:rPr lang="es-ES" sz="1300" dirty="0" smtClean="0"/>
              <a:t> </a:t>
            </a:r>
            <a:r>
              <a:rPr lang="es-ES" sz="1300" dirty="0" err="1" smtClean="0"/>
              <a:t>Transformations</a:t>
            </a:r>
            <a:r>
              <a:rPr lang="es-ES" sz="1300" dirty="0" smtClean="0"/>
              <a:t> (XSLT), el cual es un lenguaje para transformar un documento XML en otro documento XML, texto plano, etc. </a:t>
            </a:r>
            <a:endParaRPr lang="es-ES"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17</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19</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22</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lvl="0"/>
            <a:r>
              <a:rPr lang="es-ES" sz="1300" dirty="0" smtClean="0"/>
              <a:t>La página recibida por el cliente contiene código </a:t>
            </a:r>
            <a:r>
              <a:rPr lang="es-ES" sz="1300" dirty="0" err="1" smtClean="0"/>
              <a:t>JavaScript</a:t>
            </a:r>
            <a:r>
              <a:rPr lang="es-ES" sz="1300" dirty="0" smtClean="0"/>
              <a:t>, el cuál puede obtener datos del servidor. El navegador, al recibir la página Web crea el DOM asociado el cuál puede ser accedido y modificado por el código </a:t>
            </a:r>
            <a:r>
              <a:rPr lang="es-ES" sz="1300" dirty="0" err="1" smtClean="0"/>
              <a:t>JavaScript</a:t>
            </a:r>
            <a:r>
              <a:rPr lang="es-ES" sz="1300" dirty="0" smtClean="0"/>
              <a:t>.</a:t>
            </a:r>
          </a:p>
          <a:p>
            <a:pPr lvl="0"/>
            <a:endParaRPr lang="es-ES" sz="1300" dirty="0" smtClean="0"/>
          </a:p>
          <a:p>
            <a:pPr lvl="0"/>
            <a:r>
              <a:rPr lang="es-ES" sz="1300" dirty="0" smtClean="0"/>
              <a:t>Cuando la página necesita información del servidor (por ejemplo, cuando se ha elegido el origen de un viaje y es necesario el listado de destinos posibles), desde el lenguaje </a:t>
            </a:r>
            <a:r>
              <a:rPr lang="es-ES" sz="1300" dirty="0" err="1" smtClean="0"/>
              <a:t>JavaScript</a:t>
            </a:r>
            <a:r>
              <a:rPr lang="es-ES" sz="1300" dirty="0" smtClean="0"/>
              <a:t> se utiliza un elemento especial: el objeto </a:t>
            </a:r>
            <a:r>
              <a:rPr lang="es-ES" sz="1300" b="1" dirty="0" err="1" smtClean="0"/>
              <a:t>XMLHttpRequest</a:t>
            </a:r>
            <a:r>
              <a:rPr lang="es-ES" sz="1300" dirty="0" smtClean="0"/>
              <a:t>. </a:t>
            </a:r>
          </a:p>
          <a:p>
            <a:pPr lvl="0"/>
            <a:endParaRPr lang="es-ES" sz="1300" dirty="0" smtClean="0"/>
          </a:p>
          <a:p>
            <a:pPr lvl="0"/>
            <a:r>
              <a:rPr lang="es-ES" sz="1300" dirty="0" smtClean="0"/>
              <a:t>A través de este elemento se envía una petición al servidor sin provocar que la página sea recargada. Esta es la clave, la ejecución de </a:t>
            </a:r>
            <a:r>
              <a:rPr lang="es-ES" sz="1300" dirty="0" err="1" smtClean="0"/>
              <a:t>JavaScript</a:t>
            </a:r>
            <a:r>
              <a:rPr lang="es-ES" sz="1300" dirty="0" smtClean="0"/>
              <a:t> en el cliente dispara una comunicación asíncrona, no bloquea la página hasta la recepción de los datos (en el caso del ejemplo, los destinos posibles para el origen elegido) y el usuario puede seguir trabajando en la página.</a:t>
            </a:r>
          </a:p>
          <a:p>
            <a:pPr lvl="0"/>
            <a:endParaRPr lang="es-ES" sz="1300" dirty="0" smtClean="0"/>
          </a:p>
          <a:p>
            <a:pPr lvl="0"/>
            <a:r>
              <a:rPr lang="es-ES" sz="1300" dirty="0" smtClean="0"/>
              <a:t>Los datos obtenidos del servidor son, por lo general, objetos XML o texto plano que será leído por el código </a:t>
            </a:r>
            <a:r>
              <a:rPr lang="es-ES" sz="1300" dirty="0" err="1" smtClean="0"/>
              <a:t>JavaScript</a:t>
            </a:r>
            <a:r>
              <a:rPr lang="es-ES" sz="1300" dirty="0" smtClean="0"/>
              <a:t>.</a:t>
            </a:r>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23</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24</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25</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sz="1300" dirty="0" smtClean="0"/>
              <a:t>Un </a:t>
            </a:r>
            <a:r>
              <a:rPr lang="es-ES_tradnl" sz="1300" i="1" dirty="0" err="1" smtClean="0"/>
              <a:t>string</a:t>
            </a:r>
            <a:r>
              <a:rPr lang="es-ES_tradnl" sz="1300" dirty="0" smtClean="0"/>
              <a:t> es una colección de cero o más caracteres Unicode, encerrados entre comillas dobles, usando barras divisorias invertidas como escape. Una cadena de caracteres es parecida a una cadena de caracteres C o Java. Un elemento </a:t>
            </a:r>
            <a:r>
              <a:rPr lang="es-ES_tradnl" sz="1300" i="1" dirty="0" err="1" smtClean="0"/>
              <a:t>number</a:t>
            </a:r>
            <a:r>
              <a:rPr lang="es-ES_tradnl" sz="1300" dirty="0" smtClean="0"/>
              <a:t> es similar a un número C o Java, excepto que no se usan los formatos octales y hexadecimales. Por último, los espacios en blanco pueden insertarse entre cualquier par de símbolos.</a:t>
            </a:r>
            <a:endParaRPr lang="es-ES" sz="1300"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27</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30</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AJAX es una técnica de desarrollo de aplicaciones Web que permite la creación de aplicaciones interactivas. Una de las ventajas de este tipo de aplicaciones es que se minimizan las comunicaciones entre el cliente y el servidor, realizándose de manera asíncrona.</a:t>
            </a:r>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5</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32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6</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7</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8</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dirty="0" smtClean="0"/>
              <a:t>Si a esto le sumamos la capacidad de poder ser leído y modificado mediante DOM, vemos la gran importancia que tiene en las aplicaciones con AJAX.</a:t>
            </a:r>
            <a:endParaRPr lang="es-ES"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9</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defTabSz="990478">
              <a:defRPr/>
            </a:pPr>
            <a:r>
              <a:rPr lang="es-ES_tradnl" sz="1300" dirty="0" smtClean="0"/>
              <a:t>Ahora bien, la fortaleza de esta representación jerárquica está en su grado de estandarización y en que todos los navegadores lo utilicen. El DOM es un estándar del </a:t>
            </a:r>
            <a:r>
              <a:rPr lang="es-ES_tradnl" sz="1300" dirty="0" err="1" smtClean="0"/>
              <a:t>World</a:t>
            </a:r>
            <a:r>
              <a:rPr lang="es-ES_tradnl" sz="1300" dirty="0" smtClean="0"/>
              <a:t> </a:t>
            </a:r>
            <a:r>
              <a:rPr lang="es-ES_tradnl" sz="1300" dirty="0" err="1" smtClean="0"/>
              <a:t>Wide</a:t>
            </a:r>
            <a:r>
              <a:rPr lang="es-ES_tradnl" sz="1300" dirty="0" smtClean="0"/>
              <a:t> Web </a:t>
            </a:r>
            <a:r>
              <a:rPr lang="es-ES_tradnl" sz="1300" dirty="0" err="1" smtClean="0"/>
              <a:t>Consortium</a:t>
            </a:r>
            <a:r>
              <a:rPr lang="es-ES_tradnl" sz="1300" dirty="0" smtClean="0"/>
              <a:t>, también conocido como W3C (www.w3.org), y por lo tanto se considera un estándar que deben seguir todos los navegadores para representar las páginas Web. Esto garantiza que, modificando el color del borde de un botón mientras paso el cursor sobre el elemento, funcione de la misma manera tanto en Internet Explorer como en Safari, </a:t>
            </a:r>
            <a:r>
              <a:rPr lang="es-ES_tradnl" sz="1300" dirty="0" err="1" smtClean="0"/>
              <a:t>Firefox</a:t>
            </a:r>
            <a:r>
              <a:rPr lang="es-ES_tradnl" sz="1300" dirty="0" smtClean="0"/>
              <a:t>, etc. Por lo tanto, mediante DOM y un lenguaje de script del lado del cliente (el más utilizado es </a:t>
            </a:r>
            <a:r>
              <a:rPr lang="es-ES_tradnl" sz="1300" dirty="0" err="1" smtClean="0"/>
              <a:t>JavaScript</a:t>
            </a:r>
            <a:r>
              <a:rPr lang="es-ES_tradnl" sz="1300" dirty="0" smtClean="0"/>
              <a:t>) podemos agregar o modificar elementos del árbol DOM con la particularidad de que aparecerán inmediatamente en el navegador.</a:t>
            </a:r>
            <a:endParaRPr lang="es-ES" sz="1300" dirty="0" smtClean="0"/>
          </a:p>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12</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13</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a:xfrm>
            <a:off x="4021294" y="9721106"/>
            <a:ext cx="3076363" cy="511731"/>
          </a:xfrm>
          <a:prstGeom prst="rect">
            <a:avLst/>
          </a:prstGeom>
        </p:spPr>
        <p:txBody>
          <a:bodyPr lIns="99048" tIns="49524" rIns="99048" bIns="49524"/>
          <a:lstStyle/>
          <a:p>
            <a:fld id="{5C93F345-9B85-45FE-A289-6E9AEA1DBE5E}" type="slidenum">
              <a:rPr lang="es-ES" smtClean="0"/>
              <a:pPr/>
              <a:t>14</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124744"/>
            <a:ext cx="7772400" cy="1728192"/>
          </a:xfrm>
          <a:ln>
            <a:noFill/>
          </a:ln>
          <a:effectLst/>
          <a:scene3d>
            <a:camera prst="orthographicFront">
              <a:rot lat="0" lon="0" rev="0"/>
            </a:camera>
            <a:lightRig rig="chilly" dir="t">
              <a:rot lat="0" lon="0" rev="18480000"/>
            </a:lightRig>
          </a:scene3d>
          <a:sp3d prstMaterial="clear">
            <a:bevelT h="63500"/>
          </a:sp3d>
        </p:spPr>
        <p:txBody>
          <a:bodyPr/>
          <a:lstStyle>
            <a:lvl1pPr>
              <a:defRPr sz="3600" b="1">
                <a:solidFill>
                  <a:schemeClr val="bg1"/>
                </a:solidFill>
              </a:defRPr>
            </a:lvl1pPr>
          </a:lstStyle>
          <a:p>
            <a:r>
              <a:rPr lang="es-ES" dirty="0" smtClean="0"/>
              <a:t>Haga clic para modificar el estilo de título del patrón</a:t>
            </a:r>
            <a:endParaRPr lang="es-ES" dirty="0"/>
          </a:p>
        </p:txBody>
      </p:sp>
      <p:sp>
        <p:nvSpPr>
          <p:cNvPr id="3" name="2 Subtítulo"/>
          <p:cNvSpPr>
            <a:spLocks noGrp="1"/>
          </p:cNvSpPr>
          <p:nvPr>
            <p:ph type="subTitle" idx="1"/>
          </p:nvPr>
        </p:nvSpPr>
        <p:spPr>
          <a:xfrm>
            <a:off x="683568" y="3717032"/>
            <a:ext cx="7848872" cy="954107"/>
          </a:xfrm>
          <a:effectLst/>
        </p:spPr>
        <p:txBody>
          <a:bodyPr anchor="ctr">
            <a:spAutoFit/>
          </a:bodyPr>
          <a:lstStyle>
            <a:lvl1pPr marL="0" indent="0" algn="ctr">
              <a:buNone/>
              <a:defRPr sz="2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dirty="0" smtClean="0"/>
              <a:t>Haga clic para modificar el estilo de subtítulo del patrón</a:t>
            </a:r>
            <a:endParaRPr lang="es-ES" dirty="0"/>
          </a:p>
        </p:txBody>
      </p:sp>
      <p:sp>
        <p:nvSpPr>
          <p:cNvPr id="4" name="Rectangle 1"/>
          <p:cNvSpPr>
            <a:spLocks noChangeArrowheads="1"/>
          </p:cNvSpPr>
          <p:nvPr userDrawn="1"/>
        </p:nvSpPr>
        <p:spPr bwMode="auto">
          <a:xfrm>
            <a:off x="3059832" y="4704820"/>
            <a:ext cx="324036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ES_tradnl" sz="1600" b="0" i="0" u="none" strike="noStrike" cap="none" normalizeH="0" baseline="0" dirty="0" smtClean="0">
                <a:ln>
                  <a:noFill/>
                </a:ln>
                <a:solidFill>
                  <a:schemeClr val="bg1"/>
                </a:solidFill>
                <a:effectLst/>
                <a:latin typeface="Arial" pitchFamily="34" charset="0"/>
                <a:ea typeface="Times New Roman" pitchFamily="18" charset="0"/>
                <a:cs typeface="Arial" pitchFamily="34" charset="0"/>
              </a:rPr>
              <a:t>J</a:t>
            </a:r>
            <a:r>
              <a:rPr kumimoji="0" lang="es-ES_tradnl" sz="1600" b="0" i="0" u="none" strike="noStrike" cap="none" normalizeH="0" baseline="0" dirty="0" smtClean="0" bmk="">
                <a:ln>
                  <a:noFill/>
                </a:ln>
                <a:solidFill>
                  <a:schemeClr val="bg1"/>
                </a:solidFill>
                <a:effectLst/>
                <a:latin typeface="Arial" pitchFamily="34" charset="0"/>
                <a:ea typeface="Times New Roman" pitchFamily="18" charset="0"/>
                <a:cs typeface="Arial" pitchFamily="34" charset="0"/>
              </a:rPr>
              <a:t>uan Manuel Vara Mesa</a:t>
            </a:r>
            <a:endParaRPr kumimoji="0" lang="es-ES" sz="16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Marcos López Sanz</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David Granada</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Emanuel </a:t>
            </a:r>
            <a:r>
              <a:rPr kumimoji="0" lang="es-ES_tradnl" sz="1600" b="0" i="0" u="none" strike="noStrike" cap="none" normalizeH="0" baseline="0" dirty="0" err="1" smtClean="0" bmk="_Toc136488536">
                <a:ln>
                  <a:noFill/>
                </a:ln>
                <a:solidFill>
                  <a:schemeClr val="bg1"/>
                </a:solidFill>
                <a:effectLst/>
                <a:latin typeface="Arial" pitchFamily="34" charset="0"/>
                <a:ea typeface="Times New Roman" pitchFamily="18" charset="0"/>
                <a:cs typeface="Arial" pitchFamily="34" charset="0"/>
              </a:rPr>
              <a:t>Irrazábal</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Jesús Javier Jiménez Hernández</a:t>
            </a:r>
            <a:endParaRPr kumimoji="0" lang="es-ES" sz="1600" b="0" i="0" u="none" strike="noStrike" cap="none" normalizeH="0" baseline="0" dirty="0" smtClean="0" bmk="_Toc136488536">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ES_tradnl" sz="1600" b="0" i="0" u="none" strike="noStrike" cap="none" normalizeH="0" baseline="0" dirty="0" err="1" smtClean="0" bmk="_Toc136488536">
                <a:ln>
                  <a:noFill/>
                </a:ln>
                <a:solidFill>
                  <a:schemeClr val="bg1"/>
                </a:solidFill>
                <a:effectLst/>
                <a:latin typeface="Arial" pitchFamily="34" charset="0"/>
                <a:ea typeface="Times New Roman" pitchFamily="18" charset="0"/>
                <a:cs typeface="Arial" pitchFamily="34" charset="0"/>
              </a:rPr>
              <a:t>Jenifer</a:t>
            </a:r>
            <a:r>
              <a:rPr kumimoji="0" lang="es-ES_tradnl" sz="1600" b="0" i="0" u="none" strike="noStrike" cap="none" normalizeH="0" baseline="0" dirty="0" smtClean="0" bmk="_Toc136488536">
                <a:ln>
                  <a:noFill/>
                </a:ln>
                <a:solidFill>
                  <a:schemeClr val="bg1"/>
                </a:solidFill>
                <a:effectLst/>
                <a:latin typeface="Arial" pitchFamily="34" charset="0"/>
                <a:ea typeface="Times New Roman" pitchFamily="18" charset="0"/>
                <a:cs typeface="Arial" pitchFamily="34" charset="0"/>
              </a:rPr>
              <a:t> Verde Marín</a:t>
            </a:r>
            <a:endParaRPr kumimoji="0" lang="es-ES" sz="1600" b="0" i="0" u="none" strike="noStrike" cap="none" normalizeH="0" baseline="0" dirty="0" smtClean="0">
              <a:ln>
                <a:noFill/>
              </a:ln>
              <a:solidFill>
                <a:schemeClr val="bg1"/>
              </a:solidFill>
              <a:effectLst/>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lvl1pPr>
              <a:buFont typeface="Wingdings" pitchFamily="2" charset="2"/>
              <a:buChar char="§"/>
              <a:defRPr/>
            </a:lvl1pPr>
            <a:lvl2pPr>
              <a:buFont typeface="Courier New" pitchFamily="49" charset="0"/>
              <a:buChar char="o"/>
              <a:defRPr/>
            </a:lvl2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7" name="4 Marcador de pie de página"/>
          <p:cNvSpPr>
            <a:spLocks noGrp="1"/>
          </p:cNvSpPr>
          <p:nvPr>
            <p:ph type="ftr" sz="quarter" idx="3"/>
          </p:nvPr>
        </p:nvSpPr>
        <p:spPr>
          <a:xfrm>
            <a:off x="179512" y="6093296"/>
            <a:ext cx="6264696" cy="600918"/>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lang="es-ES" dirty="0" smtClean="0"/>
              <a:t>Capítulo 1 – Selección de arquitecturas y herramientas de programación</a:t>
            </a:r>
            <a:endParaRPr lang="es-ES" dirty="0"/>
          </a:p>
        </p:txBody>
      </p:sp>
      <p:sp>
        <p:nvSpPr>
          <p:cNvPr id="10"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bg1"/>
                </a:solidFill>
                <a:latin typeface="Arial" pitchFamily="34" charset="0"/>
                <a:cs typeface="Arial" pitchFamily="34" charset="0"/>
              </a:defRPr>
            </a:lvl1pPr>
          </a:lstStyle>
          <a:p>
            <a:fld id="{19C3D5FF-1D01-428C-BF4E-6C13885CA336}"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s-ES" dirty="0" smtClean="0"/>
              <a:t>Haga clic para modificar el estilo de título del patrón</a:t>
            </a:r>
            <a:endParaRPr lang="es-ES" dirty="0"/>
          </a:p>
        </p:txBody>
      </p:sp>
      <p:sp>
        <p:nvSpPr>
          <p:cNvPr id="3" name="2 Marcador de texto"/>
          <p:cNvSpPr>
            <a:spLocks noGrp="1"/>
          </p:cNvSpPr>
          <p:nvPr>
            <p:ph type="body" idx="1"/>
          </p:nvPr>
        </p:nvSpPr>
        <p:spPr>
          <a:xfrm>
            <a:off x="457200" y="1600201"/>
            <a:ext cx="8229600" cy="4061048"/>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b="1">
                <a:solidFill>
                  <a:schemeClr val="bg1"/>
                </a:solidFill>
                <a:latin typeface="Arial" pitchFamily="34" charset="0"/>
                <a:cs typeface="Arial" pitchFamily="34" charset="0"/>
              </a:defRPr>
            </a:lvl1pPr>
          </a:lstStyle>
          <a:p>
            <a:fld id="{19C3D5FF-1D01-428C-BF4E-6C13885CA336}" type="slidenum">
              <a:rPr lang="es-ES" smtClean="0"/>
              <a:pPr/>
              <a:t>‹Nº›</a:t>
            </a:fld>
            <a:endParaRPr lang="es-ES" dirty="0"/>
          </a:p>
        </p:txBody>
      </p:sp>
      <p:sp>
        <p:nvSpPr>
          <p:cNvPr id="9" name="4 Marcador de pie de página"/>
          <p:cNvSpPr>
            <a:spLocks noGrp="1"/>
          </p:cNvSpPr>
          <p:nvPr>
            <p:ph type="ftr" sz="quarter" idx="3"/>
          </p:nvPr>
        </p:nvSpPr>
        <p:spPr>
          <a:xfrm>
            <a:off x="179512" y="6093296"/>
            <a:ext cx="6264696" cy="600918"/>
          </a:xfrm>
          <a:prstGeom prst="rect">
            <a:avLst/>
          </a:prstGeom>
        </p:spPr>
        <p:txBody>
          <a:bodyPr/>
          <a:lstStyle>
            <a:lvl1pPr algn="l">
              <a:defRPr sz="1400" b="1" cap="none" spc="0">
                <a:ln w="18415" cmpd="sng">
                  <a:noFill/>
                  <a:prstDash val="solid"/>
                </a:ln>
                <a:solidFill>
                  <a:schemeClr val="bg1"/>
                </a:solidFill>
                <a:effectLst>
                  <a:outerShdw blurRad="50800" dist="38100" dir="2700000" algn="tl" rotWithShape="0">
                    <a:prstClr val="black">
                      <a:alpha val="40000"/>
                    </a:prstClr>
                  </a:outerShdw>
                  <a:reflection blurRad="6350" stA="55000" endA="300" endPos="45500" dir="5400000" sy="-100000" algn="bl" rotWithShape="0"/>
                </a:effectLst>
              </a:defRPr>
            </a:lvl1pPr>
          </a:lstStyle>
          <a:p>
            <a:r>
              <a:rPr lang="es-ES" dirty="0" smtClean="0"/>
              <a:t>Desarrollo web en entorno cliente</a:t>
            </a:r>
          </a:p>
          <a:p>
            <a:r>
              <a:rPr lang="es-ES" dirty="0" smtClean="0"/>
              <a:t>Capítulo 1 – Selección de arquitecturas y herramientas de programación</a:t>
            </a:r>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400" rtl="0" eaLnBrk="1" latinLnBrk="0" hangingPunct="1">
        <a:spcBef>
          <a:spcPct val="0"/>
        </a:spcBef>
        <a:buNone/>
        <a:defRPr sz="3200" kern="1200">
          <a:solidFill>
            <a:srgbClr val="E11F1F"/>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DESARROLLO WEB </a:t>
            </a:r>
            <a:br>
              <a:rPr lang="es-ES" dirty="0" smtClean="0"/>
            </a:br>
            <a:r>
              <a:rPr lang="es-ES" dirty="0" smtClean="0"/>
              <a:t>EN ENTORNO CLIENTE</a:t>
            </a:r>
            <a:endParaRPr lang="es-ES" dirty="0"/>
          </a:p>
        </p:txBody>
      </p:sp>
      <p:sp>
        <p:nvSpPr>
          <p:cNvPr id="3" name="2 Subtítulo"/>
          <p:cNvSpPr>
            <a:spLocks noGrp="1"/>
          </p:cNvSpPr>
          <p:nvPr>
            <p:ph type="subTitle" idx="1"/>
          </p:nvPr>
        </p:nvSpPr>
        <p:spPr>
          <a:xfrm>
            <a:off x="683568" y="3396944"/>
            <a:ext cx="7848872" cy="1274195"/>
          </a:xfrm>
        </p:spPr>
        <p:txBody>
          <a:bodyPr anchor="b"/>
          <a:lstStyle/>
          <a:p>
            <a:r>
              <a:rPr lang="es-ES" sz="2400" dirty="0" smtClean="0"/>
              <a:t>CAPÍTULO 7:</a:t>
            </a:r>
          </a:p>
          <a:p>
            <a:r>
              <a:rPr lang="es-ES" sz="2400" dirty="0" smtClean="0"/>
              <a:t>Utilización de Mecanismos de Comunicación Asíncrona</a:t>
            </a:r>
            <a:endParaRPr lang="es-E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1214422"/>
            <a:ext cx="4143404" cy="3786214"/>
          </a:xfrm>
        </p:spPr>
        <p:txBody>
          <a:bodyPr>
            <a:noAutofit/>
          </a:bodyPr>
          <a:lstStyle/>
          <a:p>
            <a:r>
              <a:rPr lang="es-ES_tradnl" sz="2000" dirty="0" smtClean="0"/>
              <a:t>El </a:t>
            </a:r>
            <a:r>
              <a:rPr lang="es-ES_tradnl" sz="2000" i="1" dirty="0" err="1" smtClean="0"/>
              <a:t>Document</a:t>
            </a:r>
            <a:r>
              <a:rPr lang="es-ES_tradnl" sz="2000" i="1" dirty="0" smtClean="0"/>
              <a:t> </a:t>
            </a:r>
            <a:r>
              <a:rPr lang="es-ES_tradnl" sz="2000" i="1" dirty="0" err="1" smtClean="0"/>
              <a:t>Object</a:t>
            </a:r>
            <a:r>
              <a:rPr lang="es-ES_tradnl" sz="2000" i="1" dirty="0" smtClean="0"/>
              <a:t> </a:t>
            </a:r>
            <a:r>
              <a:rPr lang="es-ES_tradnl" sz="2000" i="1" dirty="0" err="1" smtClean="0"/>
              <a:t>Model</a:t>
            </a:r>
            <a:r>
              <a:rPr lang="es-ES_tradnl" sz="2000" i="1" dirty="0" smtClean="0"/>
              <a:t>:</a:t>
            </a:r>
            <a:r>
              <a:rPr lang="es-ES_tradnl" sz="2000" dirty="0" smtClean="0"/>
              <a:t> </a:t>
            </a:r>
            <a:r>
              <a:rPr lang="es-ES_tradnl" sz="2000" dirty="0" smtClean="0"/>
              <a:t>(DOM) es una representación de la página Web en una estructura de jerarquía de </a:t>
            </a:r>
            <a:r>
              <a:rPr lang="es-ES_tradnl" sz="2000" dirty="0" smtClean="0"/>
              <a:t>árbol.</a:t>
            </a:r>
          </a:p>
          <a:p>
            <a:pPr>
              <a:buNone/>
            </a:pPr>
            <a:endParaRPr lang="es-ES_tradnl" sz="2000" dirty="0" smtClean="0"/>
          </a:p>
          <a:p>
            <a:r>
              <a:rPr lang="es-ES_tradnl" sz="2000" dirty="0" smtClean="0"/>
              <a:t>Es una API para representar documentos </a:t>
            </a:r>
            <a:r>
              <a:rPr lang="es-ES_tradnl" sz="2000" dirty="0" smtClean="0"/>
              <a:t>XHTML.</a:t>
            </a:r>
          </a:p>
          <a:p>
            <a:endParaRPr lang="es-ES_tradnl" sz="2000" dirty="0" smtClean="0"/>
          </a:p>
          <a:p>
            <a:r>
              <a:rPr lang="es-ES_tradnl" sz="2000" dirty="0" smtClean="0"/>
              <a:t>Todas las partes de la página están accesibles desde el cliente y no es necesario utilizar tecnologías del lado del </a:t>
            </a:r>
            <a:r>
              <a:rPr lang="es-ES_tradnl" sz="2000" dirty="0" smtClean="0"/>
              <a:t>servidor.</a:t>
            </a:r>
            <a:endParaRPr lang="es-ES" sz="2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10</a:t>
            </a:fld>
            <a:endParaRPr lang="es-ES" dirty="0"/>
          </a:p>
        </p:txBody>
      </p:sp>
      <p:pic>
        <p:nvPicPr>
          <p:cNvPr id="1026" name="Picture 2" descr="D:\Dropbox\LibrosCiclos\Desarrollo Web entorno cliente\Capítulo 7 - Utilización de mecanismos de comunicación asíncrona (AJAX Asynchronous JavaScript and XML)\Imágenes\Figura 7.1.png"/>
          <p:cNvPicPr>
            <a:picLocks noChangeAspect="1" noChangeArrowheads="1"/>
          </p:cNvPicPr>
          <p:nvPr/>
        </p:nvPicPr>
        <p:blipFill>
          <a:blip r:embed="rId2" cstate="print"/>
          <a:srcRect/>
          <a:stretch>
            <a:fillRect/>
          </a:stretch>
        </p:blipFill>
        <p:spPr bwMode="auto">
          <a:xfrm>
            <a:off x="5143504" y="1657599"/>
            <a:ext cx="3606790" cy="3771665"/>
          </a:xfrm>
          <a:prstGeom prst="rect">
            <a:avLst/>
          </a:prstGeom>
          <a:noFill/>
        </p:spPr>
      </p:pic>
      <p:sp>
        <p:nvSpPr>
          <p:cNvPr id="7" name="1 Título"/>
          <p:cNvSpPr>
            <a:spLocks noGrp="1"/>
          </p:cNvSpPr>
          <p:nvPr>
            <p:ph type="title"/>
          </p:nvPr>
        </p:nvSpPr>
        <p:spPr>
          <a:xfrm>
            <a:off x="457200" y="274638"/>
            <a:ext cx="8229600" cy="1143000"/>
          </a:xfrm>
        </p:spPr>
        <p:txBody>
          <a:bodyPr/>
          <a:lstStyle/>
          <a:p>
            <a:r>
              <a:rPr lang="es-ES" dirty="0" smtClean="0"/>
              <a:t>DOM</a:t>
            </a:r>
            <a:endParaRPr lang="es-ES" dirty="0"/>
          </a:p>
        </p:txBody>
      </p:sp>
      <p:sp>
        <p:nvSpPr>
          <p:cNvPr id="8"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4"/>
          </p:nvPr>
        </p:nvSpPr>
        <p:spPr/>
        <p:txBody>
          <a:bodyPr/>
          <a:lstStyle/>
          <a:p>
            <a:fld id="{19C3D5FF-1D01-428C-BF4E-6C13885CA336}" type="slidenum">
              <a:rPr lang="es-ES" smtClean="0"/>
              <a:pPr/>
              <a:t>11</a:t>
            </a:fld>
            <a:endParaRPr lang="es-ES" dirty="0"/>
          </a:p>
        </p:txBody>
      </p:sp>
      <p:pic>
        <p:nvPicPr>
          <p:cNvPr id="1026" name="Picture 2" descr="D:\Dropbox\LibrosCiclos\Desarrollo Web entorno cliente\Capítulo 7 - Utilización de mecanismos de comunicación asíncrona (AJAX Asynchronous JavaScript and XML)\Imágenes\Figura 7.1.png"/>
          <p:cNvPicPr>
            <a:picLocks noChangeAspect="1" noChangeArrowheads="1"/>
          </p:cNvPicPr>
          <p:nvPr/>
        </p:nvPicPr>
        <p:blipFill>
          <a:blip r:embed="rId2" cstate="print"/>
          <a:srcRect/>
          <a:stretch>
            <a:fillRect/>
          </a:stretch>
        </p:blipFill>
        <p:spPr bwMode="auto">
          <a:xfrm>
            <a:off x="5143504" y="1657599"/>
            <a:ext cx="3606790" cy="3771665"/>
          </a:xfrm>
          <a:prstGeom prst="rect">
            <a:avLst/>
          </a:prstGeom>
          <a:noFill/>
        </p:spPr>
      </p:pic>
      <p:sp>
        <p:nvSpPr>
          <p:cNvPr id="14337" name="Rectangle 1"/>
          <p:cNvSpPr>
            <a:spLocks noChangeArrowheads="1"/>
          </p:cNvSpPr>
          <p:nvPr/>
        </p:nvSpPr>
        <p:spPr bwMode="auto">
          <a:xfrm>
            <a:off x="500034" y="2096524"/>
            <a:ext cx="4429156" cy="3293209"/>
          </a:xfrm>
          <a:prstGeom prst="rect">
            <a:avLst/>
          </a:prstGeom>
          <a:solidFill>
            <a:srgbClr val="F3F3F3"/>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a:t>
            </a:r>
            <a:r>
              <a:rPr lang="en-US" sz="1500" dirty="0" smtClean="0">
                <a:latin typeface="Courier New" pitchFamily="49" charset="0"/>
                <a:cs typeface="Courier New" pitchFamily="49" charset="0"/>
              </a:rPr>
              <a:t>&lt;html </a:t>
            </a:r>
            <a:r>
              <a:rPr lang="en-US" sz="1500" dirty="0" err="1" smtClean="0">
                <a:latin typeface="Courier New" pitchFamily="49" charset="0"/>
                <a:cs typeface="Courier New" pitchFamily="49" charset="0"/>
              </a:rPr>
              <a:t>xmlns</a:t>
            </a:r>
            <a:r>
              <a:rPr lang="en-US" sz="1500" dirty="0" smtClean="0">
                <a:latin typeface="Courier New" pitchFamily="49" charset="0"/>
                <a:cs typeface="Courier New" pitchFamily="49" charset="0"/>
              </a:rPr>
              <a:t>="http://www.w3.org/1999/xhtml"&gt;</a:t>
            </a:r>
            <a:endParaRPr lang="es-ES" sz="1500" dirty="0" smtClean="0">
              <a:latin typeface="Courier New" pitchFamily="49" charset="0"/>
              <a:cs typeface="Courier New" pitchFamily="49" charset="0"/>
            </a:endParaRPr>
          </a:p>
          <a:p>
            <a:pPr marL="534988" marR="0" lvl="1" indent="-357188"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s-ES" sz="1500" dirty="0" smtClean="0">
                <a:latin typeface="Courier New" pitchFamily="49" charset="0"/>
                <a:cs typeface="Courier New" pitchFamily="49" charset="0"/>
              </a:rPr>
              <a:t>&lt;head&gt;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title</a:t>
            </a:r>
            <a:r>
              <a:rPr lang="es-ES" sz="1500" dirty="0" smtClean="0">
                <a:latin typeface="Courier New" pitchFamily="49" charset="0"/>
                <a:cs typeface="Courier New" pitchFamily="49" charset="0"/>
              </a:rPr>
              <a:t>&gt;Página de Inicio&lt;/</a:t>
            </a:r>
            <a:r>
              <a:rPr lang="es-ES" sz="1500" dirty="0" err="1" smtClean="0">
                <a:latin typeface="Courier New" pitchFamily="49" charset="0"/>
                <a:cs typeface="Courier New" pitchFamily="49" charset="0"/>
              </a:rPr>
              <a:t>title</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&lt;/head&gt;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&lt;p&gt;Contenido de la Página&lt;/p&gt;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html</a:t>
            </a:r>
            <a:r>
              <a:rPr lang="es-ES" sz="1500" dirty="0" smtClean="0">
                <a:latin typeface="Courier New" pitchFamily="49" charset="0"/>
                <a:cs typeface="Courier New" pitchFamily="49"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pitchFamily="34" charset="0"/>
            </a:endParaRPr>
          </a:p>
        </p:txBody>
      </p:sp>
      <p:sp>
        <p:nvSpPr>
          <p:cNvPr id="7" name="1 Título"/>
          <p:cNvSpPr>
            <a:spLocks noGrp="1"/>
          </p:cNvSpPr>
          <p:nvPr>
            <p:ph type="title"/>
          </p:nvPr>
        </p:nvSpPr>
        <p:spPr>
          <a:xfrm>
            <a:off x="457200" y="274638"/>
            <a:ext cx="8229600" cy="1143000"/>
          </a:xfrm>
        </p:spPr>
        <p:txBody>
          <a:bodyPr/>
          <a:lstStyle/>
          <a:p>
            <a:r>
              <a:rPr lang="es-ES" dirty="0" smtClean="0"/>
              <a:t>DOM</a:t>
            </a:r>
            <a:endParaRPr lang="es-ES" dirty="0"/>
          </a:p>
        </p:txBody>
      </p:sp>
      <p:sp>
        <p:nvSpPr>
          <p:cNvPr id="8"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4"/>
          </p:nvPr>
        </p:nvSpPr>
        <p:spPr/>
        <p:txBody>
          <a:bodyPr/>
          <a:lstStyle/>
          <a:p>
            <a:fld id="{19C3D5FF-1D01-428C-BF4E-6C13885CA336}" type="slidenum">
              <a:rPr lang="es-ES" smtClean="0"/>
              <a:pPr/>
              <a:t>12</a:t>
            </a:fld>
            <a:endParaRPr lang="es-ES" dirty="0"/>
          </a:p>
        </p:txBody>
      </p:sp>
      <p:pic>
        <p:nvPicPr>
          <p:cNvPr id="1026" name="Picture 2" descr="D:\Dropbox\LibrosCiclos\Desarrollo Web entorno cliente\Capítulo 7 - Utilización de mecanismos de comunicación asíncrona (AJAX Asynchronous JavaScript and XML)\Imágenes\Figura 7.1.png"/>
          <p:cNvPicPr>
            <a:picLocks noChangeAspect="1" noChangeArrowheads="1"/>
          </p:cNvPicPr>
          <p:nvPr/>
        </p:nvPicPr>
        <p:blipFill>
          <a:blip r:embed="rId3" cstate="print"/>
          <a:srcRect/>
          <a:stretch>
            <a:fillRect/>
          </a:stretch>
        </p:blipFill>
        <p:spPr bwMode="auto">
          <a:xfrm>
            <a:off x="5143504" y="1657599"/>
            <a:ext cx="3606790" cy="3771665"/>
          </a:xfrm>
          <a:prstGeom prst="rect">
            <a:avLst/>
          </a:prstGeom>
          <a:noFill/>
        </p:spPr>
      </p:pic>
      <p:sp>
        <p:nvSpPr>
          <p:cNvPr id="7" name="1 Título"/>
          <p:cNvSpPr>
            <a:spLocks noGrp="1"/>
          </p:cNvSpPr>
          <p:nvPr>
            <p:ph type="title"/>
          </p:nvPr>
        </p:nvSpPr>
        <p:spPr>
          <a:xfrm>
            <a:off x="457200" y="274638"/>
            <a:ext cx="8229600" cy="1143000"/>
          </a:xfrm>
        </p:spPr>
        <p:txBody>
          <a:bodyPr/>
          <a:lstStyle/>
          <a:p>
            <a:r>
              <a:rPr lang="es-ES" dirty="0" smtClean="0"/>
              <a:t>DOM</a:t>
            </a:r>
            <a:endParaRPr lang="es-ES" dirty="0"/>
          </a:p>
        </p:txBody>
      </p:sp>
      <p:sp>
        <p:nvSpPr>
          <p:cNvPr id="12" name="Rectangle 1"/>
          <p:cNvSpPr>
            <a:spLocks noChangeArrowheads="1"/>
          </p:cNvSpPr>
          <p:nvPr/>
        </p:nvSpPr>
        <p:spPr bwMode="auto">
          <a:xfrm>
            <a:off x="500034" y="2096524"/>
            <a:ext cx="4429156" cy="3293209"/>
          </a:xfrm>
          <a:prstGeom prst="rect">
            <a:avLst/>
          </a:prstGeom>
          <a:solidFill>
            <a:srgbClr val="F3F3F3"/>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a:t>
            </a:r>
            <a:r>
              <a:rPr lang="en-US" sz="1500" dirty="0" smtClean="0">
                <a:latin typeface="Courier New" pitchFamily="49" charset="0"/>
                <a:cs typeface="Courier New" pitchFamily="49" charset="0"/>
              </a:rPr>
              <a:t>&lt;html </a:t>
            </a:r>
            <a:r>
              <a:rPr lang="en-US" sz="1500" dirty="0" err="1" smtClean="0">
                <a:latin typeface="Courier New" pitchFamily="49" charset="0"/>
                <a:cs typeface="Courier New" pitchFamily="49" charset="0"/>
              </a:rPr>
              <a:t>xmlns</a:t>
            </a:r>
            <a:r>
              <a:rPr lang="en-US" sz="1500" dirty="0" smtClean="0">
                <a:latin typeface="Courier New" pitchFamily="49" charset="0"/>
                <a:cs typeface="Courier New" pitchFamily="49" charset="0"/>
              </a:rPr>
              <a:t>="http://www.w3.org/1999/xhtml"&gt;</a:t>
            </a:r>
            <a:endParaRPr lang="es-ES" sz="1500" dirty="0" smtClean="0">
              <a:latin typeface="Courier New" pitchFamily="49" charset="0"/>
              <a:cs typeface="Courier New" pitchFamily="49" charset="0"/>
            </a:endParaRPr>
          </a:p>
          <a:p>
            <a:pPr marL="534988" marR="0" lvl="1" indent="-357188"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s-ES" sz="1500" dirty="0" smtClean="0">
                <a:latin typeface="Courier New" pitchFamily="49" charset="0"/>
                <a:cs typeface="Courier New" pitchFamily="49" charset="0"/>
              </a:rPr>
              <a:t>&lt;head&gt;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title</a:t>
            </a:r>
            <a:r>
              <a:rPr lang="es-ES" sz="1500" dirty="0" smtClean="0">
                <a:latin typeface="Courier New" pitchFamily="49" charset="0"/>
                <a:cs typeface="Courier New" pitchFamily="49" charset="0"/>
              </a:rPr>
              <a:t>&gt;Página de Inicio&lt;/</a:t>
            </a:r>
            <a:r>
              <a:rPr lang="es-ES" sz="1500" dirty="0" err="1" smtClean="0">
                <a:latin typeface="Courier New" pitchFamily="49" charset="0"/>
                <a:cs typeface="Courier New" pitchFamily="49" charset="0"/>
              </a:rPr>
              <a:t>title</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&lt;/head&gt;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&lt;p&gt;Contenido de la Página&lt;/p&gt;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p>
          <a:p>
            <a:pPr marL="534988" marR="0" lvl="1" indent="-357188" fontAlgn="base">
              <a:lnSpc>
                <a:spcPct val="80000"/>
              </a:lnSpc>
              <a:spcBef>
                <a:spcPct val="20000"/>
              </a:spcBef>
              <a:spcAft>
                <a:spcPct val="0"/>
              </a:spcAft>
              <a:buClrTx/>
              <a:buSzTx/>
              <a:tabLst/>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html</a:t>
            </a:r>
            <a:r>
              <a:rPr lang="es-ES" sz="1500" dirty="0" smtClean="0">
                <a:latin typeface="Courier New" pitchFamily="49" charset="0"/>
                <a:cs typeface="Courier New" pitchFamily="49" charset="0"/>
              </a:rPr>
              <a:t>&gt;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Unicode MS" pitchFamily="34" charset="-128"/>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ES" sz="1600" b="0" i="0" u="none" strike="noStrike" cap="none" normalizeH="0" baseline="0" dirty="0" smtClean="0">
              <a:ln>
                <a:noFill/>
              </a:ln>
              <a:solidFill>
                <a:schemeClr val="tx1"/>
              </a:solidFill>
              <a:effectLst/>
              <a:latin typeface="Arial" pitchFamily="34" charset="0"/>
            </a:endParaRPr>
          </a:p>
        </p:txBody>
      </p:sp>
      <p:cxnSp>
        <p:nvCxnSpPr>
          <p:cNvPr id="15" name="14 Conector recto de flecha"/>
          <p:cNvCxnSpPr/>
          <p:nvPr/>
        </p:nvCxnSpPr>
        <p:spPr>
          <a:xfrm>
            <a:off x="2571736" y="3714752"/>
            <a:ext cx="2643206" cy="135732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9" name="8 Conector recto de flecha"/>
          <p:cNvCxnSpPr/>
          <p:nvPr/>
        </p:nvCxnSpPr>
        <p:spPr>
          <a:xfrm flipV="1">
            <a:off x="1571604" y="2071678"/>
            <a:ext cx="4714908" cy="64294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9 Conector recto de flecha"/>
          <p:cNvCxnSpPr/>
          <p:nvPr/>
        </p:nvCxnSpPr>
        <p:spPr>
          <a:xfrm flipV="1">
            <a:off x="1643042" y="3071810"/>
            <a:ext cx="3643338" cy="21431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12 Conector recto de flecha"/>
          <p:cNvCxnSpPr/>
          <p:nvPr/>
        </p:nvCxnSpPr>
        <p:spPr>
          <a:xfrm>
            <a:off x="4357686" y="3714752"/>
            <a:ext cx="928694" cy="50006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JavaScript</a:t>
            </a:r>
            <a:endParaRPr lang="es-ES" dirty="0"/>
          </a:p>
        </p:txBody>
      </p:sp>
      <p:sp>
        <p:nvSpPr>
          <p:cNvPr id="3" name="2 Marcador de contenido"/>
          <p:cNvSpPr>
            <a:spLocks noGrp="1"/>
          </p:cNvSpPr>
          <p:nvPr>
            <p:ph idx="1"/>
          </p:nvPr>
        </p:nvSpPr>
        <p:spPr>
          <a:xfrm>
            <a:off x="785786" y="1928802"/>
            <a:ext cx="7858180" cy="3000396"/>
          </a:xfrm>
        </p:spPr>
        <p:txBody>
          <a:bodyPr>
            <a:normAutofit/>
          </a:bodyPr>
          <a:lstStyle/>
          <a:p>
            <a:pPr marL="361950" indent="-361950">
              <a:lnSpc>
                <a:spcPct val="90000"/>
              </a:lnSpc>
            </a:pPr>
            <a:r>
              <a:rPr lang="es-ES_tradnl" sz="2700" dirty="0" smtClean="0"/>
              <a:t>El lenguaje de scripting </a:t>
            </a:r>
            <a:r>
              <a:rPr lang="es-ES_tradnl" sz="2700" dirty="0" err="1" smtClean="0"/>
              <a:t>JavaScript</a:t>
            </a:r>
            <a:r>
              <a:rPr lang="es-ES_tradnl" sz="2700" dirty="0" smtClean="0"/>
              <a:t> es el más utilizado actualmente en los </a:t>
            </a:r>
            <a:r>
              <a:rPr lang="es-ES_tradnl" sz="2700" dirty="0" smtClean="0"/>
              <a:t>navegadores.</a:t>
            </a:r>
            <a:endParaRPr lang="es-ES_tradnl" sz="2700" dirty="0" smtClean="0"/>
          </a:p>
          <a:p>
            <a:pPr marL="361950" indent="-361950">
              <a:lnSpc>
                <a:spcPct val="90000"/>
              </a:lnSpc>
            </a:pPr>
            <a:endParaRPr lang="es-ES_tradnl" sz="2700" dirty="0" smtClean="0"/>
          </a:p>
          <a:p>
            <a:pPr marL="361950" indent="-361950">
              <a:lnSpc>
                <a:spcPct val="90000"/>
              </a:lnSpc>
            </a:pPr>
            <a:r>
              <a:rPr lang="es-ES_tradnl" sz="2700" dirty="0" smtClean="0"/>
              <a:t>Es un lenguaje orientado a objetos, basado en prototipos, imperativo, débilmente </a:t>
            </a:r>
            <a:r>
              <a:rPr lang="es-ES_tradnl" sz="2700" dirty="0" err="1" smtClean="0"/>
              <a:t>tipado</a:t>
            </a:r>
            <a:r>
              <a:rPr lang="es-ES_tradnl" sz="2700" dirty="0" smtClean="0"/>
              <a:t> y </a:t>
            </a:r>
            <a:r>
              <a:rPr lang="es-ES_tradnl" sz="2700" dirty="0" smtClean="0"/>
              <a:t>dinámico.</a:t>
            </a:r>
            <a:endParaRPr lang="es-ES_tradnl" sz="2700" dirty="0" smtClean="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13</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JavaScript</a:t>
            </a:r>
            <a:endParaRPr lang="es-ES" dirty="0"/>
          </a:p>
        </p:txBody>
      </p:sp>
      <p:sp>
        <p:nvSpPr>
          <p:cNvPr id="3" name="2 Marcador de contenido"/>
          <p:cNvSpPr>
            <a:spLocks noGrp="1"/>
          </p:cNvSpPr>
          <p:nvPr>
            <p:ph idx="1"/>
          </p:nvPr>
        </p:nvSpPr>
        <p:spPr>
          <a:xfrm>
            <a:off x="785786" y="1428736"/>
            <a:ext cx="7858180" cy="4071966"/>
          </a:xfrm>
        </p:spPr>
        <p:txBody>
          <a:bodyPr>
            <a:normAutofit fontScale="85000" lnSpcReduction="20000"/>
          </a:bodyPr>
          <a:lstStyle/>
          <a:p>
            <a:pPr marL="361950" indent="-361950"/>
            <a:r>
              <a:rPr lang="es-ES_tradnl" sz="3200" dirty="0" smtClean="0"/>
              <a:t>Utilización principal es en el lado del </a:t>
            </a:r>
            <a:r>
              <a:rPr lang="es-ES_tradnl" sz="3200" dirty="0" smtClean="0"/>
              <a:t>cliente.</a:t>
            </a:r>
            <a:endParaRPr lang="es-ES_tradnl" sz="3200" dirty="0" smtClean="0"/>
          </a:p>
          <a:p>
            <a:pPr marL="361950" indent="-361950"/>
            <a:endParaRPr lang="es-ES_tradnl" sz="3200" dirty="0" smtClean="0"/>
          </a:p>
          <a:p>
            <a:pPr marL="361950" indent="-361950"/>
            <a:r>
              <a:rPr lang="es-ES_tradnl" sz="3200" dirty="0" smtClean="0"/>
              <a:t>Permitiendo mejoras en la interfaz de usuario, páginas web dinámicas y accediendo al árbol DOM para realizar modificaciones instantáneas del código </a:t>
            </a:r>
            <a:r>
              <a:rPr lang="es-ES_tradnl" sz="3200" dirty="0" smtClean="0"/>
              <a:t>fuente.</a:t>
            </a:r>
            <a:endParaRPr lang="es-ES_tradnl" sz="3200" dirty="0" smtClean="0"/>
          </a:p>
          <a:p>
            <a:pPr marL="361950" indent="-361950"/>
            <a:endParaRPr lang="es-ES_tradnl" sz="3200" dirty="0" smtClean="0"/>
          </a:p>
          <a:p>
            <a:pPr marL="361950" indent="-361950"/>
            <a:r>
              <a:rPr lang="es-ES_tradnl" sz="3200" dirty="0" smtClean="0"/>
              <a:t>El código </a:t>
            </a:r>
            <a:r>
              <a:rPr lang="es-ES_tradnl" sz="3200" dirty="0" err="1" smtClean="0"/>
              <a:t>JavaScript</a:t>
            </a:r>
            <a:r>
              <a:rPr lang="es-ES_tradnl" sz="3200" dirty="0" smtClean="0"/>
              <a:t> se ejecuta en el propio navegador y puede ir formando parte del propio código HTML de dicha página.</a:t>
            </a:r>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14</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de </a:t>
            </a:r>
            <a:r>
              <a:rPr lang="es-ES" dirty="0" err="1" smtClean="0"/>
              <a:t>JavaScript</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15</a:t>
            </a:fld>
            <a:endParaRPr lang="es-ES" dirty="0"/>
          </a:p>
        </p:txBody>
      </p:sp>
      <p:sp>
        <p:nvSpPr>
          <p:cNvPr id="36865" name="Rectangle 1"/>
          <p:cNvSpPr>
            <a:spLocks noChangeArrowheads="1"/>
          </p:cNvSpPr>
          <p:nvPr/>
        </p:nvSpPr>
        <p:spPr bwMode="auto">
          <a:xfrm>
            <a:off x="1643042" y="1380223"/>
            <a:ext cx="6143668" cy="419191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&lt;head&gt;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&lt;script type="text/</a:t>
            </a:r>
            <a:r>
              <a:rPr lang="en-US" sz="1500" dirty="0" err="1" smtClean="0">
                <a:latin typeface="Courier New" pitchFamily="49" charset="0"/>
                <a:cs typeface="Courier New" pitchFamily="49" charset="0"/>
              </a:rPr>
              <a:t>javascript</a:t>
            </a:r>
            <a:r>
              <a:rPr lang="en-US" sz="1500" dirty="0" smtClean="0">
                <a:latin typeface="Courier New" pitchFamily="49" charset="0"/>
                <a:cs typeface="Courier New" pitchFamily="49" charset="0"/>
              </a:rPr>
              <a:t>"&gt;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function </a:t>
            </a:r>
            <a:r>
              <a:rPr lang="en-US" sz="1500" dirty="0" err="1" smtClean="0">
                <a:latin typeface="Courier New" pitchFamily="49" charset="0"/>
                <a:cs typeface="Courier New" pitchFamily="49" charset="0"/>
              </a:rPr>
              <a:t>cambiarAltura</a:t>
            </a:r>
            <a:r>
              <a:rPr lang="en-US" sz="1500" dirty="0" smtClean="0">
                <a:latin typeface="Courier New" pitchFamily="49" charset="0"/>
                <a:cs typeface="Courier New" pitchFamily="49" charset="0"/>
              </a:rPr>
              <a:t>()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if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"150px")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"25px";}</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else{</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"150px";}</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&lt;/script&gt;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&lt;/head&gt;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&lt;body&gt;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&lt;div id="</a:t>
            </a:r>
            <a:r>
              <a:rPr lang="en-US" sz="1500" dirty="0" err="1" smtClean="0">
                <a:latin typeface="Courier New" pitchFamily="49" charset="0"/>
                <a:cs typeface="Courier New" pitchFamily="49" charset="0"/>
              </a:rPr>
              <a:t>novedades</a:t>
            </a:r>
            <a:r>
              <a:rPr lang="en-US" sz="1500" dirty="0" smtClean="0">
                <a:latin typeface="Courier New" pitchFamily="49" charset="0"/>
                <a:cs typeface="Courier New" pitchFamily="49" charset="0"/>
              </a:rPr>
              <a:t>" style="height:150px; border:1px;"&gt;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a:t>
            </a:r>
            <a:r>
              <a:rPr lang="es-ES" sz="1500" dirty="0" smtClean="0">
                <a:latin typeface="Courier New" pitchFamily="49" charset="0"/>
                <a:cs typeface="Courier New" pitchFamily="49" charset="0"/>
              </a:rPr>
              <a:t>&lt;a </a:t>
            </a:r>
            <a:r>
              <a:rPr lang="es-ES" sz="1500" dirty="0" err="1" smtClean="0">
                <a:latin typeface="Courier New" pitchFamily="49" charset="0"/>
                <a:cs typeface="Courier New" pitchFamily="49" charset="0"/>
              </a:rPr>
              <a:t>href</a:t>
            </a:r>
            <a:r>
              <a:rPr lang="es-ES" sz="1500" dirty="0" smtClean="0">
                <a:latin typeface="Courier New" pitchFamily="49" charset="0"/>
                <a:cs typeface="Courier New" pitchFamily="49" charset="0"/>
              </a:rPr>
              <a:t>="#" </a:t>
            </a:r>
            <a:r>
              <a:rPr lang="es-ES" sz="1500" dirty="0" err="1" smtClean="0">
                <a:latin typeface="Courier New" pitchFamily="49" charset="0"/>
                <a:cs typeface="Courier New" pitchFamily="49" charset="0"/>
              </a:rPr>
              <a:t>onClick</a:t>
            </a:r>
            <a:r>
              <a:rPr lang="es-ES" sz="1500" dirty="0" smtClean="0">
                <a:latin typeface="Courier New" pitchFamily="49" charset="0"/>
                <a:cs typeface="Courier New" pitchFamily="49" charset="0"/>
              </a:rPr>
              <a:t>="</a:t>
            </a:r>
            <a:r>
              <a:rPr lang="es-ES" sz="1500" dirty="0" err="1" smtClean="0">
                <a:latin typeface="Courier New" pitchFamily="49" charset="0"/>
                <a:cs typeface="Courier New" pitchFamily="49" charset="0"/>
              </a:rPr>
              <a:t>cambiarAltura</a:t>
            </a:r>
            <a:r>
              <a:rPr lang="es-ES" sz="1500" dirty="0" smtClean="0">
                <a:latin typeface="Courier New" pitchFamily="49" charset="0"/>
                <a:cs typeface="Courier New" pitchFamily="49" charset="0"/>
              </a:rPr>
              <a:t>()"&gt;X&lt;/a&gt;</a:t>
            </a:r>
          </a:p>
          <a:p>
            <a:pPr marL="742950" lvl="1" indent="-285750">
              <a:lnSpc>
                <a:spcPct val="80000"/>
              </a:lnSpc>
              <a:spcBef>
                <a:spcPct val="20000"/>
              </a:spcBef>
            </a:pPr>
            <a:r>
              <a:rPr lang="es-ES" sz="1500" dirty="0" smtClean="0">
                <a:latin typeface="Courier New" pitchFamily="49" charset="0"/>
                <a:cs typeface="Courier New" pitchFamily="49" charset="0"/>
              </a:rPr>
              <a:t>  &lt;p&gt;Alerta: La línea de bus 25 cambia su recorrido&lt;/p&gt;</a:t>
            </a:r>
          </a:p>
          <a:p>
            <a:pPr marL="742950" lvl="1" indent="-285750">
              <a:lnSpc>
                <a:spcPct val="80000"/>
              </a:lnSpc>
              <a:spcBef>
                <a:spcPct val="20000"/>
              </a:spcBef>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div</a:t>
            </a:r>
            <a:r>
              <a:rPr lang="es-ES" sz="1500" dirty="0" smtClean="0">
                <a:latin typeface="Courier New" pitchFamily="49" charset="0"/>
                <a:cs typeface="Courier New" pitchFamily="49" charset="0"/>
              </a:rPr>
              <a:t>&gt;</a:t>
            </a:r>
          </a:p>
          <a:p>
            <a:pPr marL="742950" lvl="1" indent="-285750">
              <a:lnSpc>
                <a:spcPct val="80000"/>
              </a:lnSpc>
              <a:spcBef>
                <a:spcPct val="20000"/>
              </a:spcBef>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endParaRPr lang="en-US" sz="1500" dirty="0" smtClean="0">
              <a:latin typeface="Courier New" pitchFamily="49" charset="0"/>
              <a:cs typeface="Courier New" pitchFamily="49" charset="0"/>
            </a:endParaRPr>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ChangeArrowheads="1"/>
          </p:cNvSpPr>
          <p:nvPr/>
        </p:nvSpPr>
        <p:spPr bwMode="auto">
          <a:xfrm>
            <a:off x="1643042" y="1380223"/>
            <a:ext cx="6143668" cy="419191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&lt;head&gt;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&lt;script type="text/</a:t>
            </a:r>
            <a:r>
              <a:rPr lang="en-US" sz="1500" dirty="0" err="1" smtClean="0">
                <a:latin typeface="Courier New" pitchFamily="49" charset="0"/>
                <a:cs typeface="Courier New" pitchFamily="49" charset="0"/>
              </a:rPr>
              <a:t>javascript</a:t>
            </a:r>
            <a:r>
              <a:rPr lang="en-US" sz="1500" dirty="0" smtClean="0">
                <a:latin typeface="Courier New" pitchFamily="49" charset="0"/>
                <a:cs typeface="Courier New" pitchFamily="49" charset="0"/>
              </a:rPr>
              <a:t>"&gt;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function </a:t>
            </a:r>
            <a:r>
              <a:rPr lang="en-US" sz="1500" b="1" dirty="0" err="1" smtClean="0">
                <a:latin typeface="Courier New" pitchFamily="49" charset="0"/>
                <a:cs typeface="Courier New" pitchFamily="49" charset="0"/>
              </a:rPr>
              <a:t>cambiarAltura</a:t>
            </a:r>
            <a:r>
              <a:rPr lang="en-US" sz="1500" dirty="0" smtClean="0">
                <a:latin typeface="Courier New" pitchFamily="49" charset="0"/>
                <a:cs typeface="Courier New" pitchFamily="49" charset="0"/>
              </a:rPr>
              <a:t>()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if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"150px")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"25px";}</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else{</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r>
              <a:rPr lang="en-US" sz="1500" dirty="0" err="1" smtClean="0">
                <a:latin typeface="Courier New" pitchFamily="49" charset="0"/>
                <a:cs typeface="Courier New" pitchFamily="49" charset="0"/>
              </a:rPr>
              <a:t>novedades.style.height</a:t>
            </a:r>
            <a:r>
              <a:rPr lang="en-US" sz="1500" dirty="0" smtClean="0">
                <a:latin typeface="Courier New" pitchFamily="49" charset="0"/>
                <a:cs typeface="Courier New" pitchFamily="49" charset="0"/>
              </a:rPr>
              <a:t> = "150px";}</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&lt;/script&gt;</a:t>
            </a:r>
            <a:endParaRPr lang="es-ES" sz="1500" dirty="0" smtClean="0">
              <a:latin typeface="Courier New" pitchFamily="49" charset="0"/>
              <a:cs typeface="Courier New" pitchFamily="49" charset="0"/>
            </a:endParaRPr>
          </a:p>
          <a:p>
            <a:pPr marL="742950" marR="0" lvl="1" indent="-285750" fontAlgn="base">
              <a:lnSpc>
                <a:spcPct val="80000"/>
              </a:lnSpc>
              <a:spcBef>
                <a:spcPct val="20000"/>
              </a:spcBef>
              <a:spcAft>
                <a:spcPct val="0"/>
              </a:spcAft>
              <a:buClrTx/>
              <a:buSzTx/>
              <a:tabLst/>
            </a:pPr>
            <a:r>
              <a:rPr lang="en-US" sz="1500" dirty="0" smtClean="0">
                <a:latin typeface="Courier New" pitchFamily="49" charset="0"/>
                <a:cs typeface="Courier New" pitchFamily="49" charset="0"/>
              </a:rPr>
              <a:t> &lt;/head&gt;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&lt;body&gt;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&lt;div id="</a:t>
            </a:r>
            <a:r>
              <a:rPr lang="en-US" sz="1500" dirty="0" err="1" smtClean="0">
                <a:latin typeface="Courier New" pitchFamily="49" charset="0"/>
                <a:cs typeface="Courier New" pitchFamily="49" charset="0"/>
              </a:rPr>
              <a:t>novedades</a:t>
            </a:r>
            <a:r>
              <a:rPr lang="en-US" sz="1500" dirty="0" smtClean="0">
                <a:latin typeface="Courier New" pitchFamily="49" charset="0"/>
                <a:cs typeface="Courier New" pitchFamily="49" charset="0"/>
              </a:rPr>
              <a:t>" style="height:150px; border:1px;"&gt;</a:t>
            </a:r>
            <a:endParaRPr lang="es-ES" sz="1500" dirty="0" smtClean="0">
              <a:latin typeface="Courier New" pitchFamily="49" charset="0"/>
              <a:cs typeface="Courier New" pitchFamily="49" charset="0"/>
            </a:endParaRPr>
          </a:p>
          <a:p>
            <a:pPr marL="742950" lvl="1" indent="-285750">
              <a:lnSpc>
                <a:spcPct val="80000"/>
              </a:lnSpc>
              <a:spcBef>
                <a:spcPct val="20000"/>
              </a:spcBef>
            </a:pPr>
            <a:r>
              <a:rPr lang="en-US" sz="1500" dirty="0" smtClean="0">
                <a:latin typeface="Courier New" pitchFamily="49" charset="0"/>
                <a:cs typeface="Courier New" pitchFamily="49" charset="0"/>
              </a:rPr>
              <a:t>  </a:t>
            </a:r>
            <a:r>
              <a:rPr lang="es-ES" sz="1500" dirty="0" smtClean="0">
                <a:latin typeface="Courier New" pitchFamily="49" charset="0"/>
                <a:cs typeface="Courier New" pitchFamily="49" charset="0"/>
              </a:rPr>
              <a:t>&lt;a </a:t>
            </a:r>
            <a:r>
              <a:rPr lang="es-ES" sz="1500" dirty="0" err="1" smtClean="0">
                <a:latin typeface="Courier New" pitchFamily="49" charset="0"/>
                <a:cs typeface="Courier New" pitchFamily="49" charset="0"/>
              </a:rPr>
              <a:t>href</a:t>
            </a:r>
            <a:r>
              <a:rPr lang="es-ES" sz="1500" dirty="0" smtClean="0">
                <a:latin typeface="Courier New" pitchFamily="49" charset="0"/>
                <a:cs typeface="Courier New" pitchFamily="49" charset="0"/>
              </a:rPr>
              <a:t>="#" </a:t>
            </a:r>
            <a:r>
              <a:rPr lang="es-ES" sz="1500" dirty="0" err="1" smtClean="0">
                <a:latin typeface="Courier New" pitchFamily="49" charset="0"/>
                <a:cs typeface="Courier New" pitchFamily="49" charset="0"/>
              </a:rPr>
              <a:t>onClick</a:t>
            </a:r>
            <a:r>
              <a:rPr lang="es-ES" sz="1500" dirty="0" smtClean="0">
                <a:latin typeface="Courier New" pitchFamily="49" charset="0"/>
                <a:cs typeface="Courier New" pitchFamily="49" charset="0"/>
              </a:rPr>
              <a:t>="</a:t>
            </a:r>
            <a:r>
              <a:rPr lang="es-ES" sz="1500" b="1" dirty="0" err="1" smtClean="0">
                <a:latin typeface="Courier New" pitchFamily="49" charset="0"/>
                <a:cs typeface="Courier New" pitchFamily="49" charset="0"/>
              </a:rPr>
              <a:t>cambiarAltura</a:t>
            </a:r>
            <a:r>
              <a:rPr lang="es-ES" sz="1500" dirty="0" smtClean="0">
                <a:latin typeface="Courier New" pitchFamily="49" charset="0"/>
                <a:cs typeface="Courier New" pitchFamily="49" charset="0"/>
              </a:rPr>
              <a:t>()"&gt;X&lt;/a&gt;</a:t>
            </a:r>
          </a:p>
          <a:p>
            <a:pPr marL="742950" lvl="1" indent="-285750">
              <a:lnSpc>
                <a:spcPct val="80000"/>
              </a:lnSpc>
              <a:spcBef>
                <a:spcPct val="20000"/>
              </a:spcBef>
            </a:pPr>
            <a:r>
              <a:rPr lang="es-ES" sz="1500" dirty="0" smtClean="0">
                <a:latin typeface="Courier New" pitchFamily="49" charset="0"/>
                <a:cs typeface="Courier New" pitchFamily="49" charset="0"/>
              </a:rPr>
              <a:t>  &lt;p&gt;Alerta: La línea de bus 25 cambia su recorrido&lt;/p&gt;</a:t>
            </a:r>
          </a:p>
          <a:p>
            <a:pPr marL="742950" lvl="1" indent="-285750">
              <a:lnSpc>
                <a:spcPct val="80000"/>
              </a:lnSpc>
              <a:spcBef>
                <a:spcPct val="20000"/>
              </a:spcBef>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div</a:t>
            </a:r>
            <a:r>
              <a:rPr lang="es-ES" sz="1500" dirty="0" smtClean="0">
                <a:latin typeface="Courier New" pitchFamily="49" charset="0"/>
                <a:cs typeface="Courier New" pitchFamily="49" charset="0"/>
              </a:rPr>
              <a:t>&gt;</a:t>
            </a:r>
          </a:p>
          <a:p>
            <a:pPr marL="742950" lvl="1" indent="-285750">
              <a:lnSpc>
                <a:spcPct val="80000"/>
              </a:lnSpc>
              <a:spcBef>
                <a:spcPct val="20000"/>
              </a:spcBef>
            </a:pPr>
            <a:r>
              <a:rPr lang="es-ES" sz="1500" dirty="0" smtClean="0">
                <a:latin typeface="Courier New" pitchFamily="49" charset="0"/>
                <a:cs typeface="Courier New" pitchFamily="49" charset="0"/>
              </a:rPr>
              <a:t> &lt;/</a:t>
            </a:r>
            <a:r>
              <a:rPr lang="es-ES" sz="1500" dirty="0" err="1" smtClean="0">
                <a:latin typeface="Courier New" pitchFamily="49" charset="0"/>
                <a:cs typeface="Courier New" pitchFamily="49" charset="0"/>
              </a:rPr>
              <a:t>body</a:t>
            </a:r>
            <a:r>
              <a:rPr lang="es-ES" sz="1500" dirty="0" smtClean="0">
                <a:latin typeface="Courier New" pitchFamily="49" charset="0"/>
                <a:cs typeface="Courier New" pitchFamily="49" charset="0"/>
              </a:rPr>
              <a:t>&gt;</a:t>
            </a:r>
            <a:endParaRPr lang="en-US" sz="1500" dirty="0" smtClean="0">
              <a:latin typeface="Courier New" pitchFamily="49" charset="0"/>
              <a:cs typeface="Courier New" pitchFamily="49" charset="0"/>
            </a:endParaRPr>
          </a:p>
        </p:txBody>
      </p:sp>
      <p:sp>
        <p:nvSpPr>
          <p:cNvPr id="2" name="1 Título"/>
          <p:cNvSpPr>
            <a:spLocks noGrp="1"/>
          </p:cNvSpPr>
          <p:nvPr>
            <p:ph type="title"/>
          </p:nvPr>
        </p:nvSpPr>
        <p:spPr/>
        <p:txBody>
          <a:bodyPr/>
          <a:lstStyle/>
          <a:p>
            <a:r>
              <a:rPr lang="es-ES" dirty="0" smtClean="0"/>
              <a:t>Ejemplo de </a:t>
            </a:r>
            <a:r>
              <a:rPr lang="es-ES" dirty="0" err="1" smtClean="0"/>
              <a:t>JavaScript</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16</a:t>
            </a:fld>
            <a:endParaRPr lang="es-ES" dirty="0"/>
          </a:p>
        </p:txBody>
      </p:sp>
      <p:cxnSp>
        <p:nvCxnSpPr>
          <p:cNvPr id="6" name="5 Conector recto de flecha"/>
          <p:cNvCxnSpPr/>
          <p:nvPr/>
        </p:nvCxnSpPr>
        <p:spPr>
          <a:xfrm rot="16200000" flipV="1">
            <a:off x="2964645" y="3036092"/>
            <a:ext cx="1500198" cy="428628"/>
          </a:xfrm>
          <a:prstGeom prst="straightConnector1">
            <a:avLst/>
          </a:prstGeom>
          <a:ln w="76200">
            <a:solidFill>
              <a:schemeClr val="accent3">
                <a:lumMod val="50000"/>
              </a:schemeClr>
            </a:solidFill>
            <a:tailEnd type="arrow"/>
          </a:ln>
        </p:spPr>
        <p:style>
          <a:lnRef idx="3">
            <a:schemeClr val="accent2"/>
          </a:lnRef>
          <a:fillRef idx="0">
            <a:schemeClr val="accent2"/>
          </a:fillRef>
          <a:effectRef idx="2">
            <a:schemeClr val="accent2"/>
          </a:effectRef>
          <a:fontRef idx="minor">
            <a:schemeClr val="tx1"/>
          </a:fontRef>
        </p:style>
      </p:cxnSp>
      <p:sp>
        <p:nvSpPr>
          <p:cNvPr id="8"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XML</a:t>
            </a:r>
            <a:endParaRPr lang="es-ES" dirty="0"/>
          </a:p>
        </p:txBody>
      </p:sp>
      <p:sp>
        <p:nvSpPr>
          <p:cNvPr id="3" name="2 Marcador de contenido"/>
          <p:cNvSpPr>
            <a:spLocks noGrp="1"/>
          </p:cNvSpPr>
          <p:nvPr>
            <p:ph idx="1"/>
          </p:nvPr>
        </p:nvSpPr>
        <p:spPr>
          <a:xfrm>
            <a:off x="785786" y="1428736"/>
            <a:ext cx="7858180" cy="4071966"/>
          </a:xfrm>
        </p:spPr>
        <p:txBody>
          <a:bodyPr>
            <a:normAutofit/>
          </a:bodyPr>
          <a:lstStyle/>
          <a:p>
            <a:pPr marL="361950" indent="-361950"/>
            <a:r>
              <a:rPr lang="es-ES" dirty="0" smtClean="0"/>
              <a:t>El lenguaje XML es utilizado para describir y estructurar </a:t>
            </a:r>
            <a:r>
              <a:rPr lang="es-ES" dirty="0" smtClean="0"/>
              <a:t>datos.</a:t>
            </a:r>
            <a:endParaRPr lang="es-ES" dirty="0" smtClean="0"/>
          </a:p>
          <a:p>
            <a:pPr marL="361950" indent="-361950"/>
            <a:endParaRPr lang="es-ES" dirty="0" smtClean="0"/>
          </a:p>
          <a:p>
            <a:pPr marL="361950" indent="-361950"/>
            <a:r>
              <a:rPr lang="es-ES" dirty="0" smtClean="0"/>
              <a:t>Alrededor de XML encontramos otras tecnologías: </a:t>
            </a:r>
            <a:r>
              <a:rPr lang="es-ES" dirty="0" err="1" smtClean="0"/>
              <a:t>XQuery</a:t>
            </a:r>
            <a:r>
              <a:rPr lang="es-ES" dirty="0" smtClean="0"/>
              <a:t>, </a:t>
            </a:r>
            <a:r>
              <a:rPr lang="es-ES" dirty="0" smtClean="0"/>
              <a:t>XSLT.</a:t>
            </a:r>
            <a:endParaRPr lang="es-ES" dirty="0" smtClean="0"/>
          </a:p>
          <a:p>
            <a:pPr marL="361950" indent="-361950"/>
            <a:endParaRPr lang="es-ES" dirty="0" smtClean="0"/>
          </a:p>
          <a:p>
            <a:pPr marL="361950" indent="-361950"/>
            <a:r>
              <a:rPr lang="es-ES" dirty="0" smtClean="0"/>
              <a:t>Los navegadores contienen funcionalidades internas para trabajar con documentos </a:t>
            </a:r>
            <a:r>
              <a:rPr lang="es-ES" dirty="0" smtClean="0"/>
              <a:t>XML.</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17</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XSLT</a:t>
            </a:r>
            <a:endParaRPr lang="es-ES" dirty="0"/>
          </a:p>
        </p:txBody>
      </p:sp>
      <p:sp>
        <p:nvSpPr>
          <p:cNvPr id="3" name="2 Marcador de contenido"/>
          <p:cNvSpPr>
            <a:spLocks noGrp="1"/>
          </p:cNvSpPr>
          <p:nvPr>
            <p:ph idx="1"/>
          </p:nvPr>
        </p:nvSpPr>
        <p:spPr>
          <a:xfrm>
            <a:off x="142876" y="1142984"/>
            <a:ext cx="4714876" cy="4786346"/>
          </a:xfrm>
        </p:spPr>
        <p:txBody>
          <a:bodyPr>
            <a:normAutofit fontScale="55000" lnSpcReduction="20000"/>
          </a:bodyPr>
          <a:lstStyle/>
          <a:p>
            <a:r>
              <a:rPr lang="es-ES" sz="3600" dirty="0" smtClean="0"/>
              <a:t>Lenguaje para transformar un documento XML en otro documento XML, texto plano, </a:t>
            </a:r>
            <a:r>
              <a:rPr lang="es-ES" sz="3600" dirty="0" smtClean="0"/>
              <a:t>etc.</a:t>
            </a:r>
            <a:endParaRPr lang="es-ES" sz="3600" dirty="0" smtClean="0"/>
          </a:p>
          <a:p>
            <a:endParaRPr lang="es-ES" sz="3600" dirty="0" smtClean="0"/>
          </a:p>
          <a:p>
            <a:r>
              <a:rPr lang="es-ES" sz="3600" dirty="0" smtClean="0"/>
              <a:t>Con XSLT podrías recibir un documento XML representando una tabla y transformarlo en una tabla </a:t>
            </a:r>
            <a:r>
              <a:rPr lang="es-ES" sz="3600" dirty="0" smtClean="0"/>
              <a:t>XHTML.</a:t>
            </a:r>
            <a:endParaRPr lang="es-ES" sz="3600" dirty="0" smtClean="0"/>
          </a:p>
          <a:p>
            <a:endParaRPr lang="es-ES" sz="3600" dirty="0" smtClean="0"/>
          </a:p>
          <a:p>
            <a:r>
              <a:rPr lang="es-ES" sz="3600" dirty="0" smtClean="0"/>
              <a:t>XSLT utiliza otro lenguaje, el </a:t>
            </a:r>
            <a:r>
              <a:rPr lang="es-ES" sz="3600" dirty="0" err="1" smtClean="0"/>
              <a:t>XPath</a:t>
            </a:r>
            <a:r>
              <a:rPr lang="es-ES" sz="3600" dirty="0" smtClean="0"/>
              <a:t>, para realizar consultas en el documento XML cuando se aplican las </a:t>
            </a:r>
            <a:r>
              <a:rPr lang="es-ES" sz="3600" dirty="0" smtClean="0"/>
              <a:t>transformaciones.</a:t>
            </a:r>
            <a:endParaRPr lang="es-ES" sz="3600" dirty="0" smtClean="0"/>
          </a:p>
          <a:p>
            <a:endParaRPr lang="es-ES" sz="3600" dirty="0" smtClean="0"/>
          </a:p>
          <a:p>
            <a:r>
              <a:rPr lang="es-ES" sz="3600" dirty="0" smtClean="0"/>
              <a:t>En este caso, </a:t>
            </a:r>
            <a:r>
              <a:rPr lang="es-ES" sz="3600" dirty="0" err="1" smtClean="0"/>
              <a:t>XPath</a:t>
            </a:r>
            <a:r>
              <a:rPr lang="es-ES" sz="3600" dirty="0" smtClean="0"/>
              <a:t> busca elementos dentro del XML de entrada y XSLT los procesa.</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18</a:t>
            </a:fld>
            <a:endParaRPr lang="es-ES" dirty="0"/>
          </a:p>
        </p:txBody>
      </p:sp>
      <p:pic>
        <p:nvPicPr>
          <p:cNvPr id="2051" name="Picture 3" descr="D:\Dropbox\LibrosCiclos\Desarrollo Web entorno cliente\Capítulo 7 - Utilización de mecanismos de comunicación asíncrona (AJAX Asynchronous JavaScript and XML)\Imágenes\Figura 7.2.png"/>
          <p:cNvPicPr>
            <a:picLocks noChangeAspect="1" noChangeArrowheads="1"/>
          </p:cNvPicPr>
          <p:nvPr/>
        </p:nvPicPr>
        <p:blipFill>
          <a:blip r:embed="rId2" cstate="print"/>
          <a:srcRect/>
          <a:stretch>
            <a:fillRect/>
          </a:stretch>
        </p:blipFill>
        <p:spPr bwMode="auto">
          <a:xfrm>
            <a:off x="4859724" y="2285992"/>
            <a:ext cx="4069994" cy="2286016"/>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objeto </a:t>
            </a:r>
            <a:r>
              <a:rPr lang="es-ES" dirty="0" err="1" smtClean="0"/>
              <a:t>XmlHttpRequest</a:t>
            </a:r>
            <a:endParaRPr lang="es-ES" dirty="0"/>
          </a:p>
        </p:txBody>
      </p:sp>
      <p:sp>
        <p:nvSpPr>
          <p:cNvPr id="3" name="2 Marcador de contenido"/>
          <p:cNvSpPr>
            <a:spLocks noGrp="1"/>
          </p:cNvSpPr>
          <p:nvPr>
            <p:ph idx="1"/>
          </p:nvPr>
        </p:nvSpPr>
        <p:spPr>
          <a:xfrm>
            <a:off x="785786" y="1428736"/>
            <a:ext cx="7858180" cy="4071966"/>
          </a:xfrm>
        </p:spPr>
        <p:txBody>
          <a:bodyPr>
            <a:normAutofit fontScale="92500" lnSpcReduction="20000"/>
          </a:bodyPr>
          <a:lstStyle/>
          <a:p>
            <a:pPr marL="361950" indent="-361950"/>
            <a:r>
              <a:rPr lang="es-ES" dirty="0" smtClean="0"/>
              <a:t>Aparece a partir de Internet Explorer 5 en la forma de un control ActiveX llamado </a:t>
            </a:r>
            <a:r>
              <a:rPr lang="es-ES" dirty="0" err="1" smtClean="0"/>
              <a:t>XMLHttp.</a:t>
            </a:r>
            <a:endParaRPr lang="es-ES" dirty="0" smtClean="0"/>
          </a:p>
          <a:p>
            <a:pPr marL="361950" indent="-361950"/>
            <a:endParaRPr lang="es-ES" dirty="0" smtClean="0"/>
          </a:p>
          <a:p>
            <a:pPr marL="361950" indent="-361950"/>
            <a:r>
              <a:rPr lang="es-ES" dirty="0" smtClean="0"/>
              <a:t>Se fueron transformando en un estándar de facto en navegadores como </a:t>
            </a:r>
            <a:r>
              <a:rPr lang="es-ES" dirty="0" err="1" smtClean="0"/>
              <a:t>Firefox</a:t>
            </a:r>
            <a:r>
              <a:rPr lang="es-ES" dirty="0" smtClean="0"/>
              <a:t>, Safari y Opera (pero todavía existen diferencias</a:t>
            </a:r>
            <a:r>
              <a:rPr lang="es-ES" dirty="0" smtClean="0"/>
              <a:t>).</a:t>
            </a:r>
            <a:endParaRPr lang="es-ES" dirty="0" smtClean="0"/>
          </a:p>
          <a:p>
            <a:pPr marL="361950" indent="-361950"/>
            <a:endParaRPr lang="es-ES" dirty="0" smtClean="0"/>
          </a:p>
          <a:p>
            <a:pPr marL="361950" indent="-361950"/>
            <a:r>
              <a:rPr lang="es-ES" dirty="0" smtClean="0"/>
              <a:t>Actualmente el objeto </a:t>
            </a:r>
            <a:r>
              <a:rPr lang="es-ES" dirty="0" err="1" smtClean="0"/>
              <a:t>XMLHttpRequest</a:t>
            </a:r>
            <a:r>
              <a:rPr lang="es-ES" dirty="0" smtClean="0"/>
              <a:t> se encuentra descrito por el </a:t>
            </a:r>
            <a:r>
              <a:rPr lang="es-ES" dirty="0" err="1" smtClean="0"/>
              <a:t>World</a:t>
            </a:r>
            <a:r>
              <a:rPr lang="es-ES" dirty="0" smtClean="0"/>
              <a:t> </a:t>
            </a:r>
            <a:r>
              <a:rPr lang="es-ES" dirty="0" err="1" smtClean="0"/>
              <a:t>Wide</a:t>
            </a:r>
            <a:r>
              <a:rPr lang="es-ES" dirty="0" smtClean="0"/>
              <a:t> Web </a:t>
            </a:r>
            <a:r>
              <a:rPr lang="es-ES" dirty="0" err="1" smtClean="0"/>
              <a:t>Consortium</a:t>
            </a:r>
            <a:r>
              <a:rPr lang="es-ES" dirty="0" smtClean="0"/>
              <a:t> y sirve como una interfaz con la que se realizan peticiones a servidores </a:t>
            </a:r>
            <a:r>
              <a:rPr lang="es-ES" dirty="0" smtClean="0"/>
              <a:t>Web.</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19</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Objetivos</a:t>
            </a:r>
            <a:endParaRPr lang="es-ES" dirty="0"/>
          </a:p>
        </p:txBody>
      </p:sp>
      <p:sp>
        <p:nvSpPr>
          <p:cNvPr id="3" name="2 Marcador de contenido"/>
          <p:cNvSpPr>
            <a:spLocks noGrp="1"/>
          </p:cNvSpPr>
          <p:nvPr>
            <p:ph idx="1"/>
          </p:nvPr>
        </p:nvSpPr>
        <p:spPr/>
        <p:txBody>
          <a:bodyPr>
            <a:normAutofit/>
          </a:bodyPr>
          <a:lstStyle/>
          <a:p>
            <a:pPr lvl="0"/>
            <a:r>
              <a:rPr lang="es-ES" dirty="0" smtClean="0"/>
              <a:t>Mecanismos de comunicación asíncrona en las aplicaciones </a:t>
            </a:r>
            <a:r>
              <a:rPr lang="es-ES" dirty="0" smtClean="0"/>
              <a:t>Web.</a:t>
            </a:r>
            <a:endParaRPr lang="es-ES" dirty="0" smtClean="0"/>
          </a:p>
          <a:p>
            <a:pPr lvl="0"/>
            <a:r>
              <a:rPr lang="es-ES" dirty="0" smtClean="0"/>
              <a:t>Tecnologías asociadas con la técnica </a:t>
            </a:r>
            <a:r>
              <a:rPr lang="es-ES" dirty="0" smtClean="0"/>
              <a:t>AJAX.</a:t>
            </a:r>
            <a:endParaRPr lang="es-ES" dirty="0" smtClean="0"/>
          </a:p>
          <a:p>
            <a:pPr lvl="0"/>
            <a:r>
              <a:rPr lang="es-ES" dirty="0" smtClean="0"/>
              <a:t>Formatos de envío y recepción de información </a:t>
            </a:r>
            <a:r>
              <a:rPr lang="es-ES" dirty="0" smtClean="0"/>
              <a:t>asíncrona.</a:t>
            </a:r>
            <a:endParaRPr lang="es-ES" dirty="0" smtClean="0"/>
          </a:p>
          <a:p>
            <a:pPr lvl="0"/>
            <a:r>
              <a:rPr lang="es-ES" dirty="0" smtClean="0"/>
              <a:t>Llamadas </a:t>
            </a:r>
            <a:r>
              <a:rPr lang="es-ES" dirty="0" smtClean="0"/>
              <a:t>asíncronas.</a:t>
            </a:r>
            <a:endParaRPr lang="es-ES" dirty="0" smtClean="0"/>
          </a:p>
          <a:p>
            <a:pPr lvl="0"/>
            <a:r>
              <a:rPr lang="es-ES" dirty="0" smtClean="0"/>
              <a:t>Librerías de actualización dinámicas </a:t>
            </a:r>
            <a:r>
              <a:rPr lang="es-ES" dirty="0" smtClean="0"/>
              <a:t>actuales.</a:t>
            </a:r>
            <a:endParaRPr lang="es-ES" dirty="0" smtClean="0"/>
          </a:p>
          <a:p>
            <a:endParaRPr lang="es-ES" dirty="0"/>
          </a:p>
        </p:txBody>
      </p:sp>
      <p:sp>
        <p:nvSpPr>
          <p:cNvPr id="4"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a:t>
            </a:fld>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Atributos del objeto </a:t>
            </a:r>
            <a:r>
              <a:rPr lang="es-ES" dirty="0" err="1" smtClean="0"/>
              <a:t>XMLHttpRequest</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20</a:t>
            </a:fld>
            <a:endParaRPr lang="es-ES" dirty="0"/>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graphicFrame>
        <p:nvGraphicFramePr>
          <p:cNvPr id="9" name="Tabla 9"/>
          <p:cNvGraphicFramePr>
            <a:graphicFrameLocks noGrp="1"/>
          </p:cNvGraphicFramePr>
          <p:nvPr>
            <p:extLst>
              <p:ext uri="{D42A27DB-BD31-4B8C-83A1-F6EECF244321}">
                <p14:modId xmlns="" xmlns:p14="http://schemas.microsoft.com/office/powerpoint/2010/main" val="1067483257"/>
              </p:ext>
            </p:extLst>
          </p:nvPr>
        </p:nvGraphicFramePr>
        <p:xfrm>
          <a:off x="290252" y="1158971"/>
          <a:ext cx="8572560" cy="4528973"/>
        </p:xfrm>
        <a:graphic>
          <a:graphicData uri="http://schemas.openxmlformats.org/drawingml/2006/table">
            <a:tbl>
              <a:tblPr firstRow="1" bandRow="1">
                <a:tableStyleId>{5C22544A-7EE6-4342-B048-85BDC9FD1C3A}</a:tableStyleId>
              </a:tblPr>
              <a:tblGrid>
                <a:gridCol w="4286280"/>
                <a:gridCol w="4286280"/>
              </a:tblGrid>
              <a:tr h="235133">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Atributo</a:t>
                      </a:r>
                      <a:endParaRPr lang="es-ES" sz="1800" b="1" kern="1200" dirty="0">
                        <a:solidFill>
                          <a:schemeClr val="lt1"/>
                        </a:solidFill>
                        <a:effectLst/>
                        <a:latin typeface="Times New Roman"/>
                        <a:ea typeface="Times New Roman"/>
                        <a:cs typeface="+mn-cs"/>
                      </a:endParaRPr>
                    </a:p>
                  </a:txBody>
                  <a:tcPr marL="68580" marR="68580" marT="0" marB="0"/>
                </a:tc>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Descripción</a:t>
                      </a:r>
                      <a:endParaRPr lang="es-ES" sz="1800" b="1" kern="1200" dirty="0">
                        <a:solidFill>
                          <a:schemeClr val="lt1"/>
                        </a:solidFill>
                        <a:effectLst/>
                        <a:latin typeface="Times New Roman"/>
                        <a:ea typeface="Times New Roman"/>
                        <a:cs typeface="+mn-cs"/>
                      </a:endParaRPr>
                    </a:p>
                  </a:txBody>
                  <a:tcPr marL="68580" marR="68580" marT="0" marB="0"/>
                </a:tc>
              </a:tr>
              <a:tr h="235133">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readyState</a:t>
                      </a:r>
                      <a:r>
                        <a:rPr lang="es-ES" sz="1600" kern="1200" dirty="0">
                          <a:solidFill>
                            <a:schemeClr val="dk1"/>
                          </a:solidFill>
                          <a:effectLst/>
                          <a:latin typeface="Courier New"/>
                          <a:ea typeface="Times New Roman"/>
                          <a:cs typeface="Courier New"/>
                        </a:rPr>
                        <a:t> </a:t>
                      </a: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el estado del objeto como sigue: </a:t>
                      </a:r>
                    </a:p>
                    <a:p>
                      <a:pPr marL="0" algn="l" defTabSz="914400" rtl="0" eaLnBrk="1" latinLnBrk="0" hangingPunct="1">
                        <a:spcAft>
                          <a:spcPts val="0"/>
                        </a:spcAft>
                      </a:pPr>
                      <a:r>
                        <a:rPr lang="es-ES" sz="1800" kern="1200" dirty="0">
                          <a:solidFill>
                            <a:schemeClr val="dk1"/>
                          </a:solidFill>
                          <a:latin typeface="+mn-lt"/>
                          <a:ea typeface="+mn-ea"/>
                          <a:cs typeface="+mn-cs"/>
                        </a:rPr>
                        <a:t>0 = sin inicializar, 1 = abierto, 2 = cabeceras recibidas, 3 = cargando y 4 = completado.</a:t>
                      </a:r>
                    </a:p>
                  </a:txBody>
                  <a:tcPr marL="68580" marR="68580" marT="0" marB="0"/>
                </a:tc>
              </a:tr>
              <a:tr h="470267">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responseBody</a:t>
                      </a:r>
                      <a:r>
                        <a:rPr lang="es-ES" sz="1600" kern="1200" dirty="0">
                          <a:solidFill>
                            <a:schemeClr val="dk1"/>
                          </a:solidFill>
                          <a:effectLst/>
                          <a:latin typeface="Courier New"/>
                          <a:ea typeface="Times New Roman"/>
                          <a:cs typeface="Courier New"/>
                        </a:rPr>
                        <a:t> </a:t>
                      </a: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la respuesta como un </a:t>
                      </a:r>
                      <a:r>
                        <a:rPr lang="es-ES" sz="1800" kern="1200" dirty="0" err="1">
                          <a:solidFill>
                            <a:schemeClr val="dk1"/>
                          </a:solidFill>
                          <a:latin typeface="+mn-lt"/>
                          <a:ea typeface="+mn-ea"/>
                          <a:cs typeface="+mn-cs"/>
                        </a:rPr>
                        <a:t>array</a:t>
                      </a:r>
                      <a:r>
                        <a:rPr lang="es-ES" sz="1800" kern="1200" dirty="0">
                          <a:solidFill>
                            <a:schemeClr val="dk1"/>
                          </a:solidFill>
                          <a:latin typeface="+mn-lt"/>
                          <a:ea typeface="+mn-ea"/>
                          <a:cs typeface="+mn-cs"/>
                        </a:rPr>
                        <a:t> de bytes.</a:t>
                      </a:r>
                    </a:p>
                  </a:txBody>
                  <a:tcPr marL="68580" marR="68580" marT="0" marB="0"/>
                </a:tc>
              </a:tr>
              <a:tr h="483330">
                <a:tc>
                  <a:txBody>
                    <a:bodyPr/>
                    <a:lstStyle/>
                    <a:p>
                      <a:pPr algn="just">
                        <a:spcAft>
                          <a:spcPts val="0"/>
                        </a:spcAft>
                      </a:pPr>
                      <a:r>
                        <a:rPr lang="es-ES" sz="1600" kern="1200" dirty="0" err="1">
                          <a:solidFill>
                            <a:schemeClr val="dk1"/>
                          </a:solidFill>
                          <a:effectLst/>
                          <a:latin typeface="Courier New"/>
                          <a:ea typeface="Times New Roman"/>
                          <a:cs typeface="Courier New"/>
                        </a:rPr>
                        <a:t>responseText</a:t>
                      </a:r>
                      <a:r>
                        <a:rPr lang="es-ES" sz="2000" dirty="0"/>
                        <a:t> </a:t>
                      </a:r>
                      <a:endParaRPr lang="es-ES" sz="2000" dirty="0">
                        <a:latin typeface="Times New Roman"/>
                        <a:ea typeface="Times New Roman"/>
                      </a:endParaRP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la respuesta como una cadena.</a:t>
                      </a:r>
                    </a:p>
                  </a:txBody>
                  <a:tcPr marL="68580" marR="68580" marT="0" marB="0"/>
                </a:tc>
              </a:tr>
              <a:tr h="1302443">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responseXML</a:t>
                      </a:r>
                      <a:r>
                        <a:rPr lang="es-ES" sz="1600" kern="1200" dirty="0">
                          <a:solidFill>
                            <a:schemeClr val="dk1"/>
                          </a:solidFill>
                          <a:effectLst/>
                          <a:latin typeface="Courier New"/>
                          <a:ea typeface="Times New Roman"/>
                          <a:cs typeface="Courier New"/>
                        </a:rPr>
                        <a:t> </a:t>
                      </a: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la respuesta como XML. Esta propiedad devuelve un objeto documento XML, que puede ser examinado usando las propiedades y métodos del árbol </a:t>
                      </a:r>
                      <a:r>
                        <a:rPr lang="es-ES" sz="1800" kern="1200" dirty="0" smtClean="0">
                          <a:solidFill>
                            <a:schemeClr val="dk1"/>
                          </a:solidFill>
                          <a:latin typeface="+mn-lt"/>
                          <a:ea typeface="+mn-ea"/>
                          <a:cs typeface="+mn-cs"/>
                        </a:rPr>
                        <a:t>DOM.</a:t>
                      </a:r>
                      <a:endParaRPr lang="es-ES" sz="1800" kern="1200" dirty="0">
                        <a:solidFill>
                          <a:schemeClr val="dk1"/>
                        </a:solidFill>
                        <a:latin typeface="+mn-lt"/>
                        <a:ea typeface="+mn-ea"/>
                        <a:cs typeface="+mn-cs"/>
                      </a:endParaRPr>
                    </a:p>
                  </a:txBody>
                  <a:tcPr marL="68580" marR="68580" marT="0" marB="0"/>
                </a:tc>
              </a:tr>
              <a:tr h="350736">
                <a:tc>
                  <a:txBody>
                    <a:bodyPr/>
                    <a:lstStyle/>
                    <a:p>
                      <a:pPr marL="0" indent="0" algn="l" defTabSz="914400" rtl="0" eaLnBrk="1" latinLnBrk="0" hangingPunct="1">
                        <a:spcAft>
                          <a:spcPts val="600"/>
                        </a:spcAft>
                      </a:pPr>
                      <a:r>
                        <a:rPr lang="es-ES" sz="1600" kern="1200" dirty="0">
                          <a:solidFill>
                            <a:schemeClr val="dk1"/>
                          </a:solidFill>
                          <a:effectLst/>
                          <a:latin typeface="Courier New"/>
                          <a:ea typeface="Times New Roman"/>
                          <a:cs typeface="Courier New"/>
                        </a:rPr>
                        <a:t>status </a:t>
                      </a: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el estado como un número (p. ej. 404 para "</a:t>
                      </a:r>
                      <a:r>
                        <a:rPr lang="es-ES" sz="1800" kern="1200" dirty="0" err="1">
                          <a:solidFill>
                            <a:schemeClr val="dk1"/>
                          </a:solidFill>
                          <a:latin typeface="+mn-lt"/>
                          <a:ea typeface="+mn-ea"/>
                          <a:cs typeface="+mn-cs"/>
                        </a:rPr>
                        <a:t>Not</a:t>
                      </a:r>
                      <a:r>
                        <a:rPr lang="es-ES" sz="1800" kern="1200" dirty="0">
                          <a:solidFill>
                            <a:schemeClr val="dk1"/>
                          </a:solidFill>
                          <a:latin typeface="+mn-lt"/>
                          <a:ea typeface="+mn-ea"/>
                          <a:cs typeface="+mn-cs"/>
                        </a:rPr>
                        <a:t> </a:t>
                      </a:r>
                      <a:r>
                        <a:rPr lang="es-ES" sz="1800" kern="1200" dirty="0" err="1">
                          <a:solidFill>
                            <a:schemeClr val="dk1"/>
                          </a:solidFill>
                          <a:latin typeface="+mn-lt"/>
                          <a:ea typeface="+mn-ea"/>
                          <a:cs typeface="+mn-cs"/>
                        </a:rPr>
                        <a:t>Found</a:t>
                      </a:r>
                      <a:r>
                        <a:rPr lang="es-ES" sz="1800" kern="1200" dirty="0">
                          <a:solidFill>
                            <a:schemeClr val="dk1"/>
                          </a:solidFill>
                          <a:latin typeface="+mn-lt"/>
                          <a:ea typeface="+mn-ea"/>
                          <a:cs typeface="+mn-cs"/>
                        </a:rPr>
                        <a:t>").</a:t>
                      </a:r>
                    </a:p>
                  </a:txBody>
                  <a:tcPr marL="68580" marR="68580" marT="0" marB="0"/>
                </a:tc>
              </a:tr>
              <a:tr h="350736">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statusText</a:t>
                      </a:r>
                      <a:endParaRPr lang="es-ES" sz="1600" kern="1200" dirty="0">
                        <a:solidFill>
                          <a:schemeClr val="dk1"/>
                        </a:solidFill>
                        <a:effectLst/>
                        <a:latin typeface="Courier New"/>
                        <a:ea typeface="Times New Roman"/>
                        <a:cs typeface="Courier New"/>
                      </a:endParaRPr>
                    </a:p>
                  </a:txBody>
                  <a:tcPr marL="68580" marR="68580"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Devuelve el estado como una cadena (p. ej. "</a:t>
                      </a:r>
                      <a:r>
                        <a:rPr lang="es-ES" sz="1800" kern="1200" dirty="0" err="1">
                          <a:solidFill>
                            <a:schemeClr val="dk1"/>
                          </a:solidFill>
                          <a:latin typeface="+mn-lt"/>
                          <a:ea typeface="+mn-ea"/>
                          <a:cs typeface="+mn-cs"/>
                        </a:rPr>
                        <a:t>Not</a:t>
                      </a:r>
                      <a:r>
                        <a:rPr lang="es-ES" sz="1800" kern="1200" dirty="0">
                          <a:solidFill>
                            <a:schemeClr val="dk1"/>
                          </a:solidFill>
                          <a:latin typeface="+mn-lt"/>
                          <a:ea typeface="+mn-ea"/>
                          <a:cs typeface="+mn-cs"/>
                        </a:rPr>
                        <a:t> </a:t>
                      </a:r>
                      <a:r>
                        <a:rPr lang="es-ES" sz="1800" kern="1200" dirty="0" err="1">
                          <a:solidFill>
                            <a:schemeClr val="dk1"/>
                          </a:solidFill>
                          <a:latin typeface="+mn-lt"/>
                          <a:ea typeface="+mn-ea"/>
                          <a:cs typeface="+mn-cs"/>
                        </a:rPr>
                        <a:t>Found</a:t>
                      </a:r>
                      <a:r>
                        <a:rPr lang="es-ES" sz="1800" kern="1200" dirty="0">
                          <a:solidFill>
                            <a:schemeClr val="dk1"/>
                          </a:solidFill>
                          <a:latin typeface="+mn-lt"/>
                          <a:ea typeface="+mn-ea"/>
                          <a:cs typeface="+mn-cs"/>
                        </a:rPr>
                        <a:t>").</a:t>
                      </a:r>
                    </a:p>
                  </a:txBody>
                  <a:tcPr marL="68580" marR="68580" marT="0" marB="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Métodos del objeto </a:t>
            </a:r>
            <a:r>
              <a:rPr lang="es-ES" dirty="0" err="1" smtClean="0"/>
              <a:t>XMLHttpRequest</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21</a:t>
            </a:fld>
            <a:endParaRPr lang="es-ES" dirty="0"/>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graphicFrame>
        <p:nvGraphicFramePr>
          <p:cNvPr id="9" name="Tabla 9"/>
          <p:cNvGraphicFramePr>
            <a:graphicFrameLocks noGrp="1"/>
          </p:cNvGraphicFramePr>
          <p:nvPr>
            <p:extLst>
              <p:ext uri="{D42A27DB-BD31-4B8C-83A1-F6EECF244321}">
                <p14:modId xmlns="" xmlns:p14="http://schemas.microsoft.com/office/powerpoint/2010/main" val="1067483257"/>
              </p:ext>
            </p:extLst>
          </p:nvPr>
        </p:nvGraphicFramePr>
        <p:xfrm>
          <a:off x="346007" y="1181273"/>
          <a:ext cx="8572560" cy="4480776"/>
        </p:xfrm>
        <a:graphic>
          <a:graphicData uri="http://schemas.openxmlformats.org/drawingml/2006/table">
            <a:tbl>
              <a:tblPr firstRow="1" bandRow="1">
                <a:tableStyleId>{5C22544A-7EE6-4342-B048-85BDC9FD1C3A}</a:tableStyleId>
              </a:tblPr>
              <a:tblGrid>
                <a:gridCol w="4286280"/>
                <a:gridCol w="4286280"/>
              </a:tblGrid>
              <a:tr h="235133">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Métodos</a:t>
                      </a:r>
                      <a:endParaRPr lang="es-ES" sz="1800" b="1" kern="1200" dirty="0">
                        <a:solidFill>
                          <a:schemeClr val="lt1"/>
                        </a:solidFill>
                        <a:effectLst/>
                        <a:latin typeface="Times New Roman"/>
                        <a:ea typeface="Times New Roman"/>
                        <a:cs typeface="+mn-cs"/>
                      </a:endParaRPr>
                    </a:p>
                  </a:txBody>
                  <a:tcPr marL="63894" marR="63894" marT="0" marB="0"/>
                </a:tc>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Descripción</a:t>
                      </a:r>
                      <a:endParaRPr lang="es-ES" sz="1800" b="1" kern="1200" dirty="0">
                        <a:solidFill>
                          <a:schemeClr val="lt1"/>
                        </a:solidFill>
                        <a:effectLst/>
                        <a:latin typeface="Times New Roman"/>
                        <a:ea typeface="Times New Roman"/>
                        <a:cs typeface="+mn-cs"/>
                      </a:endParaRPr>
                    </a:p>
                  </a:txBody>
                  <a:tcPr marL="63894" marR="63894" marT="0" marB="0"/>
                </a:tc>
              </a:tr>
              <a:tr h="235133">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abort</a:t>
                      </a:r>
                      <a:r>
                        <a:rPr lang="es-ES" sz="1600" kern="1200" dirty="0">
                          <a:solidFill>
                            <a:schemeClr val="dk1"/>
                          </a:solidFill>
                          <a:effectLst/>
                          <a:latin typeface="Courier New"/>
                          <a:ea typeface="Times New Roman"/>
                          <a:cs typeface="Courier New"/>
                        </a:rPr>
                        <a:t>() 	</a:t>
                      </a:r>
                    </a:p>
                  </a:txBody>
                  <a:tcPr marL="63894" marR="63894" marT="0" marB="0"/>
                </a:tc>
                <a:tc>
                  <a:txBody>
                    <a:bodyPr/>
                    <a:lstStyle/>
                    <a:p>
                      <a:pPr algn="l">
                        <a:spcAft>
                          <a:spcPts val="0"/>
                        </a:spcAft>
                      </a:pPr>
                      <a:r>
                        <a:rPr lang="es-ES" sz="1800" dirty="0"/>
                        <a:t>Cancela la petición en curso</a:t>
                      </a:r>
                      <a:endParaRPr lang="es-ES" sz="1800" dirty="0">
                        <a:latin typeface="Times New Roman"/>
                        <a:ea typeface="Times New Roman"/>
                      </a:endParaRPr>
                    </a:p>
                  </a:txBody>
                  <a:tcPr marL="63894" marR="63894" marT="0" marB="0"/>
                </a:tc>
              </a:tr>
              <a:tr h="470267">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getAllResponseHeaders</a:t>
                      </a:r>
                      <a:r>
                        <a:rPr lang="es-ES" sz="1600" kern="1200" dirty="0">
                          <a:solidFill>
                            <a:schemeClr val="dk1"/>
                          </a:solidFill>
                          <a:effectLst/>
                          <a:latin typeface="Courier New"/>
                          <a:ea typeface="Times New Roman"/>
                          <a:cs typeface="Courier New"/>
                        </a:rPr>
                        <a:t>() 	</a:t>
                      </a:r>
                    </a:p>
                  </a:txBody>
                  <a:tcPr marL="63894" marR="63894" marT="0" marB="0"/>
                </a:tc>
                <a:tc>
                  <a:txBody>
                    <a:bodyPr/>
                    <a:lstStyle/>
                    <a:p>
                      <a:pPr algn="just">
                        <a:spcAft>
                          <a:spcPts val="0"/>
                        </a:spcAft>
                      </a:pPr>
                      <a:r>
                        <a:rPr lang="es-ES" sz="1800" dirty="0"/>
                        <a:t>Devuelve el conjunto de cabeceras HTTP como una cadena.</a:t>
                      </a:r>
                      <a:endParaRPr lang="es-ES" sz="1800" dirty="0">
                        <a:latin typeface="Times New Roman"/>
                        <a:ea typeface="Times New Roman"/>
                      </a:endParaRPr>
                    </a:p>
                  </a:txBody>
                  <a:tcPr marL="63894" marR="63894" marT="0" marB="0"/>
                </a:tc>
              </a:tr>
              <a:tr h="483330">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getResponseHeader</a:t>
                      </a:r>
                      <a:endParaRPr lang="es-ES" sz="1600" kern="1200" dirty="0">
                        <a:solidFill>
                          <a:schemeClr val="dk1"/>
                        </a:solidFill>
                        <a:effectLst/>
                        <a:latin typeface="Courier New"/>
                        <a:ea typeface="Times New Roman"/>
                        <a:cs typeface="Courier New"/>
                      </a:endParaRPr>
                    </a:p>
                    <a:p>
                      <a:pPr marL="0" indent="0" algn="l" defTabSz="914400" rtl="0" eaLnBrk="1" latinLnBrk="0" hangingPunct="1">
                        <a:spcAft>
                          <a:spcPts val="600"/>
                        </a:spcAft>
                      </a:pPr>
                      <a:r>
                        <a:rPr lang="es-ES" sz="1600" kern="1200" dirty="0">
                          <a:solidFill>
                            <a:schemeClr val="dk1"/>
                          </a:solidFill>
                          <a:effectLst/>
                          <a:latin typeface="Courier New"/>
                          <a:ea typeface="Times New Roman"/>
                          <a:cs typeface="Courier New"/>
                        </a:rPr>
                        <a:t>(cabecera)</a:t>
                      </a:r>
                    </a:p>
                  </a:txBody>
                  <a:tcPr marL="63894" marR="63894" marT="0" marB="0"/>
                </a:tc>
                <a:tc>
                  <a:txBody>
                    <a:bodyPr/>
                    <a:lstStyle/>
                    <a:p>
                      <a:pPr algn="just">
                        <a:spcAft>
                          <a:spcPts val="0"/>
                        </a:spcAft>
                      </a:pPr>
                      <a:r>
                        <a:rPr lang="es-ES" sz="1800" dirty="0"/>
                        <a:t>Devuelve el valor de la cabecera HTTP especificada.</a:t>
                      </a:r>
                      <a:endParaRPr lang="es-ES" sz="1800" dirty="0">
                        <a:latin typeface="Times New Roman"/>
                        <a:ea typeface="Times New Roman"/>
                      </a:endParaRPr>
                    </a:p>
                  </a:txBody>
                  <a:tcPr marL="63894" marR="63894" marT="0" marB="0"/>
                </a:tc>
              </a:tr>
              <a:tr h="2116201">
                <a:tc>
                  <a:txBody>
                    <a:bodyPr/>
                    <a:lstStyle/>
                    <a:p>
                      <a:pPr marL="0" indent="0" algn="l" defTabSz="914400" rtl="0" eaLnBrk="1" latinLnBrk="0" hangingPunct="1">
                        <a:spcAft>
                          <a:spcPts val="600"/>
                        </a:spcAft>
                      </a:pPr>
                      <a:r>
                        <a:rPr lang="es-ES" sz="1600" kern="1200" dirty="0">
                          <a:solidFill>
                            <a:schemeClr val="dk1"/>
                          </a:solidFill>
                          <a:effectLst/>
                          <a:latin typeface="Courier New"/>
                          <a:ea typeface="Times New Roman"/>
                          <a:cs typeface="Courier New"/>
                        </a:rPr>
                        <a:t>open</a:t>
                      </a:r>
                    </a:p>
                    <a:p>
                      <a:pPr marL="0" indent="0" algn="l" defTabSz="914400" rtl="0" eaLnBrk="1" latinLnBrk="0" hangingPunct="1">
                        <a:spcAft>
                          <a:spcPts val="600"/>
                        </a:spcAft>
                      </a:pPr>
                      <a:r>
                        <a:rPr lang="es-ES" sz="1600" kern="1200" dirty="0">
                          <a:solidFill>
                            <a:schemeClr val="dk1"/>
                          </a:solidFill>
                          <a:effectLst/>
                          <a:latin typeface="Courier New"/>
                          <a:ea typeface="Times New Roman"/>
                          <a:cs typeface="Courier New"/>
                        </a:rPr>
                        <a:t>( método, URL [, asíncrono</a:t>
                      </a:r>
                    </a:p>
                    <a:p>
                      <a:pPr marL="0" indent="0" algn="l" defTabSz="914400" rtl="0" eaLnBrk="1" latinLnBrk="0" hangingPunct="1">
                        <a:spcAft>
                          <a:spcPts val="600"/>
                        </a:spcAft>
                      </a:pPr>
                      <a:r>
                        <a:rPr lang="es-ES" sz="1600" kern="1200" dirty="0">
                          <a:solidFill>
                            <a:schemeClr val="dk1"/>
                          </a:solidFill>
                          <a:effectLst/>
                          <a:latin typeface="Courier New"/>
                          <a:ea typeface="Times New Roman"/>
                          <a:cs typeface="Courier New"/>
                        </a:rPr>
                        <a:t>[, </a:t>
                      </a:r>
                      <a:r>
                        <a:rPr lang="es-ES" sz="1600" kern="1200" dirty="0" err="1">
                          <a:solidFill>
                            <a:schemeClr val="dk1"/>
                          </a:solidFill>
                          <a:effectLst/>
                          <a:latin typeface="Courier New"/>
                          <a:ea typeface="Times New Roman"/>
                          <a:cs typeface="Courier New"/>
                        </a:rPr>
                        <a:t>nombreUsuario</a:t>
                      </a:r>
                      <a:r>
                        <a:rPr lang="es-ES" sz="1600" kern="1200" dirty="0">
                          <a:solidFill>
                            <a:schemeClr val="dk1"/>
                          </a:solidFill>
                          <a:effectLst/>
                          <a:latin typeface="Courier New"/>
                          <a:ea typeface="Times New Roman"/>
                          <a:cs typeface="Courier New"/>
                        </a:rPr>
                        <a:t> [, clave]]] )</a:t>
                      </a:r>
                    </a:p>
                  </a:txBody>
                  <a:tcPr marL="63894" marR="63894" marT="0" marB="0"/>
                </a:tc>
                <a:tc>
                  <a:txBody>
                    <a:bodyPr/>
                    <a:lstStyle/>
                    <a:p>
                      <a:pPr algn="l">
                        <a:spcAft>
                          <a:spcPts val="0"/>
                        </a:spcAft>
                      </a:pPr>
                      <a:r>
                        <a:rPr lang="es-ES" sz="1800" dirty="0"/>
                        <a:t>Especifica el método, URL y otros atributos opcionales de una petición.</a:t>
                      </a:r>
                    </a:p>
                    <a:p>
                      <a:pPr algn="l">
                        <a:spcAft>
                          <a:spcPts val="0"/>
                        </a:spcAft>
                      </a:pPr>
                      <a:r>
                        <a:rPr lang="es-ES" sz="1800" dirty="0"/>
                        <a:t>El parámetro de </a:t>
                      </a:r>
                      <a:r>
                        <a:rPr lang="es-ES" sz="1800" b="1" kern="1200" dirty="0">
                          <a:solidFill>
                            <a:schemeClr val="dk1"/>
                          </a:solidFill>
                          <a:latin typeface="+mn-lt"/>
                          <a:ea typeface="+mn-ea"/>
                          <a:cs typeface="+mn-cs"/>
                        </a:rPr>
                        <a:t>método</a:t>
                      </a:r>
                      <a:r>
                        <a:rPr lang="es-ES" sz="1800" dirty="0"/>
                        <a:t> puede tomar los valores "GET", "POST", o "</a:t>
                      </a:r>
                      <a:r>
                        <a:rPr lang="es-ES" sz="1800" dirty="0" smtClean="0"/>
                        <a:t>PUT”.</a:t>
                      </a:r>
                      <a:endParaRPr lang="es-ES" sz="1800" dirty="0"/>
                    </a:p>
                    <a:p>
                      <a:pPr algn="l">
                        <a:spcAft>
                          <a:spcPts val="0"/>
                        </a:spcAft>
                      </a:pPr>
                      <a:r>
                        <a:rPr lang="es-ES" sz="1800" dirty="0"/>
                        <a:t>El parámetro </a:t>
                      </a:r>
                      <a:r>
                        <a:rPr lang="es-ES" sz="1800" b="1" dirty="0"/>
                        <a:t>URL</a:t>
                      </a:r>
                      <a:r>
                        <a:rPr lang="es-ES" sz="1800" dirty="0"/>
                        <a:t> puede ser una URL relativa o completa.</a:t>
                      </a:r>
                    </a:p>
                    <a:p>
                      <a:pPr algn="l">
                        <a:spcAft>
                          <a:spcPts val="0"/>
                        </a:spcAft>
                      </a:pPr>
                      <a:r>
                        <a:rPr lang="es-ES" sz="1800" dirty="0"/>
                        <a:t>El parámetro </a:t>
                      </a:r>
                      <a:r>
                        <a:rPr lang="es-ES" sz="1800" b="1" kern="1200" dirty="0">
                          <a:solidFill>
                            <a:schemeClr val="dk1"/>
                          </a:solidFill>
                          <a:latin typeface="+mn-lt"/>
                          <a:ea typeface="+mn-ea"/>
                          <a:cs typeface="+mn-cs"/>
                        </a:rPr>
                        <a:t>asíncrono</a:t>
                      </a:r>
                      <a:r>
                        <a:rPr lang="es-ES" sz="1800" dirty="0"/>
                        <a:t> especifica si la petición será gestionada asíncronamente o no. </a:t>
                      </a:r>
                      <a:endParaRPr lang="es-ES" sz="1800" dirty="0">
                        <a:latin typeface="Times New Roman"/>
                        <a:ea typeface="Times New Roman"/>
                      </a:endParaRPr>
                    </a:p>
                  </a:txBody>
                  <a:tcPr marL="63894" marR="63894" marT="0" marB="0"/>
                </a:tc>
              </a:tr>
              <a:tr h="350736">
                <a:tc>
                  <a:txBody>
                    <a:bodyPr/>
                    <a:lstStyle/>
                    <a:p>
                      <a:pPr marL="0" indent="0" algn="l" defTabSz="914400" rtl="0" eaLnBrk="1" latinLnBrk="0" hangingPunct="1">
                        <a:spcAft>
                          <a:spcPts val="0"/>
                        </a:spcAft>
                      </a:pPr>
                      <a:r>
                        <a:rPr lang="es-ES" sz="1600" kern="1200" dirty="0" err="1">
                          <a:solidFill>
                            <a:schemeClr val="dk1"/>
                          </a:solidFill>
                          <a:effectLst/>
                          <a:latin typeface="Courier New"/>
                          <a:ea typeface="Times New Roman"/>
                          <a:cs typeface="Courier New"/>
                        </a:rPr>
                        <a:t>send</a:t>
                      </a:r>
                      <a:r>
                        <a:rPr lang="es-ES" sz="1600" kern="1200" dirty="0">
                          <a:solidFill>
                            <a:schemeClr val="dk1"/>
                          </a:solidFill>
                          <a:effectLst/>
                          <a:latin typeface="Courier New"/>
                          <a:ea typeface="Times New Roman"/>
                          <a:cs typeface="Courier New"/>
                        </a:rPr>
                        <a:t>([datos])</a:t>
                      </a:r>
                    </a:p>
                  </a:txBody>
                  <a:tcPr marL="63894" marR="63894" marT="0" marB="0"/>
                </a:tc>
                <a:tc>
                  <a:txBody>
                    <a:bodyPr/>
                    <a:lstStyle/>
                    <a:p>
                      <a:pPr marL="0" algn="l" defTabSz="914400" rtl="0" eaLnBrk="1" latinLnBrk="0" hangingPunct="1">
                        <a:spcAft>
                          <a:spcPts val="0"/>
                        </a:spcAft>
                      </a:pPr>
                      <a:r>
                        <a:rPr lang="es-ES" sz="1800" kern="1200" dirty="0">
                          <a:solidFill>
                            <a:schemeClr val="dk1"/>
                          </a:solidFill>
                          <a:latin typeface="+mn-lt"/>
                          <a:ea typeface="+mn-ea"/>
                          <a:cs typeface="+mn-cs"/>
                        </a:rPr>
                        <a:t>Envía la </a:t>
                      </a:r>
                      <a:r>
                        <a:rPr lang="es-ES" sz="1800" kern="1200" dirty="0" smtClean="0">
                          <a:solidFill>
                            <a:schemeClr val="dk1"/>
                          </a:solidFill>
                          <a:latin typeface="+mn-lt"/>
                          <a:ea typeface="+mn-ea"/>
                          <a:cs typeface="+mn-cs"/>
                        </a:rPr>
                        <a:t>petición.</a:t>
                      </a:r>
                      <a:endParaRPr lang="es-ES" sz="1800" kern="1200" dirty="0">
                        <a:solidFill>
                          <a:schemeClr val="dk1"/>
                        </a:solidFill>
                        <a:latin typeface="+mn-lt"/>
                        <a:ea typeface="+mn-ea"/>
                        <a:cs typeface="+mn-cs"/>
                      </a:endParaRPr>
                    </a:p>
                  </a:txBody>
                  <a:tcPr marL="63894" marR="63894" marT="0" marB="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Propiedades del objeto </a:t>
            </a:r>
            <a:r>
              <a:rPr lang="es-ES" dirty="0" err="1" smtClean="0"/>
              <a:t>XMLHttpRequest</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22</a:t>
            </a:fld>
            <a:endParaRPr lang="es-ES" dirty="0"/>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graphicFrame>
        <p:nvGraphicFramePr>
          <p:cNvPr id="8" name="Tabla 6"/>
          <p:cNvGraphicFramePr>
            <a:graphicFrameLocks noGrp="1"/>
          </p:cNvGraphicFramePr>
          <p:nvPr>
            <p:extLst>
              <p:ext uri="{D42A27DB-BD31-4B8C-83A1-F6EECF244321}">
                <p14:modId xmlns="" xmlns:p14="http://schemas.microsoft.com/office/powerpoint/2010/main" val="1421326099"/>
              </p:ext>
            </p:extLst>
          </p:nvPr>
        </p:nvGraphicFramePr>
        <p:xfrm>
          <a:off x="714348" y="1428736"/>
          <a:ext cx="8001056" cy="3252575"/>
        </p:xfrm>
        <a:graphic>
          <a:graphicData uri="http://schemas.openxmlformats.org/drawingml/2006/table">
            <a:tbl>
              <a:tblPr firstRow="1" bandRow="1">
                <a:tableStyleId>{5C22544A-7EE6-4342-B048-85BDC9FD1C3A}</a:tableStyleId>
              </a:tblPr>
              <a:tblGrid>
                <a:gridCol w="3733824"/>
                <a:gridCol w="4267232"/>
              </a:tblGrid>
              <a:tr h="353160">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Propiedades</a:t>
                      </a:r>
                      <a:endParaRPr lang="es-ES" sz="1800" b="1" kern="1200" dirty="0">
                        <a:solidFill>
                          <a:schemeClr val="lt1"/>
                        </a:solidFill>
                        <a:effectLst/>
                        <a:latin typeface="Times New Roman"/>
                        <a:ea typeface="Times New Roman"/>
                        <a:cs typeface="+mn-cs"/>
                      </a:endParaRPr>
                    </a:p>
                  </a:txBody>
                  <a:tcPr marL="68580" marR="68580" marT="0" marB="0"/>
                </a:tc>
                <a:tc>
                  <a:txBody>
                    <a:bodyPr/>
                    <a:lstStyle/>
                    <a:p>
                      <a:pPr marL="0" indent="0" algn="ctr" defTabSz="914400" rtl="0" eaLnBrk="1" latinLnBrk="0" hangingPunct="1">
                        <a:spcAft>
                          <a:spcPts val="1200"/>
                        </a:spcAft>
                      </a:pPr>
                      <a:r>
                        <a:rPr lang="es-ES_tradnl" sz="1800" b="1" kern="1200" dirty="0">
                          <a:solidFill>
                            <a:schemeClr val="lt1"/>
                          </a:solidFill>
                          <a:effectLst/>
                          <a:latin typeface="Times New Roman"/>
                          <a:ea typeface="Times New Roman"/>
                          <a:cs typeface="+mn-cs"/>
                        </a:rPr>
                        <a:t>Descripción</a:t>
                      </a:r>
                      <a:endParaRPr lang="es-ES" sz="1800" b="1" kern="1200" dirty="0">
                        <a:solidFill>
                          <a:schemeClr val="lt1"/>
                        </a:solidFill>
                        <a:effectLst/>
                        <a:latin typeface="Times New Roman"/>
                        <a:ea typeface="Times New Roman"/>
                        <a:cs typeface="+mn-cs"/>
                      </a:endParaRPr>
                    </a:p>
                  </a:txBody>
                  <a:tcPr marL="68580" marR="68580" marT="0" marB="0"/>
                </a:tc>
              </a:tr>
              <a:tr h="552517">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onreadystatechange</a:t>
                      </a:r>
                      <a:r>
                        <a:rPr lang="es-ES" sz="1600" kern="1200" dirty="0">
                          <a:solidFill>
                            <a:schemeClr val="dk1"/>
                          </a:solidFill>
                          <a:effectLst/>
                          <a:latin typeface="Courier New"/>
                          <a:ea typeface="Times New Roman"/>
                          <a:cs typeface="Courier New"/>
                        </a:rPr>
                        <a:t> </a:t>
                      </a:r>
                    </a:p>
                  </a:txBody>
                  <a:tcPr marL="68580" marR="68580" marT="0" marB="0"/>
                </a:tc>
                <a:tc>
                  <a:txBody>
                    <a:bodyPr/>
                    <a:lstStyle/>
                    <a:p>
                      <a:pPr algn="l">
                        <a:spcAft>
                          <a:spcPts val="0"/>
                        </a:spcAft>
                      </a:pPr>
                      <a:r>
                        <a:rPr lang="es-ES" sz="2000" dirty="0"/>
                        <a:t>Evento que se dispara con cada cambio de estado.</a:t>
                      </a:r>
                      <a:endParaRPr lang="es-ES" sz="2000" dirty="0">
                        <a:latin typeface="Times New Roman"/>
                        <a:ea typeface="Times New Roman"/>
                      </a:endParaRPr>
                    </a:p>
                  </a:txBody>
                  <a:tcPr marL="68580" marR="68580" marT="0" marB="0"/>
                </a:tc>
              </a:tr>
              <a:tr h="552517">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onabort</a:t>
                      </a:r>
                      <a:endParaRPr lang="es-ES" sz="1600" kern="1200" dirty="0">
                        <a:solidFill>
                          <a:schemeClr val="dk1"/>
                        </a:solidFill>
                        <a:effectLst/>
                        <a:latin typeface="Courier New"/>
                        <a:ea typeface="Times New Roman"/>
                        <a:cs typeface="Courier New"/>
                      </a:endParaRPr>
                    </a:p>
                  </a:txBody>
                  <a:tcPr marL="68580" marR="68580" marT="0" marB="0"/>
                </a:tc>
                <a:tc>
                  <a:txBody>
                    <a:bodyPr/>
                    <a:lstStyle/>
                    <a:p>
                      <a:pPr algn="just">
                        <a:spcAft>
                          <a:spcPts val="0"/>
                        </a:spcAft>
                      </a:pPr>
                      <a:r>
                        <a:rPr lang="es-ES" sz="2000" dirty="0"/>
                        <a:t>Evento que se dispara al abortar la operación.</a:t>
                      </a:r>
                      <a:endParaRPr lang="es-ES" sz="2000" dirty="0">
                        <a:latin typeface="Times New Roman"/>
                        <a:ea typeface="Times New Roman"/>
                      </a:endParaRPr>
                    </a:p>
                  </a:txBody>
                  <a:tcPr marL="68580" marR="68580" marT="0" marB="0"/>
                </a:tc>
              </a:tr>
              <a:tr h="552517">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onload</a:t>
                      </a:r>
                      <a:r>
                        <a:rPr lang="es-ES" sz="1600" kern="1200" dirty="0">
                          <a:solidFill>
                            <a:schemeClr val="dk1"/>
                          </a:solidFill>
                          <a:effectLst/>
                          <a:latin typeface="Courier New"/>
                          <a:ea typeface="Times New Roman"/>
                          <a:cs typeface="Courier New"/>
                        </a:rPr>
                        <a:t> </a:t>
                      </a:r>
                    </a:p>
                  </a:txBody>
                  <a:tcPr marL="68580" marR="68580" marT="0" marB="0"/>
                </a:tc>
                <a:tc>
                  <a:txBody>
                    <a:bodyPr/>
                    <a:lstStyle/>
                    <a:p>
                      <a:pPr algn="just">
                        <a:spcAft>
                          <a:spcPts val="0"/>
                        </a:spcAft>
                      </a:pPr>
                      <a:r>
                        <a:rPr lang="es-ES" sz="2000" dirty="0"/>
                        <a:t>Evento que se dispara al completar la carga.</a:t>
                      </a:r>
                      <a:endParaRPr lang="es-ES" sz="2000" dirty="0">
                        <a:latin typeface="Times New Roman"/>
                        <a:ea typeface="Times New Roman"/>
                      </a:endParaRPr>
                    </a:p>
                  </a:txBody>
                  <a:tcPr marL="68580" marR="68580" marT="0" marB="0"/>
                </a:tc>
              </a:tr>
              <a:tr h="428246">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onloadstart</a:t>
                      </a:r>
                      <a:endParaRPr lang="es-ES" sz="1600" kern="1200" dirty="0">
                        <a:solidFill>
                          <a:schemeClr val="dk1"/>
                        </a:solidFill>
                        <a:effectLst/>
                        <a:latin typeface="Courier New"/>
                        <a:ea typeface="Times New Roman"/>
                        <a:cs typeface="Courier New"/>
                      </a:endParaRPr>
                    </a:p>
                  </a:txBody>
                  <a:tcPr marL="68580" marR="68580" marT="0" marB="0"/>
                </a:tc>
                <a:tc>
                  <a:txBody>
                    <a:bodyPr/>
                    <a:lstStyle/>
                    <a:p>
                      <a:pPr algn="just">
                        <a:spcAft>
                          <a:spcPts val="0"/>
                        </a:spcAft>
                      </a:pPr>
                      <a:r>
                        <a:rPr lang="es-ES" sz="2000" dirty="0"/>
                        <a:t>Evento que se dispara al iniciar la carga.</a:t>
                      </a:r>
                      <a:endParaRPr lang="es-ES" sz="2000" dirty="0">
                        <a:latin typeface="Times New Roman"/>
                        <a:ea typeface="Times New Roman"/>
                      </a:endParaRPr>
                    </a:p>
                  </a:txBody>
                  <a:tcPr marL="68580" marR="68580" marT="0" marB="0"/>
                </a:tc>
              </a:tr>
              <a:tr h="642369">
                <a:tc>
                  <a:txBody>
                    <a:bodyPr/>
                    <a:lstStyle/>
                    <a:p>
                      <a:pPr marL="0" indent="0" algn="l" defTabSz="914400" rtl="0" eaLnBrk="1" latinLnBrk="0" hangingPunct="1">
                        <a:spcAft>
                          <a:spcPts val="600"/>
                        </a:spcAft>
                      </a:pPr>
                      <a:r>
                        <a:rPr lang="es-ES" sz="1600" kern="1200" dirty="0" err="1">
                          <a:solidFill>
                            <a:schemeClr val="dk1"/>
                          </a:solidFill>
                          <a:effectLst/>
                          <a:latin typeface="Courier New"/>
                          <a:ea typeface="Times New Roman"/>
                          <a:cs typeface="Courier New"/>
                        </a:rPr>
                        <a:t>onprogress</a:t>
                      </a:r>
                      <a:endParaRPr lang="es-ES" sz="1600" kern="1200" dirty="0">
                        <a:solidFill>
                          <a:schemeClr val="dk1"/>
                        </a:solidFill>
                        <a:effectLst/>
                        <a:latin typeface="Courier New"/>
                        <a:ea typeface="Times New Roman"/>
                        <a:cs typeface="Courier New"/>
                      </a:endParaRPr>
                    </a:p>
                  </a:txBody>
                  <a:tcPr marL="68580" marR="68580" marT="0" marB="0"/>
                </a:tc>
                <a:tc>
                  <a:txBody>
                    <a:bodyPr/>
                    <a:lstStyle/>
                    <a:p>
                      <a:pPr algn="just">
                        <a:spcAft>
                          <a:spcPts val="0"/>
                        </a:spcAft>
                      </a:pPr>
                      <a:r>
                        <a:rPr lang="es-ES" sz="2000" dirty="0"/>
                        <a:t>Evento que se dispara periódicamente con información de estado.</a:t>
                      </a:r>
                      <a:endParaRPr lang="es-ES" sz="2000" dirty="0">
                        <a:latin typeface="Times New Roman"/>
                        <a:ea typeface="Times New Roman"/>
                      </a:endParaRPr>
                    </a:p>
                  </a:txBody>
                  <a:tcPr marL="68580" marR="68580" marT="0" marB="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Perspectiva Global con AJAX</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23</a:t>
            </a:fld>
            <a:endParaRPr lang="es-ES" dirty="0"/>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pic>
        <p:nvPicPr>
          <p:cNvPr id="1027" name="Picture 3"/>
          <p:cNvPicPr>
            <a:picLocks noChangeAspect="1" noChangeArrowheads="1"/>
          </p:cNvPicPr>
          <p:nvPr/>
        </p:nvPicPr>
        <p:blipFill>
          <a:blip r:embed="rId3"/>
          <a:srcRect/>
          <a:stretch>
            <a:fillRect/>
          </a:stretch>
        </p:blipFill>
        <p:spPr bwMode="auto">
          <a:xfrm>
            <a:off x="723900" y="1319213"/>
            <a:ext cx="7694613" cy="42195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JSON</a:t>
            </a:r>
            <a:endParaRPr lang="es-ES" dirty="0"/>
          </a:p>
        </p:txBody>
      </p:sp>
      <p:sp>
        <p:nvSpPr>
          <p:cNvPr id="3" name="2 Marcador de contenido"/>
          <p:cNvSpPr>
            <a:spLocks noGrp="1"/>
          </p:cNvSpPr>
          <p:nvPr>
            <p:ph idx="1"/>
          </p:nvPr>
        </p:nvSpPr>
        <p:spPr>
          <a:xfrm>
            <a:off x="785786" y="1428736"/>
            <a:ext cx="7858180" cy="4071966"/>
          </a:xfrm>
        </p:spPr>
        <p:txBody>
          <a:bodyPr>
            <a:normAutofit/>
          </a:bodyPr>
          <a:lstStyle/>
          <a:p>
            <a:pPr marL="361950" indent="-361950"/>
            <a:r>
              <a:rPr lang="es-ES_tradnl" dirty="0" smtClean="0"/>
              <a:t>JSON (</a:t>
            </a:r>
            <a:r>
              <a:rPr lang="es-ES_tradnl" dirty="0" err="1" smtClean="0"/>
              <a:t>JavaScript</a:t>
            </a:r>
            <a:r>
              <a:rPr lang="es-ES_tradnl" dirty="0" smtClean="0"/>
              <a:t> </a:t>
            </a:r>
            <a:r>
              <a:rPr lang="es-ES_tradnl" dirty="0" err="1" smtClean="0"/>
              <a:t>Object</a:t>
            </a:r>
            <a:r>
              <a:rPr lang="es-ES_tradnl" dirty="0" smtClean="0"/>
              <a:t> </a:t>
            </a:r>
            <a:r>
              <a:rPr lang="es-ES_tradnl" dirty="0" err="1" smtClean="0"/>
              <a:t>Notation</a:t>
            </a:r>
            <a:r>
              <a:rPr lang="es-ES_tradnl" dirty="0" smtClean="0"/>
              <a:t>).</a:t>
            </a:r>
            <a:endParaRPr lang="es-ES_tradnl" dirty="0" smtClean="0"/>
          </a:p>
          <a:p>
            <a:pPr marL="361950" indent="-361950"/>
            <a:endParaRPr lang="es-ES_tradnl" dirty="0" smtClean="0"/>
          </a:p>
          <a:p>
            <a:pPr marL="361950" indent="-361950"/>
            <a:r>
              <a:rPr lang="es-ES_tradnl" dirty="0" smtClean="0"/>
              <a:t>Formato ligero para el intercambio de </a:t>
            </a:r>
            <a:r>
              <a:rPr lang="es-ES_tradnl" dirty="0" smtClean="0"/>
              <a:t>datos.</a:t>
            </a:r>
            <a:endParaRPr lang="es-ES_tradnl" dirty="0" smtClean="0"/>
          </a:p>
          <a:p>
            <a:pPr marL="361950" indent="-361950"/>
            <a:endParaRPr lang="es-ES_tradnl" dirty="0" smtClean="0"/>
          </a:p>
          <a:p>
            <a:pPr marL="361950" indent="-361950"/>
            <a:r>
              <a:rPr lang="es-ES_tradnl" dirty="0" smtClean="0"/>
              <a:t>Es una manera de almacenar </a:t>
            </a:r>
            <a:r>
              <a:rPr lang="es-ES_tradnl" dirty="0" smtClean="0"/>
              <a:t>información.</a:t>
            </a:r>
            <a:endParaRPr lang="es-ES_tradnl" dirty="0" smtClean="0"/>
          </a:p>
          <a:p>
            <a:pPr marL="361950" indent="-361950"/>
            <a:endParaRPr lang="es-ES_tradnl" dirty="0" smtClean="0"/>
          </a:p>
          <a:p>
            <a:pPr marL="361950" indent="-361950"/>
            <a:r>
              <a:rPr lang="es-ES_tradnl" dirty="0" smtClean="0"/>
              <a:t>Fue pensado en un primer momento como una alternativa a </a:t>
            </a:r>
            <a:r>
              <a:rPr lang="es-ES_tradnl" dirty="0" smtClean="0"/>
              <a:t>XML. </a:t>
            </a:r>
            <a:endParaRPr lang="es-ES" dirty="0"/>
          </a:p>
        </p:txBody>
      </p:sp>
      <p:sp>
        <p:nvSpPr>
          <p:cNvPr id="4" name="3 Marcador de pie de página"/>
          <p:cNvSpPr>
            <a:spLocks noGrp="1"/>
          </p:cNvSpPr>
          <p:nvPr>
            <p:ph type="ftr" sz="quarter" idx="3"/>
          </p:nvPr>
        </p:nvSpPr>
        <p:spPr/>
        <p:txBody>
          <a:bodyPr/>
          <a:lstStyle/>
          <a:p>
            <a:r>
              <a:rPr lang="es-ES" dirty="0" smtClean="0"/>
              <a:t>Desarrollo web en entorno cliente</a:t>
            </a:r>
          </a:p>
          <a:p>
            <a:r>
              <a:rPr lang="es-ES" dirty="0" smtClean="0"/>
              <a:t>Capítulo 7 – Utilización de Mecanismos de Comunicación Asíncrona</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24</a:t>
            </a:fld>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JSON</a:t>
            </a:r>
            <a:endParaRPr lang="es-ES" dirty="0"/>
          </a:p>
        </p:txBody>
      </p:sp>
      <p:sp>
        <p:nvSpPr>
          <p:cNvPr id="3" name="2 Marcador de contenido"/>
          <p:cNvSpPr>
            <a:spLocks noGrp="1"/>
          </p:cNvSpPr>
          <p:nvPr>
            <p:ph idx="1"/>
          </p:nvPr>
        </p:nvSpPr>
        <p:spPr>
          <a:xfrm>
            <a:off x="785786" y="1428736"/>
            <a:ext cx="7858180" cy="4071966"/>
          </a:xfrm>
        </p:spPr>
        <p:txBody>
          <a:bodyPr>
            <a:normAutofit/>
          </a:bodyPr>
          <a:lstStyle/>
          <a:p>
            <a:pPr marL="361950" indent="-361950"/>
            <a:r>
              <a:rPr lang="es-ES" dirty="0" smtClean="0"/>
              <a:t>XML tienen una gran cantidad de información extra, asociada a su </a:t>
            </a:r>
            <a:r>
              <a:rPr lang="es-ES" dirty="0" smtClean="0"/>
              <a:t>estructura.</a:t>
            </a:r>
            <a:endParaRPr lang="es-ES" dirty="0" smtClean="0"/>
          </a:p>
          <a:p>
            <a:pPr marL="361950" indent="-361950"/>
            <a:endParaRPr lang="es-ES" dirty="0" smtClean="0"/>
          </a:p>
          <a:p>
            <a:pPr marL="361950" indent="-361950"/>
            <a:r>
              <a:rPr lang="es-ES" dirty="0" smtClean="0"/>
              <a:t>JSON está constituido por dos estructuras:</a:t>
            </a:r>
          </a:p>
          <a:p>
            <a:pPr lvl="1"/>
            <a:endParaRPr lang="es-ES" dirty="0" smtClean="0"/>
          </a:p>
          <a:p>
            <a:pPr lvl="1"/>
            <a:r>
              <a:rPr lang="es-ES" dirty="0" smtClean="0"/>
              <a:t>Una colección de pares de nombre/valor. </a:t>
            </a:r>
          </a:p>
          <a:p>
            <a:pPr lvl="1"/>
            <a:r>
              <a:rPr lang="es-ES" dirty="0" smtClean="0"/>
              <a:t>Una lista ordenada de valores.</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25</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Object</a:t>
            </a:r>
            <a:endParaRPr lang="es-ES" dirty="0"/>
          </a:p>
        </p:txBody>
      </p:sp>
      <p:sp>
        <p:nvSpPr>
          <p:cNvPr id="3" name="2 Marcador de contenido"/>
          <p:cNvSpPr>
            <a:spLocks noGrp="1"/>
          </p:cNvSpPr>
          <p:nvPr>
            <p:ph idx="1"/>
          </p:nvPr>
        </p:nvSpPr>
        <p:spPr>
          <a:xfrm>
            <a:off x="285720" y="1600200"/>
            <a:ext cx="4500594" cy="4329129"/>
          </a:xfrm>
        </p:spPr>
        <p:txBody>
          <a:bodyPr>
            <a:normAutofit fontScale="70000" lnSpcReduction="20000"/>
          </a:bodyPr>
          <a:lstStyle/>
          <a:p>
            <a:r>
              <a:rPr lang="es-ES" dirty="0" smtClean="0"/>
              <a:t>El elemento base de la sintaxis es el </a:t>
            </a:r>
            <a:r>
              <a:rPr lang="es-ES" i="1" dirty="0" err="1" smtClean="0"/>
              <a:t>object</a:t>
            </a:r>
            <a:r>
              <a:rPr lang="es-ES" i="1" dirty="0" smtClean="0"/>
              <a:t>.</a:t>
            </a:r>
            <a:endParaRPr lang="es-ES" dirty="0" smtClean="0"/>
          </a:p>
          <a:p>
            <a:endParaRPr lang="es-ES" dirty="0" smtClean="0"/>
          </a:p>
          <a:p>
            <a:r>
              <a:rPr lang="es-ES" dirty="0" smtClean="0"/>
              <a:t>Está conformado por un conjunto desordenado de pares </a:t>
            </a:r>
            <a:r>
              <a:rPr lang="es-ES" dirty="0" smtClean="0"/>
              <a:t>nombre/valor.</a:t>
            </a:r>
            <a:endParaRPr lang="es-ES" dirty="0" smtClean="0"/>
          </a:p>
          <a:p>
            <a:endParaRPr lang="es-ES" dirty="0" smtClean="0"/>
          </a:p>
          <a:p>
            <a:r>
              <a:rPr lang="es-ES" dirty="0" smtClean="0"/>
              <a:t>Un objeto comienza con una llave de apertura y finaliza con una llave de </a:t>
            </a:r>
            <a:r>
              <a:rPr lang="es-ES" dirty="0" smtClean="0"/>
              <a:t>cierre.</a:t>
            </a:r>
            <a:endParaRPr lang="es-ES" dirty="0" smtClean="0"/>
          </a:p>
          <a:p>
            <a:endParaRPr lang="es-ES" dirty="0" smtClean="0"/>
          </a:p>
          <a:p>
            <a:r>
              <a:rPr lang="es-ES" dirty="0" smtClean="0"/>
              <a:t>Cada nombre es seguido por dos puntos, estando los pares nombre/valor separados por una </a:t>
            </a:r>
            <a:r>
              <a:rPr lang="es-ES" dirty="0" smtClean="0"/>
              <a:t>coma. </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26</a:t>
            </a:fld>
            <a:endParaRPr lang="es-ES" dirty="0"/>
          </a:p>
        </p:txBody>
      </p:sp>
      <p:pic>
        <p:nvPicPr>
          <p:cNvPr id="4098" name="Picture 2" descr="D:\Dropbox\LibrosCiclos\Desarrollo Web entorno cliente\Capítulo 7 - Utilización de mecanismos de comunicación asíncrona (AJAX Asynchronous JavaScript and XML)\Imágenes\Figura 7.4.png"/>
          <p:cNvPicPr>
            <a:picLocks noChangeAspect="1" noChangeArrowheads="1"/>
          </p:cNvPicPr>
          <p:nvPr/>
        </p:nvPicPr>
        <p:blipFill>
          <a:blip r:embed="rId2" cstate="print"/>
          <a:srcRect/>
          <a:stretch>
            <a:fillRect/>
          </a:stretch>
        </p:blipFill>
        <p:spPr bwMode="auto">
          <a:xfrm>
            <a:off x="4929190" y="2786058"/>
            <a:ext cx="3981454" cy="1454709"/>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Array</a:t>
            </a:r>
            <a:endParaRPr lang="es-ES" dirty="0"/>
          </a:p>
        </p:txBody>
      </p:sp>
      <p:sp>
        <p:nvSpPr>
          <p:cNvPr id="3" name="2 Marcador de contenido"/>
          <p:cNvSpPr>
            <a:spLocks noGrp="1"/>
          </p:cNvSpPr>
          <p:nvPr>
            <p:ph idx="1"/>
          </p:nvPr>
        </p:nvSpPr>
        <p:spPr>
          <a:xfrm>
            <a:off x="457200" y="1600201"/>
            <a:ext cx="4043362" cy="4061048"/>
          </a:xfrm>
        </p:spPr>
        <p:txBody>
          <a:bodyPr>
            <a:normAutofit fontScale="92500" lnSpcReduction="20000"/>
          </a:bodyPr>
          <a:lstStyle/>
          <a:p>
            <a:r>
              <a:rPr lang="es-ES_tradnl" dirty="0" smtClean="0"/>
              <a:t>Un </a:t>
            </a:r>
            <a:r>
              <a:rPr lang="es-ES_tradnl" i="1" dirty="0" err="1" smtClean="0"/>
              <a:t>array</a:t>
            </a:r>
            <a:r>
              <a:rPr lang="es-ES_tradnl" dirty="0" smtClean="0"/>
              <a:t> es una colección de elementos </a:t>
            </a:r>
            <a:r>
              <a:rPr lang="es-ES_tradnl" i="1" dirty="0" err="1" smtClean="0"/>
              <a:t>values</a:t>
            </a:r>
            <a:r>
              <a:rPr lang="es-ES_tradnl" i="1" dirty="0" smtClean="0"/>
              <a:t>.</a:t>
            </a:r>
            <a:endParaRPr lang="es-ES_tradnl" dirty="0" smtClean="0"/>
          </a:p>
          <a:p>
            <a:endParaRPr lang="es-ES_tradnl" dirty="0" smtClean="0"/>
          </a:p>
          <a:p>
            <a:r>
              <a:rPr lang="es-ES_tradnl" dirty="0" smtClean="0"/>
              <a:t>Comienza por un corchete izquierdo y termina con un corchete </a:t>
            </a:r>
            <a:r>
              <a:rPr lang="es-ES_tradnl" dirty="0" smtClean="0"/>
              <a:t>derecho.</a:t>
            </a:r>
            <a:endParaRPr lang="es-ES_tradnl" dirty="0" smtClean="0"/>
          </a:p>
          <a:p>
            <a:endParaRPr lang="es-ES_tradnl" dirty="0" smtClean="0"/>
          </a:p>
          <a:p>
            <a:r>
              <a:rPr lang="es-ES_tradnl" dirty="0" smtClean="0"/>
              <a:t>Los elementos </a:t>
            </a:r>
            <a:r>
              <a:rPr lang="es-ES_tradnl" i="1" dirty="0" err="1" smtClean="0"/>
              <a:t>value</a:t>
            </a:r>
            <a:r>
              <a:rPr lang="es-ES_tradnl" dirty="0" smtClean="0"/>
              <a:t> se separan por una </a:t>
            </a:r>
            <a:r>
              <a:rPr lang="es-ES_tradnl" dirty="0" smtClean="0"/>
              <a:t>coma.</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27</a:t>
            </a:fld>
            <a:endParaRPr lang="es-ES" dirty="0"/>
          </a:p>
        </p:txBody>
      </p:sp>
      <p:pic>
        <p:nvPicPr>
          <p:cNvPr id="5123" name="Picture 3" descr="D:\Dropbox\LibrosCiclos\Desarrollo Web entorno cliente\Capítulo 7 - Utilización de mecanismos de comunicación asíncrona (AJAX Asynchronous JavaScript and XML)\Imágenes\Figura 7.6.png"/>
          <p:cNvPicPr>
            <a:picLocks noChangeAspect="1" noChangeArrowheads="1"/>
          </p:cNvPicPr>
          <p:nvPr/>
        </p:nvPicPr>
        <p:blipFill>
          <a:blip r:embed="rId3" cstate="print"/>
          <a:srcRect/>
          <a:stretch>
            <a:fillRect/>
          </a:stretch>
        </p:blipFill>
        <p:spPr bwMode="auto">
          <a:xfrm>
            <a:off x="4857752" y="2214554"/>
            <a:ext cx="3929491" cy="2714644"/>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Value</a:t>
            </a:r>
            <a:endParaRPr lang="es-ES" dirty="0"/>
          </a:p>
        </p:txBody>
      </p:sp>
      <p:sp>
        <p:nvSpPr>
          <p:cNvPr id="3" name="2 Marcador de contenido"/>
          <p:cNvSpPr>
            <a:spLocks noGrp="1"/>
          </p:cNvSpPr>
          <p:nvPr>
            <p:ph idx="1"/>
          </p:nvPr>
        </p:nvSpPr>
        <p:spPr>
          <a:xfrm>
            <a:off x="457200" y="1600201"/>
            <a:ext cx="4043362" cy="4061048"/>
          </a:xfrm>
        </p:spPr>
        <p:txBody>
          <a:bodyPr>
            <a:normAutofit/>
          </a:bodyPr>
          <a:lstStyle/>
          <a:p>
            <a:r>
              <a:rPr lang="es-ES_tradnl" sz="2200" dirty="0" smtClean="0"/>
              <a:t>A su vez un elemento </a:t>
            </a:r>
            <a:r>
              <a:rPr lang="es-ES_tradnl" sz="2200" i="1" dirty="0" err="1" smtClean="0"/>
              <a:t>value</a:t>
            </a:r>
            <a:r>
              <a:rPr lang="es-ES_tradnl" sz="2200" dirty="0" smtClean="0"/>
              <a:t> puede ser una cadena de caracteres o </a:t>
            </a:r>
            <a:r>
              <a:rPr lang="es-ES_tradnl" sz="2200" i="1" dirty="0" err="1" smtClean="0"/>
              <a:t>string</a:t>
            </a:r>
            <a:r>
              <a:rPr lang="es-ES_tradnl" sz="2200" dirty="0" smtClean="0"/>
              <a:t> con comillas dobles, un </a:t>
            </a:r>
            <a:r>
              <a:rPr lang="es-ES_tradnl" sz="2200" i="1" dirty="0" err="1" smtClean="0"/>
              <a:t>number</a:t>
            </a:r>
            <a:r>
              <a:rPr lang="es-ES_tradnl" sz="2200" dirty="0" smtClean="0"/>
              <a:t>, los valores booleanos </a:t>
            </a:r>
            <a:r>
              <a:rPr lang="es-ES_tradnl" sz="2200" i="1" dirty="0" smtClean="0"/>
              <a:t>true</a:t>
            </a:r>
            <a:r>
              <a:rPr lang="es-ES_tradnl" sz="2200" dirty="0" smtClean="0"/>
              <a:t> o </a:t>
            </a:r>
            <a:r>
              <a:rPr lang="es-ES_tradnl" sz="2200" i="1" dirty="0" smtClean="0"/>
              <a:t>false</a:t>
            </a:r>
            <a:r>
              <a:rPr lang="es-ES_tradnl" sz="2200" dirty="0" smtClean="0"/>
              <a:t>, </a:t>
            </a:r>
            <a:r>
              <a:rPr lang="es-ES_tradnl" sz="2200" i="1" dirty="0" err="1" smtClean="0"/>
              <a:t>null</a:t>
            </a:r>
            <a:r>
              <a:rPr lang="es-ES_tradnl" sz="2200" dirty="0" smtClean="0"/>
              <a:t>, un </a:t>
            </a:r>
            <a:r>
              <a:rPr lang="es-ES_tradnl" sz="2200" i="1" dirty="0" err="1" smtClean="0"/>
              <a:t>object</a:t>
            </a:r>
            <a:r>
              <a:rPr lang="es-ES_tradnl" sz="2200" dirty="0" smtClean="0"/>
              <a:t> o un </a:t>
            </a:r>
            <a:r>
              <a:rPr lang="es-ES_tradnl" sz="2200" i="1" dirty="0" err="1" smtClean="0"/>
              <a:t>array</a:t>
            </a:r>
            <a:r>
              <a:rPr lang="es-ES_tradnl" sz="2200" i="1" dirty="0" smtClean="0"/>
              <a:t>.</a:t>
            </a:r>
            <a:endParaRPr lang="es-ES_tradnl" sz="2200" dirty="0" smtClean="0"/>
          </a:p>
          <a:p>
            <a:endParaRPr lang="es-ES_tradnl" sz="2200" dirty="0" smtClean="0"/>
          </a:p>
          <a:p>
            <a:r>
              <a:rPr lang="es-ES_tradnl" sz="2200" dirty="0" smtClean="0"/>
              <a:t>Estas estructuras pueden </a:t>
            </a:r>
            <a:r>
              <a:rPr lang="es-ES_tradnl" sz="2200" dirty="0" smtClean="0"/>
              <a:t>anidarse. </a:t>
            </a:r>
            <a:endParaRPr lang="es-ES" sz="22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28</a:t>
            </a:fld>
            <a:endParaRPr lang="es-ES" dirty="0"/>
          </a:p>
        </p:txBody>
      </p:sp>
      <p:pic>
        <p:nvPicPr>
          <p:cNvPr id="1026" name="Picture 2" descr="D:\Dropbox\LibrosCiclos\Desarrollo Web entorno cliente\Capítulo 7 - Utilización de mecanismos de comunicación asíncrona (AJAX Asynchronous JavaScript and XML)\Imágenes\Figura 7.5.png"/>
          <p:cNvPicPr>
            <a:picLocks noChangeAspect="1" noChangeArrowheads="1"/>
          </p:cNvPicPr>
          <p:nvPr/>
        </p:nvPicPr>
        <p:blipFill>
          <a:blip r:embed="rId2" cstate="print"/>
          <a:srcRect/>
          <a:stretch>
            <a:fillRect/>
          </a:stretch>
        </p:blipFill>
        <p:spPr bwMode="auto">
          <a:xfrm>
            <a:off x="4857752" y="2857496"/>
            <a:ext cx="4105954" cy="1500198"/>
          </a:xfrm>
          <a:prstGeom prst="rect">
            <a:avLst/>
          </a:prstGeom>
          <a:noFill/>
        </p:spPr>
      </p:pic>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JSON y XML</a:t>
            </a:r>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29</a:t>
            </a:fld>
            <a:endParaRPr lang="es-ES" dirty="0"/>
          </a:p>
        </p:txBody>
      </p:sp>
      <p:sp>
        <p:nvSpPr>
          <p:cNvPr id="20481" name="Rectangle 1"/>
          <p:cNvSpPr>
            <a:spLocks noChangeArrowheads="1"/>
          </p:cNvSpPr>
          <p:nvPr/>
        </p:nvSpPr>
        <p:spPr bwMode="auto">
          <a:xfrm>
            <a:off x="214282" y="1785926"/>
            <a:ext cx="3643338" cy="286232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ES" dirty="0" smtClean="0">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a:t>
            </a:r>
            <a:r>
              <a:rPr lang="es-ES" dirty="0" err="1" smtClean="0">
                <a:latin typeface="Courier New" pitchFamily="49" charset="0"/>
                <a:cs typeface="Courier New" pitchFamily="49" charset="0"/>
              </a:rPr>
              <a:t>nombre’:’pepe</a:t>
            </a:r>
            <a:r>
              <a:rPr lang="es-ES" dirty="0" smtClean="0">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‘edad’:34,</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a:t>
            </a:r>
            <a:r>
              <a:rPr lang="es-ES" dirty="0" err="1" smtClean="0">
                <a:latin typeface="Courier New" pitchFamily="49" charset="0"/>
                <a:cs typeface="Courier New" pitchFamily="49" charset="0"/>
              </a:rPr>
              <a:t>domiclio’:’calle</a:t>
            </a:r>
            <a:r>
              <a:rPr lang="es-ES" dirty="0" smtClean="0">
                <a:latin typeface="Courier New" pitchFamily="49" charset="0"/>
                <a:cs typeface="Courier New" pitchFamily="49" charset="0"/>
              </a:rPr>
              <a:t> </a:t>
            </a:r>
            <a:r>
              <a:rPr lang="es-ES" dirty="0" err="1" smtClean="0">
                <a:latin typeface="Courier New" pitchFamily="49" charset="0"/>
                <a:cs typeface="Courier New" pitchFamily="49" charset="0"/>
              </a:rPr>
              <a:t>alcalá</a:t>
            </a:r>
            <a:r>
              <a:rPr lang="es-ES" dirty="0" smtClean="0">
                <a:latin typeface="Courier New" pitchFamily="49" charset="0"/>
                <a:cs typeface="Courier New" pitchFamily="49"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‘estudios’:[‘primario’,</a:t>
            </a:r>
          </a:p>
          <a:p>
            <a:pPr lvl="0" eaLnBrk="0" fontAlgn="base" hangingPunct="0">
              <a:spcBef>
                <a:spcPct val="0"/>
              </a:spcBef>
              <a:spcAft>
                <a:spcPct val="0"/>
              </a:spcAft>
            </a:pPr>
            <a:r>
              <a:rPr lang="es-ES" dirty="0" smtClean="0">
                <a:latin typeface="Courier New" pitchFamily="49" charset="0"/>
                <a:cs typeface="Courier New" pitchFamily="49" charset="0"/>
              </a:rPr>
              <a:t>	    ‘secundario’,</a:t>
            </a:r>
          </a:p>
          <a:p>
            <a:pPr lvl="0" eaLnBrk="0" fontAlgn="base" hangingPunct="0">
              <a:spcBef>
                <a:spcPct val="0"/>
              </a:spcBef>
              <a:spcAft>
                <a:spcPct val="0"/>
              </a:spcAft>
            </a:pPr>
            <a:r>
              <a:rPr lang="es-ES" dirty="0" smtClean="0">
                <a:latin typeface="Courier New" pitchFamily="49" charset="0"/>
                <a:cs typeface="Courier New" pitchFamily="49" charset="0"/>
              </a:rPr>
              <a:t>         ‘universitario’]</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endParaRPr>
          </a:p>
        </p:txBody>
      </p:sp>
      <p:sp>
        <p:nvSpPr>
          <p:cNvPr id="20482" name="Rectangle 2"/>
          <p:cNvSpPr>
            <a:spLocks noChangeArrowheads="1"/>
          </p:cNvSpPr>
          <p:nvPr/>
        </p:nvSpPr>
        <p:spPr bwMode="auto">
          <a:xfrm>
            <a:off x="3786182" y="1500174"/>
            <a:ext cx="5286380" cy="369331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ES" dirty="0" smtClean="0">
                <a:latin typeface="Courier New" pitchFamily="49" charset="0"/>
                <a:cs typeface="Courier New" pitchFamily="49" charset="0"/>
              </a:rPr>
              <a:t>&lt;ciudadano&gt;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&lt;nombre&gt;pepe&lt;/nombre&gt;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&lt;edad&gt;34&lt;/edad&gt;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&lt;domicilio&gt;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calle </a:t>
            </a:r>
            <a:r>
              <a:rPr lang="es-ES" dirty="0" err="1" smtClean="0">
                <a:latin typeface="Courier New" pitchFamily="49" charset="0"/>
                <a:cs typeface="Courier New" pitchFamily="49" charset="0"/>
              </a:rPr>
              <a:t>alcalá</a:t>
            </a:r>
            <a:r>
              <a:rPr lang="es-ES" dirty="0" smtClean="0">
                <a:latin typeface="Courier New" pitchFamily="49" charset="0"/>
                <a:cs typeface="Courier New" pitchFamily="49"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&lt;/domicilio&gt;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&lt;estudios&gt;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&lt;estudio&gt;primario&lt;/estudio&gt;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&lt;estudio&gt;secundario&lt;/estudio&gt;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&lt;estudio&gt;universitario&lt;/estudio&gt;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&lt;/estudios&gt;</a:t>
            </a:r>
          </a:p>
          <a:p>
            <a:pPr marL="0" marR="0" lvl="0" indent="0" algn="l" defTabSz="914400" rtl="0" eaLnBrk="0" fontAlgn="base" latinLnBrk="0" hangingPunct="0">
              <a:lnSpc>
                <a:spcPct val="100000"/>
              </a:lnSpc>
              <a:spcBef>
                <a:spcPct val="0"/>
              </a:spcBef>
              <a:spcAft>
                <a:spcPct val="0"/>
              </a:spcAft>
              <a:buClrTx/>
              <a:buSzTx/>
              <a:buFontTx/>
              <a:buNone/>
              <a:tabLst/>
            </a:pPr>
            <a:r>
              <a:rPr lang="es-ES" dirty="0" smtClean="0">
                <a:latin typeface="Courier New" pitchFamily="49" charset="0"/>
                <a:cs typeface="Courier New" pitchFamily="49" charset="0"/>
              </a:rPr>
              <a:t> &lt;/ciudadano&gt;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sz="1800" b="0" i="0" u="none" strike="noStrike" cap="none" normalizeH="0" baseline="0" dirty="0" smtClean="0">
              <a:ln>
                <a:noFill/>
              </a:ln>
              <a:solidFill>
                <a:schemeClr val="tx1"/>
              </a:solidFill>
              <a:effectLst/>
              <a:latin typeface="Arial" pitchFamily="34" charset="0"/>
            </a:endParaRPr>
          </a:p>
        </p:txBody>
      </p:sp>
      <p:sp>
        <p:nvSpPr>
          <p:cNvPr id="8"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Mecanismos de comunicación síncrona</a:t>
            </a:r>
            <a:endParaRPr lang="es-ES" dirty="0"/>
          </a:p>
        </p:txBody>
      </p:sp>
      <p:sp>
        <p:nvSpPr>
          <p:cNvPr id="3" name="2 Marcador de contenido"/>
          <p:cNvSpPr>
            <a:spLocks noGrp="1"/>
          </p:cNvSpPr>
          <p:nvPr>
            <p:ph idx="1"/>
          </p:nvPr>
        </p:nvSpPr>
        <p:spPr>
          <a:xfrm>
            <a:off x="602521" y="1622960"/>
            <a:ext cx="7686700" cy="2918040"/>
          </a:xfrm>
        </p:spPr>
        <p:txBody>
          <a:bodyPr>
            <a:normAutofit/>
          </a:bodyPr>
          <a:lstStyle/>
          <a:p>
            <a:pPr marL="0" indent="0"/>
            <a:r>
              <a:rPr lang="es-ES_tradnl" sz="3400" dirty="0" smtClean="0"/>
              <a:t> </a:t>
            </a:r>
            <a:r>
              <a:rPr lang="es-ES_tradnl" dirty="0" smtClean="0"/>
              <a:t>En </a:t>
            </a:r>
            <a:r>
              <a:rPr lang="es-ES_tradnl" dirty="0" smtClean="0"/>
              <a:t>un proceso habitual el cliente es el que inicia el intercambio de información solicitando datos al servidor que responde enviando un flujo de datos al </a:t>
            </a:r>
            <a:r>
              <a:rPr lang="es-ES_tradnl" dirty="0" smtClean="0"/>
              <a:t>cliente.</a:t>
            </a:r>
            <a:endParaRPr lang="es-ES" sz="3400" dirty="0" smtClean="0"/>
          </a:p>
          <a:p>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de AJAX</a:t>
            </a:r>
            <a:endParaRPr lang="es-ES" dirty="0"/>
          </a:p>
        </p:txBody>
      </p:sp>
      <p:sp>
        <p:nvSpPr>
          <p:cNvPr id="3" name="2 Marcador de contenido"/>
          <p:cNvSpPr>
            <a:spLocks noGrp="1"/>
          </p:cNvSpPr>
          <p:nvPr>
            <p:ph idx="1"/>
          </p:nvPr>
        </p:nvSpPr>
        <p:spPr>
          <a:xfrm>
            <a:off x="500034" y="1500174"/>
            <a:ext cx="7858180" cy="2071702"/>
          </a:xfrm>
        </p:spPr>
        <p:txBody>
          <a:bodyPr>
            <a:normAutofit/>
          </a:bodyPr>
          <a:lstStyle/>
          <a:p>
            <a:pPr marL="0" indent="0"/>
            <a:r>
              <a:rPr lang="es-ES" sz="2000" dirty="0" smtClean="0"/>
              <a:t>  La </a:t>
            </a:r>
            <a:r>
              <a:rPr lang="es-ES" sz="2000" dirty="0" smtClean="0"/>
              <a:t>página Web muestra un botón el cual, cuando hacemos </a:t>
            </a:r>
            <a:r>
              <a:rPr lang="es-ES" sz="2000" dirty="0" err="1" smtClean="0"/>
              <a:t>click</a:t>
            </a:r>
            <a:r>
              <a:rPr lang="es-ES" sz="2000" dirty="0" smtClean="0"/>
              <a:t> sobre él, muestra un mensaje en un elemento </a:t>
            </a:r>
            <a:r>
              <a:rPr lang="es-ES" sz="2000" dirty="0" err="1" smtClean="0"/>
              <a:t>div</a:t>
            </a:r>
            <a:r>
              <a:rPr lang="es-ES" sz="2000" dirty="0" smtClean="0"/>
              <a:t> cambiando el texto que se encontraba anteriormente</a:t>
            </a:r>
            <a:r>
              <a:rPr lang="es-ES" sz="2000" dirty="0" smtClean="0"/>
              <a:t>.</a:t>
            </a:r>
            <a:endParaRPr lang="es-ES_tradnl" sz="2000" dirty="0" smtClean="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30</a:t>
            </a:fld>
            <a:endParaRPr lang="es-ES" dirty="0"/>
          </a:p>
        </p:txBody>
      </p:sp>
      <p:sp>
        <p:nvSpPr>
          <p:cNvPr id="6" name="2 Marcador de contenido"/>
          <p:cNvSpPr txBox="1">
            <a:spLocks/>
          </p:cNvSpPr>
          <p:nvPr/>
        </p:nvSpPr>
        <p:spPr>
          <a:xfrm>
            <a:off x="959996" y="2786058"/>
            <a:ext cx="8072494" cy="2462213"/>
          </a:xfrm>
          <a:prstGeom prst="rect">
            <a:avLst/>
          </a:prstGeom>
          <a:solidFill>
            <a:schemeClr val="bg1"/>
          </a:solidFill>
          <a:ln w="9525">
            <a:noFill/>
            <a:miter lim="800000"/>
            <a:headEnd/>
            <a:tailEnd/>
          </a:ln>
          <a:effectLst/>
        </p:spPr>
        <p:txBody>
          <a:bodyPr vert="horz" wrap="square" lIns="91440" tIns="45720" rIns="91440" bIns="45720" numCol="1" rtlCol="0"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&lt;</a:t>
            </a:r>
            <a:r>
              <a:rPr lang="es-ES" dirty="0" err="1" smtClean="0">
                <a:latin typeface="Courier New" pitchFamily="49" charset="0"/>
                <a:cs typeface="Courier New" pitchFamily="49" charset="0"/>
              </a:rPr>
              <a:t>form</a:t>
            </a:r>
            <a:r>
              <a:rPr lang="es-ES" dirty="0" smtClean="0">
                <a:latin typeface="Courier New" pitchFamily="49" charset="0"/>
                <a:cs typeface="Courier New" pitchFamily="49" charset="0"/>
              </a:rPr>
              <a:t>&gt;</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&lt;input </a:t>
            </a:r>
            <a:r>
              <a:rPr lang="es-ES" dirty="0" err="1" smtClean="0">
                <a:latin typeface="Courier New" pitchFamily="49" charset="0"/>
                <a:cs typeface="Courier New" pitchFamily="49" charset="0"/>
              </a:rPr>
              <a:t>type</a:t>
            </a:r>
            <a:r>
              <a:rPr lang="es-ES" dirty="0" smtClean="0">
                <a:latin typeface="Courier New" pitchFamily="49" charset="0"/>
                <a:cs typeface="Courier New" pitchFamily="49" charset="0"/>
              </a:rPr>
              <a:t> = “</a:t>
            </a:r>
            <a:r>
              <a:rPr lang="es-ES" dirty="0" err="1" smtClean="0">
                <a:latin typeface="Courier New" pitchFamily="49" charset="0"/>
                <a:cs typeface="Courier New" pitchFamily="49" charset="0"/>
              </a:rPr>
              <a:t>button</a:t>
            </a:r>
            <a:r>
              <a:rPr lang="es-ES" dirty="0" smtClean="0">
                <a:latin typeface="Courier New" pitchFamily="49" charset="0"/>
                <a:cs typeface="Courier New" pitchFamily="49" charset="0"/>
              </a:rPr>
              <a:t>” </a:t>
            </a:r>
            <a:r>
              <a:rPr lang="es-ES" dirty="0" err="1" smtClean="0">
                <a:latin typeface="Courier New" pitchFamily="49" charset="0"/>
                <a:cs typeface="Courier New" pitchFamily="49" charset="0"/>
              </a:rPr>
              <a:t>value</a:t>
            </a:r>
            <a:r>
              <a:rPr lang="es-ES" dirty="0" smtClean="0">
                <a:latin typeface="Courier New" pitchFamily="49" charset="0"/>
                <a:cs typeface="Courier New" pitchFamily="49" charset="0"/>
              </a:rPr>
              <a:t> = “Buscar información”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a:t>
            </a:r>
            <a:r>
              <a:rPr lang="es-ES" dirty="0" err="1" smtClean="0">
                <a:latin typeface="Courier New" pitchFamily="49" charset="0"/>
                <a:cs typeface="Courier New" pitchFamily="49" charset="0"/>
              </a:rPr>
              <a:t>onclick</a:t>
            </a:r>
            <a:r>
              <a:rPr lang="es-ES" dirty="0" smtClean="0">
                <a:latin typeface="Courier New" pitchFamily="49" charset="0"/>
                <a:cs typeface="Courier New" pitchFamily="49" charset="0"/>
              </a:rPr>
              <a:t> = “</a:t>
            </a:r>
            <a:r>
              <a:rPr lang="es-ES" dirty="0" err="1" smtClean="0">
                <a:latin typeface="Courier New" pitchFamily="49" charset="0"/>
                <a:cs typeface="Courier New" pitchFamily="49" charset="0"/>
              </a:rPr>
              <a:t>obtenerDatosServidor</a:t>
            </a:r>
            <a:r>
              <a:rPr lang="es-ES" dirty="0" smtClean="0">
                <a:latin typeface="Courier New" pitchFamily="49" charset="0"/>
                <a:cs typeface="Courier New" pitchFamily="49" charset="0"/>
              </a:rPr>
              <a:t>(‘http://web/datos.txt’,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a:t>
            </a:r>
            <a:r>
              <a:rPr lang="es-ES" dirty="0" err="1" smtClean="0">
                <a:latin typeface="Courier New" pitchFamily="49" charset="0"/>
                <a:cs typeface="Courier New" pitchFamily="49" charset="0"/>
              </a:rPr>
              <a:t>elemento_destino</a:t>
            </a:r>
            <a:r>
              <a:rPr lang="es-ES" dirty="0" smtClean="0">
                <a:latin typeface="Courier New" pitchFamily="49" charset="0"/>
                <a:cs typeface="Courier New" pitchFamily="49" charset="0"/>
              </a:rPr>
              <a:t>’)”&gt;</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&lt;/</a:t>
            </a:r>
            <a:r>
              <a:rPr lang="es-ES" dirty="0" err="1" smtClean="0">
                <a:latin typeface="Courier New" pitchFamily="49" charset="0"/>
                <a:cs typeface="Courier New" pitchFamily="49" charset="0"/>
              </a:rPr>
              <a:t>form</a:t>
            </a:r>
            <a:r>
              <a:rPr lang="es-ES" dirty="0" smtClean="0">
                <a:latin typeface="Courier New" pitchFamily="49" charset="0"/>
                <a:cs typeface="Courier New" pitchFamily="49" charset="0"/>
              </a:rPr>
              <a:t>&gt;</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&lt;</a:t>
            </a:r>
            <a:r>
              <a:rPr lang="es-ES" dirty="0" err="1" smtClean="0">
                <a:latin typeface="Courier New" pitchFamily="49" charset="0"/>
                <a:cs typeface="Courier New" pitchFamily="49" charset="0"/>
              </a:rPr>
              <a:t>div</a:t>
            </a:r>
            <a:r>
              <a:rPr lang="es-ES" dirty="0" smtClean="0">
                <a:latin typeface="Courier New" pitchFamily="49" charset="0"/>
                <a:cs typeface="Courier New" pitchFamily="49" charset="0"/>
              </a:rPr>
              <a:t> id=”</a:t>
            </a:r>
            <a:r>
              <a:rPr lang="es-ES" dirty="0" err="1" smtClean="0">
                <a:latin typeface="Courier New" pitchFamily="49" charset="0"/>
                <a:cs typeface="Courier New" pitchFamily="49" charset="0"/>
              </a:rPr>
              <a:t>elemento_destino</a:t>
            </a:r>
            <a:r>
              <a:rPr lang="es-ES" dirty="0" smtClean="0">
                <a:latin typeface="Courier New" pitchFamily="49" charset="0"/>
                <a:cs typeface="Courier New" pitchFamily="49" charset="0"/>
              </a:rPr>
              <a:t>”&gt;</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&lt;p&gt;La información aparecerá aquí&lt;/p&gt;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None/>
              <a:tabLst/>
              <a:defRPr/>
            </a:pPr>
            <a:r>
              <a:rPr lang="es-ES" dirty="0" smtClean="0">
                <a:latin typeface="Courier New" pitchFamily="49" charset="0"/>
                <a:cs typeface="Courier New" pitchFamily="49" charset="0"/>
              </a:rPr>
              <a:t> &lt;/</a:t>
            </a:r>
            <a:r>
              <a:rPr lang="es-ES" dirty="0" err="1" smtClean="0">
                <a:latin typeface="Courier New" pitchFamily="49" charset="0"/>
                <a:cs typeface="Courier New" pitchFamily="49" charset="0"/>
              </a:rPr>
              <a:t>div</a:t>
            </a:r>
            <a:r>
              <a:rPr lang="es-ES" dirty="0" smtClean="0">
                <a:latin typeface="Courier New" pitchFamily="49" charset="0"/>
                <a:cs typeface="Courier New" pitchFamily="49" charset="0"/>
              </a:rPr>
              <a:t>&gt; </a:t>
            </a:r>
          </a:p>
          <a:p>
            <a:pPr marL="0" marR="0" lvl="0" indent="0" algn="just" defTabSz="914400" rtl="0" eaLnBrk="1" fontAlgn="base" latinLnBrk="0" hangingPunct="1">
              <a:lnSpc>
                <a:spcPct val="100000"/>
              </a:lnSpc>
              <a:spcBef>
                <a:spcPct val="0"/>
              </a:spcBef>
              <a:spcAft>
                <a:spcPct val="0"/>
              </a:spcAft>
              <a:buClrTx/>
              <a:buSzTx/>
              <a:buFont typeface="Wingdings" pitchFamily="2" charset="2"/>
              <a:buNone/>
              <a:tabLst/>
              <a:defRPr/>
            </a:pPr>
            <a:endParaRPr kumimoji="0" lang="es-ES" sz="1000" b="0" i="0" u="none" strike="noStrike" kern="1200" cap="none" spc="0" normalizeH="0" baseline="0" noProof="0" dirty="0">
              <a:ln>
                <a:noFill/>
              </a:ln>
              <a:solidFill>
                <a:schemeClr val="tx1"/>
              </a:solidFill>
              <a:effectLst/>
              <a:uLnTx/>
              <a:uFillTx/>
              <a:latin typeface="Arial Unicode MS" pitchFamily="34" charset="-128"/>
              <a:ea typeface="Times New Roman" pitchFamily="18" charset="0"/>
              <a:cs typeface="Courier New" pitchFamily="49" charset="0"/>
            </a:endParaRPr>
          </a:p>
        </p:txBody>
      </p:sp>
      <p:sp>
        <p:nvSpPr>
          <p:cNvPr id="7"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de AJAX</a:t>
            </a:r>
            <a:endParaRPr lang="es-ES" dirty="0"/>
          </a:p>
        </p:txBody>
      </p:sp>
      <p:sp>
        <p:nvSpPr>
          <p:cNvPr id="3" name="2 Marcador de contenido"/>
          <p:cNvSpPr>
            <a:spLocks noGrp="1"/>
          </p:cNvSpPr>
          <p:nvPr>
            <p:ph idx="1"/>
          </p:nvPr>
        </p:nvSpPr>
        <p:spPr>
          <a:xfrm>
            <a:off x="214282" y="1643050"/>
            <a:ext cx="3357586" cy="3571900"/>
          </a:xfrm>
        </p:spPr>
        <p:txBody>
          <a:bodyPr>
            <a:normAutofit/>
          </a:bodyPr>
          <a:lstStyle/>
          <a:p>
            <a:pPr marL="268288" indent="-268288">
              <a:buNone/>
            </a:pPr>
            <a:r>
              <a:rPr lang="es-ES" sz="1900" dirty="0" smtClean="0"/>
              <a:t>1</a:t>
            </a:r>
            <a:r>
              <a:rPr lang="es-ES" sz="1900" dirty="0" smtClean="0"/>
              <a:t>. Función </a:t>
            </a:r>
            <a:r>
              <a:rPr lang="es-ES" sz="1900" dirty="0" smtClean="0"/>
              <a:t>“</a:t>
            </a:r>
            <a:r>
              <a:rPr lang="es-ES" sz="1900" dirty="0" err="1" smtClean="0"/>
              <a:t>obtenerDatosServidor</a:t>
            </a:r>
            <a:r>
              <a:rPr lang="es-ES" sz="1900" dirty="0" smtClean="0"/>
              <a:t>” contiene dos parámetros.</a:t>
            </a:r>
          </a:p>
          <a:p>
            <a:pPr marL="268288" indent="-268288">
              <a:buNone/>
            </a:pPr>
            <a:r>
              <a:rPr lang="es-ES" sz="1900" dirty="0" smtClean="0"/>
              <a:t>2. Se elige el elemento HTML a ser </a:t>
            </a:r>
            <a:r>
              <a:rPr lang="es-ES" sz="1900" dirty="0" smtClean="0"/>
              <a:t>modificado.</a:t>
            </a:r>
            <a:endParaRPr lang="es-ES" sz="1900" dirty="0" smtClean="0"/>
          </a:p>
          <a:p>
            <a:pPr marL="268288" indent="-268288">
              <a:buNone/>
            </a:pPr>
            <a:r>
              <a:rPr lang="es-ES" sz="1900" dirty="0" smtClean="0"/>
              <a:t>3. Se configura una conexión asíncrona con una </a:t>
            </a:r>
            <a:r>
              <a:rPr lang="es-ES" sz="1900" dirty="0" smtClean="0"/>
              <a:t>URL.</a:t>
            </a:r>
            <a:endParaRPr lang="es-ES" sz="1900" dirty="0" smtClean="0"/>
          </a:p>
          <a:p>
            <a:pPr marL="268288" indent="-268288">
              <a:buNone/>
            </a:pPr>
            <a:r>
              <a:rPr lang="es-ES" sz="1900" dirty="0" smtClean="0"/>
              <a:t>4. Se indica la función a ser llamada una vez el estado del objeto </a:t>
            </a:r>
            <a:r>
              <a:rPr lang="es-ES" sz="1900" dirty="0" smtClean="0"/>
              <a:t>cambie. </a:t>
            </a:r>
            <a:endParaRPr lang="es-ES" sz="1900" dirty="0" smtClean="0"/>
          </a:p>
          <a:p>
            <a:pPr marL="268288" indent="-268288">
              <a:buNone/>
            </a:pPr>
            <a:r>
              <a:rPr lang="es-ES" sz="1900" dirty="0" smtClean="0"/>
              <a:t>5. Se abre la </a:t>
            </a:r>
            <a:r>
              <a:rPr lang="es-ES" sz="1900" dirty="0" smtClean="0"/>
              <a:t>conexión.</a:t>
            </a:r>
            <a:endParaRPr lang="es-ES" sz="1900" dirty="0" smtClean="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31</a:t>
            </a:fld>
            <a:endParaRPr lang="es-ES" dirty="0"/>
          </a:p>
        </p:txBody>
      </p:sp>
      <p:sp>
        <p:nvSpPr>
          <p:cNvPr id="6" name="Rectangle 1"/>
          <p:cNvSpPr>
            <a:spLocks noChangeArrowheads="1"/>
          </p:cNvSpPr>
          <p:nvPr/>
        </p:nvSpPr>
        <p:spPr bwMode="auto">
          <a:xfrm>
            <a:off x="3500430" y="1550150"/>
            <a:ext cx="6429420" cy="3785652"/>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&lt;script language = “</a:t>
            </a:r>
            <a:r>
              <a:rPr kumimoji="0" lang="en-U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javascript</a:t>
            </a: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”&gt;</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200" dirty="0" smtClean="0">
                <a:latin typeface="Courier New" pitchFamily="49" charset="0"/>
                <a:ea typeface="Times New Roman" pitchFamily="18" charset="0"/>
                <a:cs typeface="Courier New" pitchFamily="49" charset="0"/>
              </a:rPr>
              <a:t>    </a:t>
            </a:r>
            <a:r>
              <a:rPr lang="en-US" sz="1200" dirty="0" err="1" smtClean="0">
                <a:latin typeface="Courier New" pitchFamily="49" charset="0"/>
                <a:ea typeface="Times New Roman" pitchFamily="18" charset="0"/>
                <a:cs typeface="Courier New" pitchFamily="49" charset="0"/>
              </a:rPr>
              <a:t>var</a:t>
            </a:r>
            <a:r>
              <a:rPr lang="en-US" sz="1200" dirty="0" smtClean="0">
                <a:latin typeface="Courier New" pitchFamily="49" charset="0"/>
                <a:ea typeface="Times New Roman" pitchFamily="18" charset="0"/>
                <a:cs typeface="Courier New" pitchFamily="49" charset="0"/>
              </a:rPr>
              <a:t> </a:t>
            </a:r>
            <a:r>
              <a:rPr kumimoji="0" lang="en-U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a:t>
            </a: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new </a:t>
            </a:r>
            <a:r>
              <a:rPr kumimoji="0" lang="en-U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XMLHttpRequest</a:t>
            </a: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s-ES" sz="1200" dirty="0" smtClean="0">
              <a:latin typeface="Courier New" pitchFamily="49" charset="0"/>
              <a:ea typeface="Times New Roman" pitchFamily="18"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sz="1200" dirty="0" smtClean="0">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function</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obtenerDatosServidor</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(origen, elemento)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lang="es-ES" sz="1200" dirty="0" smtClean="0">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var</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objeto_destino</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document.getElementById</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(elemento);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objetoXHR.open</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(“GET”, origen);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objetoXHR.onreadystatechange</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respuesta();</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objetoXHR.send</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null</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function</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respuesta(){</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if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objetoXHR.readyState</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4 &amp;&amp;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objetoXHR.status</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200) {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objeto_destino.innerHTML</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t>
            </a:r>
            <a:r>
              <a:rPr kumimoji="0" lang="es-ES" sz="12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objetoXHR.responseText</a:t>
            </a: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&lt;/script&gt;</a:t>
            </a:r>
            <a:endParaRPr kumimoji="0" lang="es-ES" sz="1200" b="0" i="0" u="none" strike="noStrike" cap="none" normalizeH="0" baseline="0" dirty="0" smtClean="0">
              <a:ln>
                <a:noFill/>
              </a:ln>
              <a:solidFill>
                <a:schemeClr val="tx1"/>
              </a:solidFill>
              <a:effectLst/>
              <a:latin typeface="Courier New" pitchFamily="49" charset="0"/>
              <a:cs typeface="Courier New" pitchFamily="49" charset="0"/>
            </a:endParaRPr>
          </a:p>
        </p:txBody>
      </p:sp>
      <p:sp>
        <p:nvSpPr>
          <p:cNvPr id="7" name="6 Elipse"/>
          <p:cNvSpPr/>
          <p:nvPr/>
        </p:nvSpPr>
        <p:spPr>
          <a:xfrm>
            <a:off x="3571868" y="2312118"/>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1</a:t>
            </a:r>
            <a:endParaRPr lang="es-ES" sz="1600" dirty="0"/>
          </a:p>
        </p:txBody>
      </p:sp>
      <p:sp>
        <p:nvSpPr>
          <p:cNvPr id="8" name="7 Elipse"/>
          <p:cNvSpPr/>
          <p:nvPr/>
        </p:nvSpPr>
        <p:spPr>
          <a:xfrm>
            <a:off x="3571868" y="2669308"/>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2</a:t>
            </a:r>
            <a:endParaRPr lang="es-ES" sz="1600" dirty="0"/>
          </a:p>
        </p:txBody>
      </p:sp>
      <p:sp>
        <p:nvSpPr>
          <p:cNvPr id="9" name="8 Elipse"/>
          <p:cNvSpPr/>
          <p:nvPr/>
        </p:nvSpPr>
        <p:spPr>
          <a:xfrm>
            <a:off x="3571868" y="2883622"/>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3</a:t>
            </a:r>
            <a:endParaRPr lang="es-ES" sz="1600" dirty="0"/>
          </a:p>
        </p:txBody>
      </p:sp>
      <p:sp>
        <p:nvSpPr>
          <p:cNvPr id="10" name="9 Elipse"/>
          <p:cNvSpPr/>
          <p:nvPr/>
        </p:nvSpPr>
        <p:spPr>
          <a:xfrm>
            <a:off x="3571868" y="3115794"/>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4</a:t>
            </a:r>
            <a:endParaRPr lang="es-ES" sz="1600" dirty="0"/>
          </a:p>
        </p:txBody>
      </p:sp>
      <p:sp>
        <p:nvSpPr>
          <p:cNvPr id="11" name="10 Elipse"/>
          <p:cNvSpPr/>
          <p:nvPr/>
        </p:nvSpPr>
        <p:spPr>
          <a:xfrm>
            <a:off x="3571868" y="3312250"/>
            <a:ext cx="214314"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smtClean="0"/>
              <a:t>5</a:t>
            </a:r>
            <a:endParaRPr lang="es-ES" sz="1600" dirty="0"/>
          </a:p>
        </p:txBody>
      </p:sp>
      <p:cxnSp>
        <p:nvCxnSpPr>
          <p:cNvPr id="14" name="13 Conector recto de flecha"/>
          <p:cNvCxnSpPr/>
          <p:nvPr/>
        </p:nvCxnSpPr>
        <p:spPr>
          <a:xfrm rot="10800000" flipV="1">
            <a:off x="5429257" y="3357562"/>
            <a:ext cx="1428761" cy="57150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Librerías de Actualización Dinámica</a:t>
            </a:r>
            <a:endParaRPr lang="es-ES" dirty="0"/>
          </a:p>
        </p:txBody>
      </p:sp>
      <p:sp>
        <p:nvSpPr>
          <p:cNvPr id="3" name="2 Marcador de contenido"/>
          <p:cNvSpPr>
            <a:spLocks noGrp="1"/>
          </p:cNvSpPr>
          <p:nvPr>
            <p:ph idx="1"/>
          </p:nvPr>
        </p:nvSpPr>
        <p:spPr>
          <a:xfrm>
            <a:off x="785786" y="1428736"/>
            <a:ext cx="7858180" cy="4071966"/>
          </a:xfrm>
        </p:spPr>
        <p:txBody>
          <a:bodyPr>
            <a:noAutofit/>
          </a:bodyPr>
          <a:lstStyle/>
          <a:p>
            <a:pPr marL="0" indent="0"/>
            <a:r>
              <a:rPr lang="es-ES_tradnl" sz="2000" dirty="0" smtClean="0"/>
              <a:t>  </a:t>
            </a:r>
            <a:r>
              <a:rPr lang="es-ES_tradnl" sz="2000" dirty="0" smtClean="0"/>
              <a:t>Junto  </a:t>
            </a:r>
            <a:r>
              <a:rPr lang="es-ES_tradnl" sz="2000" dirty="0" smtClean="0"/>
              <a:t>con la tecnología AJAX están las librerías que implementan una gran cantidad de funciones y controles a ser utilizados por los desarrolladores:</a:t>
            </a:r>
            <a:endParaRPr lang="es-ES" sz="2000" dirty="0" smtClean="0"/>
          </a:p>
          <a:p>
            <a:pPr lvl="1"/>
            <a:r>
              <a:rPr lang="es-ES" sz="1600" dirty="0" smtClean="0"/>
              <a:t>Independiente de la tecnología del servidor (por ejemplo PHP, JSP, ASP, etc.).</a:t>
            </a:r>
          </a:p>
          <a:p>
            <a:pPr lvl="1"/>
            <a:r>
              <a:rPr lang="es-ES" sz="1600" dirty="0" smtClean="0"/>
              <a:t>Manejar de manera transparente las incompatibilidades de los diferentes </a:t>
            </a:r>
            <a:r>
              <a:rPr lang="es-ES" sz="1600" dirty="0" smtClean="0"/>
              <a:t>navegadores.</a:t>
            </a:r>
            <a:endParaRPr lang="es-ES" sz="1600" dirty="0" smtClean="0"/>
          </a:p>
          <a:p>
            <a:pPr lvl="1"/>
            <a:r>
              <a:rPr lang="es-ES" sz="1600" dirty="0" smtClean="0"/>
              <a:t>Manejar la comunicación asíncrona, sin necesidad de realizar la gestión de las operaciones de bajo nivel, como por ejemplo el manejo de estados y de tipos de </a:t>
            </a:r>
            <a:r>
              <a:rPr lang="es-ES" sz="1600" dirty="0" smtClean="0"/>
              <a:t>errores.</a:t>
            </a:r>
            <a:endParaRPr lang="es-ES" sz="1600" dirty="0" smtClean="0"/>
          </a:p>
          <a:p>
            <a:pPr lvl="1"/>
            <a:r>
              <a:rPr lang="es-ES" sz="1600" dirty="0" smtClean="0"/>
              <a:t>Acceso sencillo al árbol </a:t>
            </a:r>
            <a:r>
              <a:rPr lang="es-ES" sz="1600" dirty="0" smtClean="0"/>
              <a:t>DOM.</a:t>
            </a:r>
            <a:endParaRPr lang="es-ES" sz="1600" dirty="0" smtClean="0"/>
          </a:p>
          <a:p>
            <a:pPr lvl="1"/>
            <a:r>
              <a:rPr lang="es-ES" sz="1600" dirty="0" smtClean="0"/>
              <a:t>Información de errores para facilitar su utilización al </a:t>
            </a:r>
            <a:r>
              <a:rPr lang="es-ES" sz="1600" dirty="0" smtClean="0"/>
              <a:t>desarrollador.</a:t>
            </a:r>
            <a:endParaRPr lang="es-ES" sz="1600" dirty="0" smtClean="0"/>
          </a:p>
          <a:p>
            <a:pPr lvl="1"/>
            <a:r>
              <a:rPr lang="es-ES" sz="1600" dirty="0" smtClean="0"/>
              <a:t>Proporcionar controles y objetos gráficos configurables, como por ejemplo: botones, calendarios, campos de </a:t>
            </a:r>
            <a:r>
              <a:rPr lang="es-ES" sz="1600" dirty="0" smtClean="0"/>
              <a:t>texto.</a:t>
            </a:r>
            <a:endParaRPr lang="es-ES_tradnl" sz="1600" dirty="0" smtClean="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32</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Mecanismos de comunicación asíncrona</a:t>
            </a:r>
            <a:endParaRPr lang="es-ES" dirty="0"/>
          </a:p>
        </p:txBody>
      </p:sp>
      <p:sp>
        <p:nvSpPr>
          <p:cNvPr id="3" name="2 Marcador de contenido"/>
          <p:cNvSpPr>
            <a:spLocks noGrp="1"/>
          </p:cNvSpPr>
          <p:nvPr>
            <p:ph idx="1"/>
          </p:nvPr>
        </p:nvSpPr>
        <p:spPr>
          <a:xfrm>
            <a:off x="457200" y="1428736"/>
            <a:ext cx="8229600" cy="4061048"/>
          </a:xfrm>
        </p:spPr>
        <p:txBody>
          <a:bodyPr>
            <a:normAutofit fontScale="85000" lnSpcReduction="20000"/>
          </a:bodyPr>
          <a:lstStyle/>
          <a:p>
            <a:r>
              <a:rPr lang="es-ES" dirty="0" smtClean="0"/>
              <a:t>El mecanismo de comunicación </a:t>
            </a:r>
            <a:r>
              <a:rPr lang="es-ES" b="1" dirty="0" smtClean="0"/>
              <a:t>asíncrona</a:t>
            </a:r>
            <a:r>
              <a:rPr lang="es-ES" dirty="0" smtClean="0"/>
              <a:t> recarga en </a:t>
            </a:r>
            <a:r>
              <a:rPr lang="es-ES" b="1" dirty="0" smtClean="0"/>
              <a:t>segundo plano </a:t>
            </a:r>
            <a:r>
              <a:rPr lang="es-ES" dirty="0" smtClean="0"/>
              <a:t>una </a:t>
            </a:r>
            <a:r>
              <a:rPr lang="es-ES" b="1" dirty="0" smtClean="0"/>
              <a:t>parte</a:t>
            </a:r>
            <a:r>
              <a:rPr lang="es-ES" dirty="0" smtClean="0"/>
              <a:t> de la página Web, dejando </a:t>
            </a:r>
            <a:r>
              <a:rPr lang="es-ES" b="1" dirty="0" smtClean="0"/>
              <a:t>desbloqueado</a:t>
            </a:r>
            <a:r>
              <a:rPr lang="es-ES" dirty="0" smtClean="0"/>
              <a:t> el </a:t>
            </a:r>
            <a:r>
              <a:rPr lang="es-ES" dirty="0" smtClean="0"/>
              <a:t>resto.</a:t>
            </a:r>
            <a:endParaRPr lang="es-ES" dirty="0" smtClean="0"/>
          </a:p>
          <a:p>
            <a:endParaRPr lang="es-ES" dirty="0" smtClean="0"/>
          </a:p>
          <a:p>
            <a:r>
              <a:rPr lang="es-ES" dirty="0" smtClean="0"/>
              <a:t>El cliente que envía una petición no permanece bloqueado esperando la respuesta del </a:t>
            </a:r>
            <a:r>
              <a:rPr lang="es-ES" dirty="0" smtClean="0"/>
              <a:t>servidor.</a:t>
            </a:r>
            <a:endParaRPr lang="es-ES" dirty="0" smtClean="0"/>
          </a:p>
          <a:p>
            <a:endParaRPr lang="es-ES" dirty="0" smtClean="0"/>
          </a:p>
          <a:p>
            <a:r>
              <a:rPr lang="es-ES" dirty="0" smtClean="0"/>
              <a:t>Esto ayuda a que las aplicaciones Web tengan una interactividad similar a las aplicaciones de </a:t>
            </a:r>
            <a:r>
              <a:rPr lang="es-ES" dirty="0" smtClean="0"/>
              <a:t>escritorio.</a:t>
            </a:r>
            <a:endParaRPr lang="es-ES" dirty="0" smtClean="0"/>
          </a:p>
          <a:p>
            <a:endParaRPr lang="es-ES" dirty="0" smtClean="0"/>
          </a:p>
          <a:p>
            <a:r>
              <a:rPr lang="es-ES" dirty="0" smtClean="0"/>
              <a:t>Es en parte lo que hace algunos años se denomina Web </a:t>
            </a:r>
            <a:r>
              <a:rPr lang="es-ES" dirty="0" smtClean="0"/>
              <a:t>2.0.</a:t>
            </a:r>
            <a:endParaRPr lang="es-ES" dirty="0" smtClean="0"/>
          </a:p>
          <a:p>
            <a:endParaRPr lang="es-ES"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4</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AJAX</a:t>
            </a:r>
            <a:endParaRPr lang="es-ES" dirty="0"/>
          </a:p>
        </p:txBody>
      </p:sp>
      <p:sp>
        <p:nvSpPr>
          <p:cNvPr id="3" name="2 Marcador de contenido"/>
          <p:cNvSpPr>
            <a:spLocks noGrp="1"/>
          </p:cNvSpPr>
          <p:nvPr>
            <p:ph idx="1"/>
          </p:nvPr>
        </p:nvSpPr>
        <p:spPr>
          <a:xfrm>
            <a:off x="457200" y="1428736"/>
            <a:ext cx="8229600" cy="4061048"/>
          </a:xfrm>
        </p:spPr>
        <p:txBody>
          <a:bodyPr>
            <a:normAutofit fontScale="85000" lnSpcReduction="20000"/>
          </a:bodyPr>
          <a:lstStyle/>
          <a:p>
            <a:r>
              <a:rPr lang="es-ES" dirty="0" smtClean="0"/>
              <a:t>La necesidad = aplicaciones Web </a:t>
            </a:r>
            <a:r>
              <a:rPr lang="es-ES" dirty="0" smtClean="0"/>
              <a:t>interactivas.</a:t>
            </a:r>
            <a:endParaRPr lang="es-ES" dirty="0" smtClean="0"/>
          </a:p>
          <a:p>
            <a:endParaRPr lang="es-ES" dirty="0" smtClean="0"/>
          </a:p>
          <a:p>
            <a:r>
              <a:rPr lang="es-ES" dirty="0" smtClean="0"/>
              <a:t>Solución = nuevo uso a tecnologías como XML, CSS o </a:t>
            </a:r>
            <a:r>
              <a:rPr lang="es-ES" dirty="0" smtClean="0"/>
              <a:t>DOM.</a:t>
            </a:r>
            <a:endParaRPr lang="es-ES" dirty="0" smtClean="0"/>
          </a:p>
          <a:p>
            <a:endParaRPr lang="es-ES" dirty="0" smtClean="0"/>
          </a:p>
          <a:p>
            <a:r>
              <a:rPr lang="es-ES" dirty="0" smtClean="0"/>
              <a:t>En 2005 J.J. Garrett habla por primera vez sobre AJAX (</a:t>
            </a:r>
            <a:r>
              <a:rPr lang="es-ES" i="1" dirty="0" err="1" smtClean="0"/>
              <a:t>Asynchronous</a:t>
            </a:r>
            <a:r>
              <a:rPr lang="es-ES" i="1" dirty="0" smtClean="0"/>
              <a:t> </a:t>
            </a:r>
            <a:r>
              <a:rPr lang="es-ES" i="1" dirty="0" err="1" smtClean="0"/>
              <a:t>JavaScript</a:t>
            </a:r>
            <a:r>
              <a:rPr lang="es-ES" i="1" dirty="0" smtClean="0"/>
              <a:t> And XML</a:t>
            </a:r>
            <a:r>
              <a:rPr lang="es-ES" dirty="0" smtClean="0"/>
              <a:t>) </a:t>
            </a:r>
            <a:r>
              <a:rPr lang="es-ES" dirty="0" smtClean="0"/>
              <a:t>= </a:t>
            </a:r>
            <a:r>
              <a:rPr lang="es-ES" b="1" dirty="0" err="1" smtClean="0"/>
              <a:t>JavaScript</a:t>
            </a:r>
            <a:r>
              <a:rPr lang="es-ES" b="1" dirty="0" smtClean="0"/>
              <a:t> </a:t>
            </a:r>
            <a:r>
              <a:rPr lang="es-ES" b="1" dirty="0" smtClean="0"/>
              <a:t>asíncrono y </a:t>
            </a:r>
            <a:r>
              <a:rPr lang="es-ES" b="1" dirty="0" smtClean="0"/>
              <a:t>XML</a:t>
            </a:r>
            <a:r>
              <a:rPr lang="es-ES" dirty="0" smtClean="0"/>
              <a:t>. </a:t>
            </a:r>
            <a:endParaRPr lang="es-ES" dirty="0" smtClean="0"/>
          </a:p>
          <a:p>
            <a:endParaRPr lang="es-ES" dirty="0" smtClean="0"/>
          </a:p>
          <a:p>
            <a:r>
              <a:rPr lang="es-ES" dirty="0" smtClean="0"/>
              <a:t>Se suprimen los efectos secundarios de las recargas, como la pérdida del contexto, la ubicación del </a:t>
            </a:r>
            <a:r>
              <a:rPr lang="es-ES" i="1" dirty="0" err="1" smtClean="0"/>
              <a:t>scroll</a:t>
            </a:r>
            <a:r>
              <a:rPr lang="es-ES" dirty="0" smtClean="0"/>
              <a:t> o las respuestas más </a:t>
            </a:r>
            <a:r>
              <a:rPr lang="es-ES" dirty="0" smtClean="0"/>
              <a:t>lentas.</a:t>
            </a:r>
            <a:endParaRPr lang="es-ES" dirty="0" smtClean="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5</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Tecnologías en AJAX</a:t>
            </a:r>
            <a:endParaRPr lang="es-ES" dirty="0"/>
          </a:p>
        </p:txBody>
      </p:sp>
      <p:sp>
        <p:nvSpPr>
          <p:cNvPr id="3" name="2 Marcador de contenido"/>
          <p:cNvSpPr>
            <a:spLocks noGrp="1"/>
          </p:cNvSpPr>
          <p:nvPr>
            <p:ph idx="1"/>
          </p:nvPr>
        </p:nvSpPr>
        <p:spPr>
          <a:xfrm>
            <a:off x="642910" y="1268090"/>
            <a:ext cx="7143800" cy="4429156"/>
          </a:xfrm>
        </p:spPr>
        <p:txBody>
          <a:bodyPr>
            <a:normAutofit fontScale="92500" lnSpcReduction="10000"/>
          </a:bodyPr>
          <a:lstStyle/>
          <a:p>
            <a:pPr lvl="0"/>
            <a:r>
              <a:rPr lang="es-ES" sz="2300" dirty="0" smtClean="0"/>
              <a:t>XHTML y CSS para una presentación basada en </a:t>
            </a:r>
            <a:r>
              <a:rPr lang="es-ES" sz="2300" dirty="0" smtClean="0"/>
              <a:t>estándares.</a:t>
            </a:r>
            <a:endParaRPr lang="es-ES" sz="2300" dirty="0" smtClean="0"/>
          </a:p>
          <a:p>
            <a:pPr lvl="0"/>
            <a:endParaRPr lang="es-ES" sz="2300" dirty="0" smtClean="0"/>
          </a:p>
          <a:p>
            <a:pPr lvl="0"/>
            <a:r>
              <a:rPr lang="es-ES" sz="2300" dirty="0" smtClean="0"/>
              <a:t>DOM para la interacción y la visualización dinámica de </a:t>
            </a:r>
            <a:r>
              <a:rPr lang="es-ES" sz="2300" dirty="0" smtClean="0"/>
              <a:t>datos.</a:t>
            </a:r>
            <a:endParaRPr lang="es-ES" sz="2300" dirty="0" smtClean="0"/>
          </a:p>
          <a:p>
            <a:pPr lvl="0"/>
            <a:endParaRPr lang="es-ES" sz="2300" dirty="0" smtClean="0"/>
          </a:p>
          <a:p>
            <a:pPr lvl="0"/>
            <a:r>
              <a:rPr lang="es-ES_tradnl" sz="2300" dirty="0" smtClean="0"/>
              <a:t>XML y XSLT para el intercambio y transformación de </a:t>
            </a:r>
            <a:r>
              <a:rPr lang="es-ES_tradnl" sz="2300" dirty="0" smtClean="0"/>
              <a:t>datos.</a:t>
            </a:r>
            <a:endParaRPr lang="es-ES" sz="2300" dirty="0" smtClean="0"/>
          </a:p>
          <a:p>
            <a:pPr lvl="0"/>
            <a:endParaRPr lang="es-ES_tradnl" sz="2300" dirty="0" smtClean="0"/>
          </a:p>
          <a:p>
            <a:pPr lvl="0"/>
            <a:r>
              <a:rPr lang="es-ES_tradnl" sz="2300" dirty="0" err="1" smtClean="0"/>
              <a:t>XMLHttpRequest</a:t>
            </a:r>
            <a:r>
              <a:rPr lang="es-ES_tradnl" sz="2300" dirty="0" smtClean="0"/>
              <a:t> para la recuperación asíncrona de los </a:t>
            </a:r>
            <a:r>
              <a:rPr lang="es-ES_tradnl" sz="2300" dirty="0" smtClean="0"/>
              <a:t>datos.</a:t>
            </a:r>
            <a:endParaRPr lang="es-ES" sz="2300" dirty="0" smtClean="0"/>
          </a:p>
          <a:p>
            <a:pPr lvl="0"/>
            <a:endParaRPr lang="es-ES" sz="2300" dirty="0" smtClean="0"/>
          </a:p>
          <a:p>
            <a:pPr lvl="0"/>
            <a:r>
              <a:rPr lang="es-ES" sz="2300" dirty="0" smtClean="0"/>
              <a:t>y </a:t>
            </a:r>
            <a:r>
              <a:rPr lang="es-ES" sz="2300" dirty="0" err="1" smtClean="0"/>
              <a:t>JavaScript</a:t>
            </a:r>
            <a:r>
              <a:rPr lang="es-ES" sz="2300" dirty="0" smtClean="0"/>
              <a:t> como elemento de unión.</a:t>
            </a:r>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6</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Elección de AJAX</a:t>
            </a:r>
            <a:endParaRPr lang="es-ES" dirty="0"/>
          </a:p>
        </p:txBody>
      </p:sp>
      <p:sp>
        <p:nvSpPr>
          <p:cNvPr id="3" name="2 Marcador de contenido"/>
          <p:cNvSpPr>
            <a:spLocks noGrp="1"/>
          </p:cNvSpPr>
          <p:nvPr>
            <p:ph idx="1"/>
          </p:nvPr>
        </p:nvSpPr>
        <p:spPr>
          <a:xfrm>
            <a:off x="656506" y="1279241"/>
            <a:ext cx="7858180" cy="4429156"/>
          </a:xfrm>
        </p:spPr>
        <p:txBody>
          <a:bodyPr>
            <a:normAutofit/>
          </a:bodyPr>
          <a:lstStyle/>
          <a:p>
            <a:pPr lvl="0"/>
            <a:r>
              <a:rPr lang="es-ES" sz="2400" dirty="0" smtClean="0"/>
              <a:t>Uso de nuevas tecnologías y mayor </a:t>
            </a:r>
            <a:r>
              <a:rPr lang="es-ES" sz="2400" dirty="0" smtClean="0"/>
              <a:t>complejidad.</a:t>
            </a:r>
            <a:endParaRPr lang="es-ES" sz="2400" dirty="0" smtClean="0"/>
          </a:p>
          <a:p>
            <a:pPr lvl="0"/>
            <a:r>
              <a:rPr lang="es-ES" sz="2400" dirty="0" smtClean="0"/>
              <a:t>El comportamiento considerado lógico por el usuario al utilizar la funcionalidad de “volver a la página anterior” no  es reproducido de la misma </a:t>
            </a:r>
            <a:r>
              <a:rPr lang="es-ES" sz="2400" dirty="0" smtClean="0"/>
              <a:t>manera. </a:t>
            </a:r>
            <a:endParaRPr lang="es-ES" sz="2400" dirty="0" smtClean="0"/>
          </a:p>
          <a:p>
            <a:pPr lvl="0"/>
            <a:r>
              <a:rPr lang="es-ES" sz="2400" dirty="0" smtClean="0"/>
              <a:t>Las aplicaciones Web o sitios Web con AJAX utilizan más recursos del </a:t>
            </a:r>
            <a:r>
              <a:rPr lang="es-ES" sz="2400" dirty="0" smtClean="0"/>
              <a:t>servidor.</a:t>
            </a:r>
            <a:endParaRPr lang="es-ES" sz="2400" dirty="0" smtClean="0"/>
          </a:p>
          <a:p>
            <a:pPr lvl="0"/>
            <a:r>
              <a:rPr lang="es-ES" sz="2400" dirty="0" smtClean="0"/>
              <a:t>El uso de las tecnologías asociadas con AJAX no están presentes por defecto en cualquier tipo de </a:t>
            </a:r>
            <a:r>
              <a:rPr lang="es-ES" sz="2400" dirty="0" smtClean="0"/>
              <a:t>dispositivos.</a:t>
            </a:r>
            <a:endParaRPr lang="es-ES" sz="2400" dirty="0" smtClean="0"/>
          </a:p>
          <a:p>
            <a:pPr lvl="0"/>
            <a:r>
              <a:rPr lang="es-ES" sz="2400" dirty="0" smtClean="0"/>
              <a:t>Aunque cada vez menos, todavía existen incompatibilidades entre </a:t>
            </a:r>
            <a:r>
              <a:rPr lang="es-ES" sz="2400" dirty="0" smtClean="0"/>
              <a:t>navegadores.</a:t>
            </a:r>
            <a:endParaRPr lang="es-ES" sz="24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7</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Tecnologías involucradas: XHTML y CSS</a:t>
            </a:r>
            <a:endParaRPr lang="es-ES" dirty="0"/>
          </a:p>
        </p:txBody>
      </p:sp>
      <p:sp>
        <p:nvSpPr>
          <p:cNvPr id="3" name="2 Marcador de contenido"/>
          <p:cNvSpPr>
            <a:spLocks noGrp="1"/>
          </p:cNvSpPr>
          <p:nvPr>
            <p:ph idx="1"/>
          </p:nvPr>
        </p:nvSpPr>
        <p:spPr>
          <a:xfrm>
            <a:off x="428596" y="1285860"/>
            <a:ext cx="8286808" cy="4429156"/>
          </a:xfrm>
        </p:spPr>
        <p:txBody>
          <a:bodyPr>
            <a:normAutofit fontScale="85000" lnSpcReduction="20000"/>
          </a:bodyPr>
          <a:lstStyle/>
          <a:p>
            <a:pPr marL="0" indent="0"/>
            <a:r>
              <a:rPr lang="es-ES_tradnl" sz="3400" dirty="0" smtClean="0"/>
              <a:t> </a:t>
            </a:r>
            <a:r>
              <a:rPr lang="es-ES_tradnl" dirty="0" smtClean="0"/>
              <a:t>XHTML </a:t>
            </a:r>
            <a:r>
              <a:rPr lang="es-ES_tradnl" dirty="0" smtClean="0"/>
              <a:t>es un HTML estándar especificado mediante un documento XML. XHTML es más riguroso con su estructura</a:t>
            </a:r>
            <a:r>
              <a:rPr lang="es-ES_tradnl" sz="3300" dirty="0" smtClean="0"/>
              <a:t>:</a:t>
            </a:r>
            <a:endParaRPr lang="es-ES_tradnl" sz="3400" dirty="0" smtClean="0"/>
          </a:p>
          <a:p>
            <a:pPr lvl="0"/>
            <a:endParaRPr lang="es-ES_tradnl" sz="1400" dirty="0" smtClean="0"/>
          </a:p>
          <a:p>
            <a:pPr lvl="1"/>
            <a:r>
              <a:rPr lang="es-ES" dirty="0" smtClean="0"/>
              <a:t>Los </a:t>
            </a:r>
            <a:r>
              <a:rPr lang="es-ES" dirty="0" smtClean="0"/>
              <a:t>valores de los atributos, siempre entre comillas:</a:t>
            </a:r>
          </a:p>
          <a:p>
            <a:pPr lvl="2"/>
            <a:r>
              <a:rPr lang="es-ES" dirty="0" smtClean="0"/>
              <a:t>Incorrecto: &lt;</a:t>
            </a:r>
            <a:r>
              <a:rPr lang="es-ES" dirty="0" err="1" smtClean="0"/>
              <a:t>td</a:t>
            </a:r>
            <a:r>
              <a:rPr lang="es-ES" dirty="0" smtClean="0"/>
              <a:t> </a:t>
            </a:r>
            <a:r>
              <a:rPr lang="es-ES" dirty="0" err="1" smtClean="0"/>
              <a:t>colspan</a:t>
            </a:r>
            <a:r>
              <a:rPr lang="es-ES" dirty="0" smtClean="0"/>
              <a:t>=2</a:t>
            </a:r>
            <a:r>
              <a:rPr lang="es-ES" dirty="0" smtClean="0"/>
              <a:t>&gt;.</a:t>
            </a:r>
            <a:endParaRPr lang="es-ES" dirty="0" smtClean="0"/>
          </a:p>
          <a:p>
            <a:pPr lvl="2"/>
            <a:r>
              <a:rPr lang="es-ES" dirty="0" smtClean="0"/>
              <a:t>Correcto: &lt;</a:t>
            </a:r>
            <a:r>
              <a:rPr lang="es-ES" dirty="0" err="1" smtClean="0"/>
              <a:t>td</a:t>
            </a:r>
            <a:r>
              <a:rPr lang="es-ES" dirty="0" smtClean="0"/>
              <a:t> </a:t>
            </a:r>
            <a:r>
              <a:rPr lang="es-ES" dirty="0" err="1" smtClean="0"/>
              <a:t>colspan</a:t>
            </a:r>
            <a:r>
              <a:rPr lang="es-ES" dirty="0" smtClean="0"/>
              <a:t>="2</a:t>
            </a:r>
            <a:r>
              <a:rPr lang="es-ES" dirty="0" smtClean="0"/>
              <a:t>"&gt;.</a:t>
            </a:r>
            <a:endParaRPr lang="es-ES" dirty="0" smtClean="0"/>
          </a:p>
          <a:p>
            <a:pPr lvl="2"/>
            <a:endParaRPr lang="es-ES" sz="1000" dirty="0" smtClean="0"/>
          </a:p>
          <a:p>
            <a:pPr lvl="1"/>
            <a:r>
              <a:rPr lang="es-ES" dirty="0" smtClean="0"/>
              <a:t>Los nombres de elementos y atributos deben ir en minúsculas:</a:t>
            </a:r>
          </a:p>
          <a:p>
            <a:pPr lvl="2"/>
            <a:r>
              <a:rPr lang="es-ES" dirty="0" smtClean="0"/>
              <a:t>Incorrecto: &lt;IMG SRC="dibujo.png" /IMG</a:t>
            </a:r>
            <a:r>
              <a:rPr lang="es-ES" dirty="0" smtClean="0"/>
              <a:t>&gt;.</a:t>
            </a:r>
            <a:endParaRPr lang="es-ES" dirty="0" smtClean="0"/>
          </a:p>
          <a:p>
            <a:pPr lvl="2"/>
            <a:r>
              <a:rPr lang="es-ES" dirty="0" smtClean="0"/>
              <a:t>Correcto: &lt;</a:t>
            </a:r>
            <a:r>
              <a:rPr lang="es-ES" dirty="0" err="1" smtClean="0"/>
              <a:t>img</a:t>
            </a:r>
            <a:r>
              <a:rPr lang="es-ES" dirty="0" smtClean="0"/>
              <a:t> </a:t>
            </a:r>
            <a:r>
              <a:rPr lang="es-ES" dirty="0" err="1" smtClean="0"/>
              <a:t>src</a:t>
            </a:r>
            <a:r>
              <a:rPr lang="es-ES" dirty="0" smtClean="0"/>
              <a:t>="dibujo.png" /</a:t>
            </a:r>
            <a:r>
              <a:rPr lang="es-ES" dirty="0" err="1" smtClean="0"/>
              <a:t>img</a:t>
            </a:r>
            <a:r>
              <a:rPr lang="es-ES" dirty="0" smtClean="0"/>
              <a:t>&gt;.</a:t>
            </a:r>
            <a:endParaRPr lang="es-ES" dirty="0" smtClean="0"/>
          </a:p>
          <a:p>
            <a:pPr lvl="1"/>
            <a:endParaRPr lang="es-ES" sz="1000" dirty="0" smtClean="0"/>
          </a:p>
          <a:p>
            <a:pPr lvl="1"/>
            <a:r>
              <a:rPr lang="es-ES" dirty="0" smtClean="0"/>
              <a:t>No está permitida la minimización de atributos (se usa el nombre del atributo como valor):</a:t>
            </a:r>
          </a:p>
          <a:p>
            <a:pPr lvl="2"/>
            <a:r>
              <a:rPr lang="es-ES" dirty="0" smtClean="0"/>
              <a:t>Incorrecto: &lt;</a:t>
            </a:r>
            <a:r>
              <a:rPr lang="es-ES" dirty="0" err="1" smtClean="0"/>
              <a:t>textarea</a:t>
            </a:r>
            <a:r>
              <a:rPr lang="es-ES" dirty="0" smtClean="0"/>
              <a:t> </a:t>
            </a:r>
            <a:r>
              <a:rPr lang="es-ES" dirty="0" err="1" smtClean="0"/>
              <a:t>readonly</a:t>
            </a:r>
            <a:r>
              <a:rPr lang="es-ES" dirty="0" smtClean="0"/>
              <a:t>&gt;.</a:t>
            </a:r>
            <a:endParaRPr lang="es-ES" dirty="0" smtClean="0"/>
          </a:p>
          <a:p>
            <a:pPr lvl="2"/>
            <a:r>
              <a:rPr lang="es-ES" dirty="0" smtClean="0"/>
              <a:t>Correcto: &lt;</a:t>
            </a:r>
            <a:r>
              <a:rPr lang="es-ES" dirty="0" err="1" smtClean="0"/>
              <a:t>textarea</a:t>
            </a:r>
            <a:r>
              <a:rPr lang="es-ES" dirty="0" smtClean="0"/>
              <a:t> </a:t>
            </a:r>
            <a:r>
              <a:rPr lang="es-ES" dirty="0" err="1" smtClean="0"/>
              <a:t>readonly</a:t>
            </a:r>
            <a:r>
              <a:rPr lang="es-ES" dirty="0" smtClean="0"/>
              <a:t>="</a:t>
            </a:r>
            <a:r>
              <a:rPr lang="es-ES" dirty="0" err="1" smtClean="0"/>
              <a:t>readonly</a:t>
            </a:r>
            <a:r>
              <a:rPr lang="es-ES" dirty="0" smtClean="0"/>
              <a:t>"&gt;.</a:t>
            </a:r>
            <a:endParaRPr lang="es-ES" sz="5000" dirty="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8</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Tecnologías involucradas: XHTML y CSS</a:t>
            </a:r>
            <a:endParaRPr lang="es-ES" dirty="0"/>
          </a:p>
        </p:txBody>
      </p:sp>
      <p:sp>
        <p:nvSpPr>
          <p:cNvPr id="3" name="2 Marcador de contenido"/>
          <p:cNvSpPr>
            <a:spLocks noGrp="1"/>
          </p:cNvSpPr>
          <p:nvPr>
            <p:ph idx="1"/>
          </p:nvPr>
        </p:nvSpPr>
        <p:spPr>
          <a:xfrm>
            <a:off x="571472" y="1357298"/>
            <a:ext cx="7858180" cy="3000396"/>
          </a:xfrm>
        </p:spPr>
        <p:txBody>
          <a:bodyPr>
            <a:normAutofit/>
          </a:bodyPr>
          <a:lstStyle/>
          <a:p>
            <a:pPr marL="0" indent="0"/>
            <a:r>
              <a:rPr lang="es-ES_tradnl" sz="3200" dirty="0" smtClean="0"/>
              <a:t> </a:t>
            </a:r>
            <a:r>
              <a:rPr lang="es-ES_tradnl" sz="2400" dirty="0" smtClean="0"/>
              <a:t>Un </a:t>
            </a:r>
            <a:r>
              <a:rPr lang="es-ES_tradnl" sz="2400" dirty="0" smtClean="0"/>
              <a:t>cambio en el CSS es reflejado instantáneamente en todas las páginas que utilizan algún elemento de presentación identificado en dicha hoja de </a:t>
            </a:r>
            <a:r>
              <a:rPr lang="es-ES_tradnl" sz="2400" dirty="0" smtClean="0"/>
              <a:t>estilo.</a:t>
            </a:r>
            <a:endParaRPr lang="es-ES_tradnl" sz="3200" dirty="0" smtClean="0"/>
          </a:p>
        </p:txBody>
      </p:sp>
      <p:sp>
        <p:nvSpPr>
          <p:cNvPr id="5" name="4 Marcador de número de diapositiva"/>
          <p:cNvSpPr>
            <a:spLocks noGrp="1"/>
          </p:cNvSpPr>
          <p:nvPr>
            <p:ph type="sldNum" sz="quarter" idx="4"/>
          </p:nvPr>
        </p:nvSpPr>
        <p:spPr/>
        <p:txBody>
          <a:bodyPr/>
          <a:lstStyle/>
          <a:p>
            <a:fld id="{19C3D5FF-1D01-428C-BF4E-6C13885CA336}" type="slidenum">
              <a:rPr lang="es-ES" smtClean="0"/>
              <a:pPr/>
              <a:t>9</a:t>
            </a:fld>
            <a:endParaRPr lang="es-ES" dirty="0"/>
          </a:p>
        </p:txBody>
      </p:sp>
      <p:sp>
        <p:nvSpPr>
          <p:cNvPr id="6" name="3 Marcador de pie de página"/>
          <p:cNvSpPr>
            <a:spLocks noGrp="1"/>
          </p:cNvSpPr>
          <p:nvPr>
            <p:ph type="ftr" sz="quarter" idx="3"/>
          </p:nvPr>
        </p:nvSpPr>
        <p:spPr>
          <a:xfrm>
            <a:off x="179512" y="5949280"/>
            <a:ext cx="6264696" cy="744934"/>
          </a:xfrm>
        </p:spPr>
        <p:txBody>
          <a:bodyPr/>
          <a:lstStyle/>
          <a:p>
            <a:r>
              <a:rPr lang="es-ES" dirty="0" smtClean="0"/>
              <a:t>Desarrollo web en entorno cliente</a:t>
            </a:r>
          </a:p>
          <a:p>
            <a:r>
              <a:rPr lang="es-ES_tradnl" dirty="0" smtClean="0"/>
              <a:t>J. M. Vara, M. López, D. Granada, E. </a:t>
            </a:r>
            <a:r>
              <a:rPr lang="es-ES_tradnl" dirty="0" err="1" smtClean="0"/>
              <a:t>Irrazábal</a:t>
            </a:r>
            <a:r>
              <a:rPr lang="es-ES_tradnl" dirty="0" smtClean="0"/>
              <a:t>, J. J. Jiménez, J. Verde</a:t>
            </a:r>
            <a:endParaRPr lang="es-ES" dirty="0" smtClean="0"/>
          </a:p>
          <a:p>
            <a:r>
              <a:rPr lang="es-ES" dirty="0" smtClean="0"/>
              <a:t>Capítulo 7 – Utilización de Mecanismos de Comunicación Asíncrona</a:t>
            </a:r>
            <a:endParaRPr 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TotalTime>
  <Words>4320</Words>
  <Application>Microsoft Office PowerPoint</Application>
  <PresentationFormat>Presentación en pantalla (4:3)</PresentationFormat>
  <Paragraphs>469</Paragraphs>
  <Slides>32</Slides>
  <Notes>20</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Tema de Office</vt:lpstr>
      <vt:lpstr>DESARROLLO WEB  EN ENTORNO CLIENTE</vt:lpstr>
      <vt:lpstr>Objetivos</vt:lpstr>
      <vt:lpstr>Mecanismos de comunicación síncrona</vt:lpstr>
      <vt:lpstr>Mecanismos de comunicación asíncrona</vt:lpstr>
      <vt:lpstr>AJAX</vt:lpstr>
      <vt:lpstr>Tecnologías en AJAX</vt:lpstr>
      <vt:lpstr>Elección de AJAX</vt:lpstr>
      <vt:lpstr>Tecnologías involucradas: XHTML y CSS</vt:lpstr>
      <vt:lpstr>Tecnologías involucradas: XHTML y CSS</vt:lpstr>
      <vt:lpstr>DOM</vt:lpstr>
      <vt:lpstr>DOM</vt:lpstr>
      <vt:lpstr>DOM</vt:lpstr>
      <vt:lpstr>JavaScript</vt:lpstr>
      <vt:lpstr>JavaScript</vt:lpstr>
      <vt:lpstr>Ejemplo de JavaScript</vt:lpstr>
      <vt:lpstr>Ejemplo de JavaScript</vt:lpstr>
      <vt:lpstr>XML</vt:lpstr>
      <vt:lpstr>XSLT</vt:lpstr>
      <vt:lpstr>El objeto XmlHttpRequest</vt:lpstr>
      <vt:lpstr>Atributos del objeto XMLHttpRequest</vt:lpstr>
      <vt:lpstr>Métodos del objeto XMLHttpRequest</vt:lpstr>
      <vt:lpstr>Propiedades del objeto XMLHttpRequest</vt:lpstr>
      <vt:lpstr>Perspectiva Global con AJAX</vt:lpstr>
      <vt:lpstr>JSON</vt:lpstr>
      <vt:lpstr>JSON</vt:lpstr>
      <vt:lpstr>Object</vt:lpstr>
      <vt:lpstr>Array</vt:lpstr>
      <vt:lpstr>Value</vt:lpstr>
      <vt:lpstr>Ejemplo JSON y XML</vt:lpstr>
      <vt:lpstr>Ejemplo de AJAX</vt:lpstr>
      <vt:lpstr>Ejemplo de AJAX</vt:lpstr>
      <vt:lpstr>Librerías de Actualización Dinámica</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jenifer.verde</cp:lastModifiedBy>
  <cp:revision>33</cp:revision>
  <dcterms:created xsi:type="dcterms:W3CDTF">2012-04-05T17:12:23Z</dcterms:created>
  <dcterms:modified xsi:type="dcterms:W3CDTF">2012-07-26T11:45:24Z</dcterms:modified>
</cp:coreProperties>
</file>