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5" r:id="rId6"/>
    <p:sldId id="259" r:id="rId7"/>
    <p:sldId id="264" r:id="rId8"/>
    <p:sldId id="263" r:id="rId9"/>
    <p:sldId id="260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74" r:id="rId23"/>
    <p:sldId id="268" r:id="rId24"/>
    <p:sldId id="275" r:id="rId25"/>
    <p:sldId id="290" r:id="rId26"/>
    <p:sldId id="291" r:id="rId27"/>
    <p:sldId id="273" r:id="rId28"/>
    <p:sldId id="293" r:id="rId2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5" autoAdjust="0"/>
    <p:restoredTop sz="95343" autoAdjust="0"/>
  </p:normalViewPr>
  <p:slideViewPr>
    <p:cSldViewPr snapToGrid="0">
      <p:cViewPr>
        <p:scale>
          <a:sx n="90" d="100"/>
          <a:sy n="90" d="100"/>
        </p:scale>
        <p:origin x="250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57796C4-79F1-44FD-A996-D904E3BE7E8D}"/>
    <pc:docChg chg="modSld">
      <pc:chgData name="" userId="" providerId="" clId="Web-{457796C4-79F1-44FD-A996-D904E3BE7E8D}" dt="2018-12-12T01:21:14.175" v="4" actId="20577"/>
      <pc:docMkLst>
        <pc:docMk/>
      </pc:docMkLst>
      <pc:sldChg chg="modSp">
        <pc:chgData name="" userId="" providerId="" clId="Web-{457796C4-79F1-44FD-A996-D904E3BE7E8D}" dt="2018-12-12T01:19:17.091" v="2" actId="20577"/>
        <pc:sldMkLst>
          <pc:docMk/>
          <pc:sldMk cId="1117156129" sldId="257"/>
        </pc:sldMkLst>
        <pc:spChg chg="mod">
          <ac:chgData name="" userId="" providerId="" clId="Web-{457796C4-79F1-44FD-A996-D904E3BE7E8D}" dt="2018-12-12T01:19:17.091" v="2" actId="20577"/>
          <ac:spMkLst>
            <pc:docMk/>
            <pc:sldMk cId="1117156129" sldId="257"/>
            <ac:spMk id="6" creationId="{FC2C64EB-426F-F64F-A00F-6752836712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D875A4-EE3B-4D8C-959D-8E09885E512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6955BA-4531-42BD-8FC6-0578660B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https://www.businessinsider.com/why-your-flight-is-delayed-2016-8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955BA-4531-42BD-8FC6-0578660B6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 a</a:t>
            </a:r>
            <a:r>
              <a:rPr lang="en-US" baseline="0" dirty="0"/>
              <a:t> pie chart for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955BA-4531-42BD-8FC6-0578660B64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hourly chart for 24 hours similar to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955BA-4531-42BD-8FC6-0578660B6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955BA-4531-42BD-8FC6-0578660B64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955BA-4531-42BD-8FC6-0578660B64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not buying</a:t>
            </a:r>
            <a:r>
              <a:rPr lang="en-US" baseline="0" dirty="0" smtClean="0"/>
              <a:t> that we need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955BA-4531-42BD-8FC6-0578660B6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955BA-4531-42BD-8FC6-0578660B64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5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7EAA5D-FBF2-4851-B757-4A23ACA08386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3A32-87DB-4F70-B9A1-D3FFE202F464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DD95-18EC-4445-BFA1-C60D6F4F681F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98D6-C8CA-48B6-AA96-B528186C35DA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56A-84A3-403F-9643-A2A22648C942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C14D-1E18-4045-B47A-4B46CFCB55C6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C766-5634-447A-A3FC-B20DB72110C9}" type="datetime1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4F33-372C-4385-8DE1-3F6BC86C2494}" type="datetime1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40A-2E9B-425B-8D55-1DA158FF9DD9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E587-7AFA-44F9-8B50-04147CD95C96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6788-769B-4806-90EE-F6F59F916D49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8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CA999E-A525-4964-A245-FB746CD9DB6A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867284-F4EF-471E-BAE4-5DD5529569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hyperlink" Target="https://www.ncdc.noaa.gov/cdo-web/datasets" TargetMode="External"/><Relationship Id="rId4" Type="http://schemas.openxmlformats.org/officeDocument/2006/relationships/hyperlink" Target="https://www.transtats.bts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24127" y="391886"/>
            <a:ext cx="10671483" cy="97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Predicting Flight delays</a:t>
            </a:r>
          </a:p>
          <a:p>
            <a:pPr algn="ctr"/>
            <a:r>
              <a:rPr lang="en-US" sz="2400" b="1" dirty="0"/>
              <a:t>Time Series presentation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223" y="5352022"/>
            <a:ext cx="6844938" cy="97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Lina Austrevicius</a:t>
            </a:r>
          </a:p>
          <a:p>
            <a:pPr algn="l"/>
            <a:r>
              <a:rPr lang="en-US" sz="2800" dirty="0" err="1"/>
              <a:t>Adesh</a:t>
            </a:r>
            <a:r>
              <a:rPr lang="en-US" sz="2800" dirty="0"/>
              <a:t> </a:t>
            </a:r>
            <a:r>
              <a:rPr lang="en-US" sz="2800" dirty="0" err="1"/>
              <a:t>Ghadge</a:t>
            </a:r>
            <a:endParaRPr lang="en-US" sz="2800" dirty="0"/>
          </a:p>
          <a:p>
            <a:pPr algn="l"/>
            <a:r>
              <a:rPr lang="en-US" sz="2800" dirty="0"/>
              <a:t>Anthony </a:t>
            </a:r>
            <a:r>
              <a:rPr lang="en-US" sz="2800" dirty="0" err="1"/>
              <a:t>Moliterno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2C3AA-AFE9-4AD3-810A-8AC88CDE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79" y="1825625"/>
            <a:ext cx="2914650" cy="405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D7A297-DE9C-4BFC-99A4-40C609EC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414" y="1825625"/>
            <a:ext cx="2914650" cy="401955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1F330F5-18E6-5243-99AB-052AB17C7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65B8A6-8EB4-814C-B337-BA6C5DB7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22" y="121920"/>
            <a:ext cx="11564821" cy="836023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Arima model</a:t>
            </a:r>
            <a:endParaRPr lang="en-US" sz="4500" dirty="0"/>
          </a:p>
        </p:txBody>
      </p:sp>
      <p:sp>
        <p:nvSpPr>
          <p:cNvPr id="7" name="Rectangle 6"/>
          <p:cNvSpPr/>
          <p:nvPr/>
        </p:nvSpPr>
        <p:spPr>
          <a:xfrm>
            <a:off x="550818" y="11916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7052" y="1994263"/>
            <a:ext cx="5355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Examining Time series data exhibited clear auto correlation, which is suitable for </a:t>
            </a:r>
            <a:r>
              <a:rPr lang="en-US" b="1" dirty="0" smtClean="0"/>
              <a:t>ARIMA</a:t>
            </a:r>
            <a:r>
              <a:rPr lang="en-US" dirty="0" smtClean="0"/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Checked </a:t>
            </a:r>
            <a:r>
              <a:rPr lang="en-US" b="1" dirty="0"/>
              <a:t>ACF/PACF charts for AR() and MA() </a:t>
            </a:r>
            <a:r>
              <a:rPr lang="en-US" b="1" dirty="0" smtClean="0"/>
              <a:t>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peak </a:t>
            </a:r>
            <a:r>
              <a:rPr lang="en-US" b="1" dirty="0"/>
              <a:t>seasonality point as our frequency setting </a:t>
            </a:r>
            <a:r>
              <a:rPr lang="en-US" dirty="0"/>
              <a:t>(18</a:t>
            </a:r>
            <a:r>
              <a:rPr lang="en-US" baseline="30000" dirty="0"/>
              <a:t>th</a:t>
            </a:r>
            <a:r>
              <a:rPr lang="en-US" dirty="0"/>
              <a:t> hour, or full day</a:t>
            </a:r>
            <a:r>
              <a:rPr lang="en-US" dirty="0" smtClean="0"/>
              <a:t>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Conflicting </a:t>
            </a:r>
            <a:r>
              <a:rPr lang="en-US" b="1" dirty="0"/>
              <a:t>stationarity tests </a:t>
            </a:r>
            <a:r>
              <a:rPr lang="en-US" dirty="0"/>
              <a:t>– So we </a:t>
            </a:r>
            <a:r>
              <a:rPr lang="en-US" b="1" dirty="0"/>
              <a:t>tried</a:t>
            </a:r>
            <a:r>
              <a:rPr lang="en-US" dirty="0"/>
              <a:t> models </a:t>
            </a:r>
            <a:r>
              <a:rPr lang="en-US" b="1" dirty="0"/>
              <a:t>with and without differencing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B227DB1-7302-4E40-B018-26C40A83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A52FA5-266D-4EE8-89F4-A7E374AA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18" y="-155013"/>
            <a:ext cx="9720072" cy="1499616"/>
          </a:xfrm>
        </p:spPr>
        <p:txBody>
          <a:bodyPr>
            <a:normAutofit/>
          </a:bodyPr>
          <a:lstStyle/>
          <a:p>
            <a:r>
              <a:rPr lang="en-US" sz="4500" dirty="0" smtClean="0"/>
              <a:t>Weather </a:t>
            </a:r>
            <a:r>
              <a:rPr lang="en-US" sz="4500" dirty="0"/>
              <a:t>data </a:t>
            </a:r>
            <a:r>
              <a:rPr lang="en-US" sz="4500" dirty="0" smtClean="0"/>
              <a:t>review– </a:t>
            </a:r>
            <a:r>
              <a:rPr lang="en-US" sz="4500" dirty="0"/>
              <a:t>miniscule use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818" y="11916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0819" y="1768149"/>
            <a:ext cx="10927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Viewed correlation matrix for intuition. Generally low correlation to the hourly departure data (i.e. </a:t>
            </a:r>
            <a:r>
              <a:rPr lang="en-US" u="sng" dirty="0"/>
              <a:t>&lt;</a:t>
            </a:r>
            <a:r>
              <a:rPr lang="en-US" dirty="0"/>
              <a:t>0.10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Examined a simple lm(</a:t>
            </a:r>
            <a:r>
              <a:rPr lang="en-US" dirty="0" err="1"/>
              <a:t>DepartureDelay~Weather_Variables</a:t>
            </a:r>
            <a:r>
              <a:rPr lang="en-US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regsubsets</a:t>
            </a:r>
            <a:r>
              <a:rPr lang="en-US" dirty="0"/>
              <a:t>() and step() functions to determine optimal variable </a:t>
            </a:r>
            <a:r>
              <a:rPr lang="en-US" dirty="0" smtClean="0"/>
              <a:t>choice.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 R^2 at </a:t>
            </a:r>
            <a:r>
              <a:rPr lang="en-US" dirty="0" smtClean="0"/>
              <a:t>0.06.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70724C1C-9658-8E49-A24C-0DC7B956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315"/>
            <a:ext cx="12192000" cy="118959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1121DA8-6C4A-4553-A5D0-6AFED48F4E68}"/>
              </a:ext>
            </a:extLst>
          </p:cNvPr>
          <p:cNvSpPr/>
          <p:nvPr/>
        </p:nvSpPr>
        <p:spPr>
          <a:xfrm>
            <a:off x="349743" y="1868793"/>
            <a:ext cx="2379563" cy="21297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9D3BB-E66D-49F9-8E33-6D4623FD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10166"/>
            <a:ext cx="10515600" cy="934072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Arima model – PDQ estimation</a:t>
            </a:r>
            <a:endParaRPr 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5C2D0-73D7-4974-8679-67695DDBF587}"/>
              </a:ext>
            </a:extLst>
          </p:cNvPr>
          <p:cNvSpPr txBox="1"/>
          <p:nvPr/>
        </p:nvSpPr>
        <p:spPr>
          <a:xfrm>
            <a:off x="1407681" y="2180248"/>
            <a:ext cx="12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696EB-95AB-47E1-BD78-6F4470FE1C68}"/>
              </a:ext>
            </a:extLst>
          </p:cNvPr>
          <p:cNvSpPr txBox="1"/>
          <p:nvPr/>
        </p:nvSpPr>
        <p:spPr>
          <a:xfrm>
            <a:off x="514108" y="3071242"/>
            <a:ext cx="101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AR(p)(P)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0C5BB-5F4F-4A20-8D50-BC76FFAC5BF1}"/>
              </a:ext>
            </a:extLst>
          </p:cNvPr>
          <p:cNvSpPr txBox="1"/>
          <p:nvPr/>
        </p:nvSpPr>
        <p:spPr>
          <a:xfrm>
            <a:off x="1666754" y="3071242"/>
            <a:ext cx="137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MA(q)(Q)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55A167B-9210-4963-8DF1-14049844AEF2}"/>
              </a:ext>
            </a:extLst>
          </p:cNvPr>
          <p:cNvSpPr/>
          <p:nvPr/>
        </p:nvSpPr>
        <p:spPr>
          <a:xfrm rot="1835323">
            <a:off x="1180618" y="2545372"/>
            <a:ext cx="1784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168B97C-E1AD-4523-91BE-BF57AD6166A9}"/>
              </a:ext>
            </a:extLst>
          </p:cNvPr>
          <p:cNvSpPr/>
          <p:nvPr/>
        </p:nvSpPr>
        <p:spPr>
          <a:xfrm rot="19697741">
            <a:off x="1742656" y="2545000"/>
            <a:ext cx="1784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48D69D-6B37-48DC-9FEA-7E2DCA60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24" y="1711365"/>
            <a:ext cx="2562225" cy="415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257F4-B7E4-42B1-A1B7-777196CD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871" y="1663740"/>
            <a:ext cx="2581275" cy="424815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F6F8CA3-3690-4075-937B-0B6BE0B7BCC3}"/>
              </a:ext>
            </a:extLst>
          </p:cNvPr>
          <p:cNvSpPr/>
          <p:nvPr/>
        </p:nvSpPr>
        <p:spPr>
          <a:xfrm>
            <a:off x="3044143" y="2525667"/>
            <a:ext cx="948941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1F4575-EEFD-4DFF-BCC7-DC6306300EE5}"/>
              </a:ext>
            </a:extLst>
          </p:cNvPr>
          <p:cNvSpPr/>
          <p:nvPr/>
        </p:nvSpPr>
        <p:spPr>
          <a:xfrm>
            <a:off x="4676172" y="2364914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8B5BD9-EC59-4C7A-8472-C3A6C91434A6}"/>
              </a:ext>
            </a:extLst>
          </p:cNvPr>
          <p:cNvSpPr/>
          <p:nvPr/>
        </p:nvSpPr>
        <p:spPr>
          <a:xfrm>
            <a:off x="8432546" y="4126195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9032A1-53AA-4A70-988A-95C82F29A5E1}"/>
              </a:ext>
            </a:extLst>
          </p:cNvPr>
          <p:cNvSpPr/>
          <p:nvPr/>
        </p:nvSpPr>
        <p:spPr>
          <a:xfrm>
            <a:off x="5650402" y="3188448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F3B684-B875-41DE-8606-D6B89BD4762E}"/>
              </a:ext>
            </a:extLst>
          </p:cNvPr>
          <p:cNvSpPr/>
          <p:nvPr/>
        </p:nvSpPr>
        <p:spPr>
          <a:xfrm>
            <a:off x="9302187" y="2275465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3ED7CE-47F4-47F4-BBE5-9590B406D6A9}"/>
              </a:ext>
            </a:extLst>
          </p:cNvPr>
          <p:cNvSpPr/>
          <p:nvPr/>
        </p:nvSpPr>
        <p:spPr>
          <a:xfrm>
            <a:off x="4676171" y="4722050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E27101-BC3F-498B-AC1B-F429480B560A}"/>
              </a:ext>
            </a:extLst>
          </p:cNvPr>
          <p:cNvSpPr/>
          <p:nvPr/>
        </p:nvSpPr>
        <p:spPr>
          <a:xfrm>
            <a:off x="6484913" y="3311565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52A4D3-84FC-4014-A36D-D99D44745EB5}"/>
              </a:ext>
            </a:extLst>
          </p:cNvPr>
          <p:cNvSpPr/>
          <p:nvPr/>
        </p:nvSpPr>
        <p:spPr>
          <a:xfrm>
            <a:off x="10259055" y="3541152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0818" y="11916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2305F68D-1428-DC48-93FB-2A71FA1D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1121DA8-6C4A-4553-A5D0-6AFED48F4E68}"/>
              </a:ext>
            </a:extLst>
          </p:cNvPr>
          <p:cNvSpPr/>
          <p:nvPr/>
        </p:nvSpPr>
        <p:spPr>
          <a:xfrm>
            <a:off x="349743" y="1868793"/>
            <a:ext cx="2379563" cy="21297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9D3BB-E66D-49F9-8E33-6D4623FD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5998"/>
            <a:ext cx="10515600" cy="728950"/>
          </a:xfrm>
        </p:spPr>
        <p:txBody>
          <a:bodyPr>
            <a:normAutofit/>
          </a:bodyPr>
          <a:lstStyle/>
          <a:p>
            <a:r>
              <a:rPr lang="en-US" sz="4500" dirty="0"/>
              <a:t>Arima model – PDQ </a:t>
            </a:r>
            <a:r>
              <a:rPr lang="en-US" sz="4500" dirty="0" smtClean="0"/>
              <a:t>estimation </a:t>
            </a:r>
            <a:endParaRPr 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5C2D0-73D7-4974-8679-67695DDBF587}"/>
              </a:ext>
            </a:extLst>
          </p:cNvPr>
          <p:cNvSpPr txBox="1"/>
          <p:nvPr/>
        </p:nvSpPr>
        <p:spPr>
          <a:xfrm>
            <a:off x="1407681" y="2180248"/>
            <a:ext cx="12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I(0)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696EB-95AB-47E1-BD78-6F4470FE1C68}"/>
              </a:ext>
            </a:extLst>
          </p:cNvPr>
          <p:cNvSpPr txBox="1"/>
          <p:nvPr/>
        </p:nvSpPr>
        <p:spPr>
          <a:xfrm>
            <a:off x="514108" y="3071242"/>
            <a:ext cx="101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AR(p)(P)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0C5BB-5F4F-4A20-8D50-BC76FFAC5BF1}"/>
              </a:ext>
            </a:extLst>
          </p:cNvPr>
          <p:cNvSpPr txBox="1"/>
          <p:nvPr/>
        </p:nvSpPr>
        <p:spPr>
          <a:xfrm>
            <a:off x="1666754" y="3071242"/>
            <a:ext cx="137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MA(q)(Q)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55A167B-9210-4963-8DF1-14049844AEF2}"/>
              </a:ext>
            </a:extLst>
          </p:cNvPr>
          <p:cNvSpPr/>
          <p:nvPr/>
        </p:nvSpPr>
        <p:spPr>
          <a:xfrm rot="1835323">
            <a:off x="1180618" y="2545372"/>
            <a:ext cx="1784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168B97C-E1AD-4523-91BE-BF57AD6166A9}"/>
              </a:ext>
            </a:extLst>
          </p:cNvPr>
          <p:cNvSpPr/>
          <p:nvPr/>
        </p:nvSpPr>
        <p:spPr>
          <a:xfrm rot="19697741">
            <a:off x="1742656" y="2545000"/>
            <a:ext cx="1784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F6F8CA3-3690-4075-937B-0B6BE0B7BCC3}"/>
              </a:ext>
            </a:extLst>
          </p:cNvPr>
          <p:cNvSpPr/>
          <p:nvPr/>
        </p:nvSpPr>
        <p:spPr>
          <a:xfrm>
            <a:off x="3044143" y="2525667"/>
            <a:ext cx="948941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55D56-2AB3-4EDC-8CC6-DE247BC8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845" y="1632392"/>
            <a:ext cx="2609850" cy="417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74488C-FFEB-4DE5-9848-FE4406D68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066" y="1632392"/>
            <a:ext cx="2638425" cy="41148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69A6640-19A1-44DE-B787-45C2596D1D68}"/>
              </a:ext>
            </a:extLst>
          </p:cNvPr>
          <p:cNvSpPr/>
          <p:nvPr/>
        </p:nvSpPr>
        <p:spPr>
          <a:xfrm>
            <a:off x="8677154" y="2183398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B2B2BE-29A5-4B06-A449-E6D13196A8C3}"/>
              </a:ext>
            </a:extLst>
          </p:cNvPr>
          <p:cNvSpPr/>
          <p:nvPr/>
        </p:nvSpPr>
        <p:spPr>
          <a:xfrm>
            <a:off x="8677154" y="4141897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372B59-6E43-42B1-9E7F-2B8CE4FD1EB7}"/>
              </a:ext>
            </a:extLst>
          </p:cNvPr>
          <p:cNvSpPr/>
          <p:nvPr/>
        </p:nvSpPr>
        <p:spPr>
          <a:xfrm>
            <a:off x="9626278" y="5048039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947F11-DA54-4949-AF37-946B98233ACF}"/>
              </a:ext>
            </a:extLst>
          </p:cNvPr>
          <p:cNvSpPr/>
          <p:nvPr/>
        </p:nvSpPr>
        <p:spPr>
          <a:xfrm>
            <a:off x="5382228" y="2349661"/>
            <a:ext cx="1539433" cy="2789498"/>
          </a:xfrm>
          <a:custGeom>
            <a:avLst/>
            <a:gdLst>
              <a:gd name="connsiteX0" fmla="*/ 219919 w 1539433"/>
              <a:gd name="connsiteY0" fmla="*/ 34724 h 2789498"/>
              <a:gd name="connsiteX1" fmla="*/ 243068 w 1539433"/>
              <a:gd name="connsiteY1" fmla="*/ 138896 h 2789498"/>
              <a:gd name="connsiteX2" fmla="*/ 266218 w 1539433"/>
              <a:gd name="connsiteY2" fmla="*/ 208344 h 2789498"/>
              <a:gd name="connsiteX3" fmla="*/ 277792 w 1539433"/>
              <a:gd name="connsiteY3" fmla="*/ 254643 h 2789498"/>
              <a:gd name="connsiteX4" fmla="*/ 300942 w 1539433"/>
              <a:gd name="connsiteY4" fmla="*/ 324091 h 2789498"/>
              <a:gd name="connsiteX5" fmla="*/ 312516 w 1539433"/>
              <a:gd name="connsiteY5" fmla="*/ 358815 h 2789498"/>
              <a:gd name="connsiteX6" fmla="*/ 324091 w 1539433"/>
              <a:gd name="connsiteY6" fmla="*/ 393539 h 2789498"/>
              <a:gd name="connsiteX7" fmla="*/ 335666 w 1539433"/>
              <a:gd name="connsiteY7" fmla="*/ 428263 h 2789498"/>
              <a:gd name="connsiteX8" fmla="*/ 347240 w 1539433"/>
              <a:gd name="connsiteY8" fmla="*/ 474562 h 2789498"/>
              <a:gd name="connsiteX9" fmla="*/ 370390 w 1539433"/>
              <a:gd name="connsiteY9" fmla="*/ 544010 h 2789498"/>
              <a:gd name="connsiteX10" fmla="*/ 381964 w 1539433"/>
              <a:gd name="connsiteY10" fmla="*/ 821802 h 2789498"/>
              <a:gd name="connsiteX11" fmla="*/ 405114 w 1539433"/>
              <a:gd name="connsiteY11" fmla="*/ 937549 h 2789498"/>
              <a:gd name="connsiteX12" fmla="*/ 416688 w 1539433"/>
              <a:gd name="connsiteY12" fmla="*/ 1030147 h 2789498"/>
              <a:gd name="connsiteX13" fmla="*/ 428263 w 1539433"/>
              <a:gd name="connsiteY13" fmla="*/ 1076445 h 2789498"/>
              <a:gd name="connsiteX14" fmla="*/ 439838 w 1539433"/>
              <a:gd name="connsiteY14" fmla="*/ 1169043 h 2789498"/>
              <a:gd name="connsiteX15" fmla="*/ 462987 w 1539433"/>
              <a:gd name="connsiteY15" fmla="*/ 1307939 h 2789498"/>
              <a:gd name="connsiteX16" fmla="*/ 474562 w 1539433"/>
              <a:gd name="connsiteY16" fmla="*/ 1493134 h 2789498"/>
              <a:gd name="connsiteX17" fmla="*/ 509286 w 1539433"/>
              <a:gd name="connsiteY17" fmla="*/ 1724628 h 2789498"/>
              <a:gd name="connsiteX18" fmla="*/ 520861 w 1539433"/>
              <a:gd name="connsiteY18" fmla="*/ 1794076 h 2789498"/>
              <a:gd name="connsiteX19" fmla="*/ 544010 w 1539433"/>
              <a:gd name="connsiteY19" fmla="*/ 1886673 h 2789498"/>
              <a:gd name="connsiteX20" fmla="*/ 555585 w 1539433"/>
              <a:gd name="connsiteY20" fmla="*/ 1956121 h 2789498"/>
              <a:gd name="connsiteX21" fmla="*/ 567159 w 1539433"/>
              <a:gd name="connsiteY21" fmla="*/ 1990845 h 2789498"/>
              <a:gd name="connsiteX22" fmla="*/ 590309 w 1539433"/>
              <a:gd name="connsiteY22" fmla="*/ 2083443 h 2789498"/>
              <a:gd name="connsiteX23" fmla="*/ 625033 w 1539433"/>
              <a:gd name="connsiteY23" fmla="*/ 2106592 h 2789498"/>
              <a:gd name="connsiteX24" fmla="*/ 659757 w 1539433"/>
              <a:gd name="connsiteY24" fmla="*/ 2095017 h 2789498"/>
              <a:gd name="connsiteX25" fmla="*/ 706056 w 1539433"/>
              <a:gd name="connsiteY25" fmla="*/ 1990845 h 2789498"/>
              <a:gd name="connsiteX26" fmla="*/ 717630 w 1539433"/>
              <a:gd name="connsiteY26" fmla="*/ 1956121 h 2789498"/>
              <a:gd name="connsiteX27" fmla="*/ 729205 w 1539433"/>
              <a:gd name="connsiteY27" fmla="*/ 1921397 h 2789498"/>
              <a:gd name="connsiteX28" fmla="*/ 740780 w 1539433"/>
              <a:gd name="connsiteY28" fmla="*/ 1851949 h 2789498"/>
              <a:gd name="connsiteX29" fmla="*/ 752354 w 1539433"/>
              <a:gd name="connsiteY29" fmla="*/ 1435261 h 2789498"/>
              <a:gd name="connsiteX30" fmla="*/ 763929 w 1539433"/>
              <a:gd name="connsiteY30" fmla="*/ 1307939 h 2789498"/>
              <a:gd name="connsiteX31" fmla="*/ 775504 w 1539433"/>
              <a:gd name="connsiteY31" fmla="*/ 1099595 h 2789498"/>
              <a:gd name="connsiteX32" fmla="*/ 798653 w 1539433"/>
              <a:gd name="connsiteY32" fmla="*/ 1030147 h 2789498"/>
              <a:gd name="connsiteX33" fmla="*/ 810228 w 1539433"/>
              <a:gd name="connsiteY33" fmla="*/ 983848 h 2789498"/>
              <a:gd name="connsiteX34" fmla="*/ 844952 w 1539433"/>
              <a:gd name="connsiteY34" fmla="*/ 879676 h 2789498"/>
              <a:gd name="connsiteX35" fmla="*/ 868101 w 1539433"/>
              <a:gd name="connsiteY35" fmla="*/ 810228 h 2789498"/>
              <a:gd name="connsiteX36" fmla="*/ 891250 w 1539433"/>
              <a:gd name="connsiteY36" fmla="*/ 775504 h 2789498"/>
              <a:gd name="connsiteX37" fmla="*/ 914400 w 1539433"/>
              <a:gd name="connsiteY37" fmla="*/ 706055 h 2789498"/>
              <a:gd name="connsiteX38" fmla="*/ 995423 w 1539433"/>
              <a:gd name="connsiteY38" fmla="*/ 613458 h 2789498"/>
              <a:gd name="connsiteX39" fmla="*/ 1099595 w 1539433"/>
              <a:gd name="connsiteY39" fmla="*/ 625033 h 2789498"/>
              <a:gd name="connsiteX40" fmla="*/ 1134319 w 1539433"/>
              <a:gd name="connsiteY40" fmla="*/ 636607 h 2789498"/>
              <a:gd name="connsiteX41" fmla="*/ 1180618 w 1539433"/>
              <a:gd name="connsiteY41" fmla="*/ 682906 h 2789498"/>
              <a:gd name="connsiteX42" fmla="*/ 1238491 w 1539433"/>
              <a:gd name="connsiteY42" fmla="*/ 752354 h 2789498"/>
              <a:gd name="connsiteX43" fmla="*/ 1261640 w 1539433"/>
              <a:gd name="connsiteY43" fmla="*/ 821802 h 2789498"/>
              <a:gd name="connsiteX44" fmla="*/ 1284790 w 1539433"/>
              <a:gd name="connsiteY44" fmla="*/ 937549 h 2789498"/>
              <a:gd name="connsiteX45" fmla="*/ 1296364 w 1539433"/>
              <a:gd name="connsiteY45" fmla="*/ 1030147 h 2789498"/>
              <a:gd name="connsiteX46" fmla="*/ 1307939 w 1539433"/>
              <a:gd name="connsiteY46" fmla="*/ 1076445 h 2789498"/>
              <a:gd name="connsiteX47" fmla="*/ 1319514 w 1539433"/>
              <a:gd name="connsiteY47" fmla="*/ 1770926 h 2789498"/>
              <a:gd name="connsiteX48" fmla="*/ 1331088 w 1539433"/>
              <a:gd name="connsiteY48" fmla="*/ 1875098 h 2789498"/>
              <a:gd name="connsiteX49" fmla="*/ 1342663 w 1539433"/>
              <a:gd name="connsiteY49" fmla="*/ 1909823 h 2789498"/>
              <a:gd name="connsiteX50" fmla="*/ 1354238 w 1539433"/>
              <a:gd name="connsiteY50" fmla="*/ 1956121 h 2789498"/>
              <a:gd name="connsiteX51" fmla="*/ 1365813 w 1539433"/>
              <a:gd name="connsiteY51" fmla="*/ 1990845 h 2789498"/>
              <a:gd name="connsiteX52" fmla="*/ 1377387 w 1539433"/>
              <a:gd name="connsiteY52" fmla="*/ 2037144 h 2789498"/>
              <a:gd name="connsiteX53" fmla="*/ 1400537 w 1539433"/>
              <a:gd name="connsiteY53" fmla="*/ 2106592 h 2789498"/>
              <a:gd name="connsiteX54" fmla="*/ 1435261 w 1539433"/>
              <a:gd name="connsiteY54" fmla="*/ 2210764 h 2789498"/>
              <a:gd name="connsiteX55" fmla="*/ 1458410 w 1539433"/>
              <a:gd name="connsiteY55" fmla="*/ 2291787 h 2789498"/>
              <a:gd name="connsiteX56" fmla="*/ 1481559 w 1539433"/>
              <a:gd name="connsiteY56" fmla="*/ 2361235 h 2789498"/>
              <a:gd name="connsiteX57" fmla="*/ 1504709 w 1539433"/>
              <a:gd name="connsiteY57" fmla="*/ 2453833 h 2789498"/>
              <a:gd name="connsiteX58" fmla="*/ 1539433 w 1539433"/>
              <a:gd name="connsiteY58" fmla="*/ 2720050 h 2789498"/>
              <a:gd name="connsiteX59" fmla="*/ 1504709 w 1539433"/>
              <a:gd name="connsiteY59" fmla="*/ 2777924 h 2789498"/>
              <a:gd name="connsiteX60" fmla="*/ 1469985 w 1539433"/>
              <a:gd name="connsiteY60" fmla="*/ 2789498 h 2789498"/>
              <a:gd name="connsiteX61" fmla="*/ 1331088 w 1539433"/>
              <a:gd name="connsiteY61" fmla="*/ 2754774 h 2789498"/>
              <a:gd name="connsiteX62" fmla="*/ 1307939 w 1539433"/>
              <a:gd name="connsiteY62" fmla="*/ 2685326 h 2789498"/>
              <a:gd name="connsiteX63" fmla="*/ 1296364 w 1539433"/>
              <a:gd name="connsiteY63" fmla="*/ 2650602 h 2789498"/>
              <a:gd name="connsiteX64" fmla="*/ 1250066 w 1539433"/>
              <a:gd name="connsiteY64" fmla="*/ 2581154 h 2789498"/>
              <a:gd name="connsiteX65" fmla="*/ 1203767 w 1539433"/>
              <a:gd name="connsiteY65" fmla="*/ 2442258 h 2789498"/>
              <a:gd name="connsiteX66" fmla="*/ 1192192 w 1539433"/>
              <a:gd name="connsiteY66" fmla="*/ 2407534 h 2789498"/>
              <a:gd name="connsiteX67" fmla="*/ 1145894 w 1539433"/>
              <a:gd name="connsiteY67" fmla="*/ 2338086 h 2789498"/>
              <a:gd name="connsiteX68" fmla="*/ 1099595 w 1539433"/>
              <a:gd name="connsiteY68" fmla="*/ 2199190 h 2789498"/>
              <a:gd name="connsiteX69" fmla="*/ 1076445 w 1539433"/>
              <a:gd name="connsiteY69" fmla="*/ 2129742 h 2789498"/>
              <a:gd name="connsiteX70" fmla="*/ 1064871 w 1539433"/>
              <a:gd name="connsiteY70" fmla="*/ 2095017 h 2789498"/>
              <a:gd name="connsiteX71" fmla="*/ 1041721 w 1539433"/>
              <a:gd name="connsiteY71" fmla="*/ 2060293 h 2789498"/>
              <a:gd name="connsiteX72" fmla="*/ 983848 w 1539433"/>
              <a:gd name="connsiteY72" fmla="*/ 2025569 h 2789498"/>
              <a:gd name="connsiteX73" fmla="*/ 949124 w 1539433"/>
              <a:gd name="connsiteY73" fmla="*/ 2176040 h 2789498"/>
              <a:gd name="connsiteX74" fmla="*/ 914400 w 1539433"/>
              <a:gd name="connsiteY74" fmla="*/ 2280212 h 2789498"/>
              <a:gd name="connsiteX75" fmla="*/ 891250 w 1539433"/>
              <a:gd name="connsiteY75" fmla="*/ 2349661 h 2789498"/>
              <a:gd name="connsiteX76" fmla="*/ 879676 w 1539433"/>
              <a:gd name="connsiteY76" fmla="*/ 2384385 h 2789498"/>
              <a:gd name="connsiteX77" fmla="*/ 856526 w 1539433"/>
              <a:gd name="connsiteY77" fmla="*/ 2407534 h 2789498"/>
              <a:gd name="connsiteX78" fmla="*/ 833377 w 1539433"/>
              <a:gd name="connsiteY78" fmla="*/ 2442258 h 2789498"/>
              <a:gd name="connsiteX79" fmla="*/ 798653 w 1539433"/>
              <a:gd name="connsiteY79" fmla="*/ 2465407 h 2789498"/>
              <a:gd name="connsiteX80" fmla="*/ 717630 w 1539433"/>
              <a:gd name="connsiteY80" fmla="*/ 2534855 h 2789498"/>
              <a:gd name="connsiteX81" fmla="*/ 601883 w 1539433"/>
              <a:gd name="connsiteY81" fmla="*/ 2569580 h 2789498"/>
              <a:gd name="connsiteX82" fmla="*/ 509286 w 1539433"/>
              <a:gd name="connsiteY82" fmla="*/ 2558005 h 2789498"/>
              <a:gd name="connsiteX83" fmla="*/ 474562 w 1539433"/>
              <a:gd name="connsiteY83" fmla="*/ 2546430 h 2789498"/>
              <a:gd name="connsiteX84" fmla="*/ 451413 w 1539433"/>
              <a:gd name="connsiteY84" fmla="*/ 2511706 h 2789498"/>
              <a:gd name="connsiteX85" fmla="*/ 405114 w 1539433"/>
              <a:gd name="connsiteY85" fmla="*/ 2465407 h 2789498"/>
              <a:gd name="connsiteX86" fmla="*/ 381964 w 1539433"/>
              <a:gd name="connsiteY86" fmla="*/ 2442258 h 2789498"/>
              <a:gd name="connsiteX87" fmla="*/ 370390 w 1539433"/>
              <a:gd name="connsiteY87" fmla="*/ 2407534 h 2789498"/>
              <a:gd name="connsiteX88" fmla="*/ 335666 w 1539433"/>
              <a:gd name="connsiteY88" fmla="*/ 2384385 h 2789498"/>
              <a:gd name="connsiteX89" fmla="*/ 277792 w 1539433"/>
              <a:gd name="connsiteY89" fmla="*/ 2314936 h 2789498"/>
              <a:gd name="connsiteX90" fmla="*/ 266218 w 1539433"/>
              <a:gd name="connsiteY90" fmla="*/ 2280212 h 2789498"/>
              <a:gd name="connsiteX91" fmla="*/ 243068 w 1539433"/>
              <a:gd name="connsiteY91" fmla="*/ 2257063 h 2789498"/>
              <a:gd name="connsiteX92" fmla="*/ 231494 w 1539433"/>
              <a:gd name="connsiteY92" fmla="*/ 2210764 h 2789498"/>
              <a:gd name="connsiteX93" fmla="*/ 208344 w 1539433"/>
              <a:gd name="connsiteY93" fmla="*/ 2095017 h 2789498"/>
              <a:gd name="connsiteX94" fmla="*/ 196769 w 1539433"/>
              <a:gd name="connsiteY94" fmla="*/ 2060293 h 2789498"/>
              <a:gd name="connsiteX95" fmla="*/ 185195 w 1539433"/>
              <a:gd name="connsiteY95" fmla="*/ 2013995 h 2789498"/>
              <a:gd name="connsiteX96" fmla="*/ 162045 w 1539433"/>
              <a:gd name="connsiteY96" fmla="*/ 1944547 h 2789498"/>
              <a:gd name="connsiteX97" fmla="*/ 150471 w 1539433"/>
              <a:gd name="connsiteY97" fmla="*/ 1886673 h 2789498"/>
              <a:gd name="connsiteX98" fmla="*/ 138896 w 1539433"/>
              <a:gd name="connsiteY98" fmla="*/ 1840374 h 2789498"/>
              <a:gd name="connsiteX99" fmla="*/ 127321 w 1539433"/>
              <a:gd name="connsiteY99" fmla="*/ 1770926 h 2789498"/>
              <a:gd name="connsiteX100" fmla="*/ 115747 w 1539433"/>
              <a:gd name="connsiteY100" fmla="*/ 1620455 h 2789498"/>
              <a:gd name="connsiteX101" fmla="*/ 104172 w 1539433"/>
              <a:gd name="connsiteY101" fmla="*/ 1585731 h 2789498"/>
              <a:gd name="connsiteX102" fmla="*/ 92597 w 1539433"/>
              <a:gd name="connsiteY102" fmla="*/ 1527858 h 2789498"/>
              <a:gd name="connsiteX103" fmla="*/ 81023 w 1539433"/>
              <a:gd name="connsiteY103" fmla="*/ 1388962 h 2789498"/>
              <a:gd name="connsiteX104" fmla="*/ 69448 w 1539433"/>
              <a:gd name="connsiteY104" fmla="*/ 1145893 h 2789498"/>
              <a:gd name="connsiteX105" fmla="*/ 57873 w 1539433"/>
              <a:gd name="connsiteY105" fmla="*/ 1053296 h 2789498"/>
              <a:gd name="connsiteX106" fmla="*/ 34724 w 1539433"/>
              <a:gd name="connsiteY106" fmla="*/ 891250 h 2789498"/>
              <a:gd name="connsiteX107" fmla="*/ 23149 w 1539433"/>
              <a:gd name="connsiteY107" fmla="*/ 763929 h 2789498"/>
              <a:gd name="connsiteX108" fmla="*/ 0 w 1539433"/>
              <a:gd name="connsiteY108" fmla="*/ 266217 h 2789498"/>
              <a:gd name="connsiteX109" fmla="*/ 11575 w 1539433"/>
              <a:gd name="connsiteY109" fmla="*/ 115747 h 2789498"/>
              <a:gd name="connsiteX110" fmla="*/ 23149 w 1539433"/>
              <a:gd name="connsiteY110" fmla="*/ 81023 h 2789498"/>
              <a:gd name="connsiteX111" fmla="*/ 46299 w 1539433"/>
              <a:gd name="connsiteY111" fmla="*/ 57873 h 2789498"/>
              <a:gd name="connsiteX112" fmla="*/ 81023 w 1539433"/>
              <a:gd name="connsiteY112" fmla="*/ 34724 h 2789498"/>
              <a:gd name="connsiteX113" fmla="*/ 138896 w 1539433"/>
              <a:gd name="connsiteY113" fmla="*/ 0 h 2789498"/>
              <a:gd name="connsiteX114" fmla="*/ 231494 w 1539433"/>
              <a:gd name="connsiteY114" fmla="*/ 34724 h 2789498"/>
              <a:gd name="connsiteX115" fmla="*/ 219919 w 1539433"/>
              <a:gd name="connsiteY115" fmla="*/ 34724 h 278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539433" h="2789498">
                <a:moveTo>
                  <a:pt x="219919" y="34724"/>
                </a:moveTo>
                <a:cubicBezTo>
                  <a:pt x="221848" y="52086"/>
                  <a:pt x="233264" y="106216"/>
                  <a:pt x="243068" y="138896"/>
                </a:cubicBezTo>
                <a:cubicBezTo>
                  <a:pt x="250080" y="162269"/>
                  <a:pt x="260300" y="184671"/>
                  <a:pt x="266218" y="208344"/>
                </a:cubicBezTo>
                <a:cubicBezTo>
                  <a:pt x="270076" y="223777"/>
                  <a:pt x="273221" y="239406"/>
                  <a:pt x="277792" y="254643"/>
                </a:cubicBezTo>
                <a:cubicBezTo>
                  <a:pt x="284804" y="278016"/>
                  <a:pt x="293226" y="300942"/>
                  <a:pt x="300942" y="324091"/>
                </a:cubicBezTo>
                <a:lnTo>
                  <a:pt x="312516" y="358815"/>
                </a:lnTo>
                <a:lnTo>
                  <a:pt x="324091" y="393539"/>
                </a:lnTo>
                <a:cubicBezTo>
                  <a:pt x="327949" y="405114"/>
                  <a:pt x="332707" y="416426"/>
                  <a:pt x="335666" y="428263"/>
                </a:cubicBezTo>
                <a:cubicBezTo>
                  <a:pt x="339524" y="443696"/>
                  <a:pt x="342669" y="459325"/>
                  <a:pt x="347240" y="474562"/>
                </a:cubicBezTo>
                <a:cubicBezTo>
                  <a:pt x="354252" y="497935"/>
                  <a:pt x="370390" y="544010"/>
                  <a:pt x="370390" y="544010"/>
                </a:cubicBezTo>
                <a:cubicBezTo>
                  <a:pt x="374248" y="636607"/>
                  <a:pt x="375799" y="729330"/>
                  <a:pt x="381964" y="821802"/>
                </a:cubicBezTo>
                <a:cubicBezTo>
                  <a:pt x="384544" y="860501"/>
                  <a:pt x="395717" y="899961"/>
                  <a:pt x="405114" y="937549"/>
                </a:cubicBezTo>
                <a:cubicBezTo>
                  <a:pt x="408972" y="968415"/>
                  <a:pt x="411574" y="999464"/>
                  <a:pt x="416688" y="1030147"/>
                </a:cubicBezTo>
                <a:cubicBezTo>
                  <a:pt x="419303" y="1045838"/>
                  <a:pt x="425648" y="1060754"/>
                  <a:pt x="428263" y="1076445"/>
                </a:cubicBezTo>
                <a:cubicBezTo>
                  <a:pt x="433377" y="1107128"/>
                  <a:pt x="435727" y="1138210"/>
                  <a:pt x="439838" y="1169043"/>
                </a:cubicBezTo>
                <a:cubicBezTo>
                  <a:pt x="451323" y="1255181"/>
                  <a:pt x="448134" y="1233669"/>
                  <a:pt x="462987" y="1307939"/>
                </a:cubicBezTo>
                <a:cubicBezTo>
                  <a:pt x="466845" y="1369671"/>
                  <a:pt x="469425" y="1431496"/>
                  <a:pt x="474562" y="1493134"/>
                </a:cubicBezTo>
                <a:cubicBezTo>
                  <a:pt x="480360" y="1562711"/>
                  <a:pt x="498526" y="1660065"/>
                  <a:pt x="509286" y="1724628"/>
                </a:cubicBezTo>
                <a:cubicBezTo>
                  <a:pt x="513144" y="1747777"/>
                  <a:pt x="515169" y="1771308"/>
                  <a:pt x="520861" y="1794076"/>
                </a:cubicBezTo>
                <a:cubicBezTo>
                  <a:pt x="528577" y="1824942"/>
                  <a:pt x="538779" y="1855290"/>
                  <a:pt x="544010" y="1886673"/>
                </a:cubicBezTo>
                <a:cubicBezTo>
                  <a:pt x="547868" y="1909822"/>
                  <a:pt x="550494" y="1933211"/>
                  <a:pt x="555585" y="1956121"/>
                </a:cubicBezTo>
                <a:cubicBezTo>
                  <a:pt x="558232" y="1968031"/>
                  <a:pt x="564200" y="1979009"/>
                  <a:pt x="567159" y="1990845"/>
                </a:cubicBezTo>
                <a:cubicBezTo>
                  <a:pt x="567945" y="1993990"/>
                  <a:pt x="580687" y="2071416"/>
                  <a:pt x="590309" y="2083443"/>
                </a:cubicBezTo>
                <a:cubicBezTo>
                  <a:pt x="598999" y="2094306"/>
                  <a:pt x="613458" y="2098876"/>
                  <a:pt x="625033" y="2106592"/>
                </a:cubicBezTo>
                <a:cubicBezTo>
                  <a:pt x="636608" y="2102734"/>
                  <a:pt x="650230" y="2102639"/>
                  <a:pt x="659757" y="2095017"/>
                </a:cubicBezTo>
                <a:cubicBezTo>
                  <a:pt x="684768" y="2075008"/>
                  <a:pt x="698983" y="2012064"/>
                  <a:pt x="706056" y="1990845"/>
                </a:cubicBezTo>
                <a:lnTo>
                  <a:pt x="717630" y="1956121"/>
                </a:lnTo>
                <a:cubicBezTo>
                  <a:pt x="721488" y="1944546"/>
                  <a:pt x="727199" y="1933432"/>
                  <a:pt x="729205" y="1921397"/>
                </a:cubicBezTo>
                <a:lnTo>
                  <a:pt x="740780" y="1851949"/>
                </a:lnTo>
                <a:cubicBezTo>
                  <a:pt x="744638" y="1713053"/>
                  <a:pt x="746447" y="1574085"/>
                  <a:pt x="752354" y="1435261"/>
                </a:cubicBezTo>
                <a:cubicBezTo>
                  <a:pt x="754166" y="1392684"/>
                  <a:pt x="760997" y="1350454"/>
                  <a:pt x="763929" y="1307939"/>
                </a:cubicBezTo>
                <a:cubicBezTo>
                  <a:pt x="768715" y="1238549"/>
                  <a:pt x="766877" y="1168613"/>
                  <a:pt x="775504" y="1099595"/>
                </a:cubicBezTo>
                <a:cubicBezTo>
                  <a:pt x="778531" y="1075382"/>
                  <a:pt x="792735" y="1053820"/>
                  <a:pt x="798653" y="1030147"/>
                </a:cubicBezTo>
                <a:cubicBezTo>
                  <a:pt x="802511" y="1014714"/>
                  <a:pt x="805657" y="999085"/>
                  <a:pt x="810228" y="983848"/>
                </a:cubicBezTo>
                <a:cubicBezTo>
                  <a:pt x="810243" y="983798"/>
                  <a:pt x="839157" y="897063"/>
                  <a:pt x="844952" y="879676"/>
                </a:cubicBezTo>
                <a:cubicBezTo>
                  <a:pt x="844954" y="879671"/>
                  <a:pt x="868098" y="810232"/>
                  <a:pt x="868101" y="810228"/>
                </a:cubicBezTo>
                <a:cubicBezTo>
                  <a:pt x="875817" y="798653"/>
                  <a:pt x="885600" y="788216"/>
                  <a:pt x="891250" y="775504"/>
                </a:cubicBezTo>
                <a:cubicBezTo>
                  <a:pt x="901161" y="753205"/>
                  <a:pt x="900864" y="726359"/>
                  <a:pt x="914400" y="706055"/>
                </a:cubicBezTo>
                <a:cubicBezTo>
                  <a:pt x="968415" y="625032"/>
                  <a:pt x="937550" y="652040"/>
                  <a:pt x="995423" y="613458"/>
                </a:cubicBezTo>
                <a:cubicBezTo>
                  <a:pt x="1030147" y="617316"/>
                  <a:pt x="1065133" y="619289"/>
                  <a:pt x="1099595" y="625033"/>
                </a:cubicBezTo>
                <a:cubicBezTo>
                  <a:pt x="1111630" y="627039"/>
                  <a:pt x="1124391" y="629516"/>
                  <a:pt x="1134319" y="636607"/>
                </a:cubicBezTo>
                <a:cubicBezTo>
                  <a:pt x="1152079" y="649293"/>
                  <a:pt x="1165185" y="667473"/>
                  <a:pt x="1180618" y="682906"/>
                </a:cubicBezTo>
                <a:cubicBezTo>
                  <a:pt x="1202425" y="704713"/>
                  <a:pt x="1225599" y="723347"/>
                  <a:pt x="1238491" y="752354"/>
                </a:cubicBezTo>
                <a:cubicBezTo>
                  <a:pt x="1248401" y="774652"/>
                  <a:pt x="1255722" y="798129"/>
                  <a:pt x="1261640" y="821802"/>
                </a:cubicBezTo>
                <a:cubicBezTo>
                  <a:pt x="1275700" y="878041"/>
                  <a:pt x="1275331" y="871334"/>
                  <a:pt x="1284790" y="937549"/>
                </a:cubicBezTo>
                <a:cubicBezTo>
                  <a:pt x="1289189" y="968343"/>
                  <a:pt x="1291250" y="999464"/>
                  <a:pt x="1296364" y="1030147"/>
                </a:cubicBezTo>
                <a:cubicBezTo>
                  <a:pt x="1298979" y="1045838"/>
                  <a:pt x="1304081" y="1061012"/>
                  <a:pt x="1307939" y="1076445"/>
                </a:cubicBezTo>
                <a:cubicBezTo>
                  <a:pt x="1311797" y="1307939"/>
                  <a:pt x="1312806" y="1539497"/>
                  <a:pt x="1319514" y="1770926"/>
                </a:cubicBezTo>
                <a:cubicBezTo>
                  <a:pt x="1320526" y="1805849"/>
                  <a:pt x="1325344" y="1840636"/>
                  <a:pt x="1331088" y="1875098"/>
                </a:cubicBezTo>
                <a:cubicBezTo>
                  <a:pt x="1333094" y="1887133"/>
                  <a:pt x="1339311" y="1898091"/>
                  <a:pt x="1342663" y="1909823"/>
                </a:cubicBezTo>
                <a:cubicBezTo>
                  <a:pt x="1347033" y="1925119"/>
                  <a:pt x="1349868" y="1940825"/>
                  <a:pt x="1354238" y="1956121"/>
                </a:cubicBezTo>
                <a:cubicBezTo>
                  <a:pt x="1357590" y="1967852"/>
                  <a:pt x="1362461" y="1979114"/>
                  <a:pt x="1365813" y="1990845"/>
                </a:cubicBezTo>
                <a:cubicBezTo>
                  <a:pt x="1370183" y="2006141"/>
                  <a:pt x="1372816" y="2021907"/>
                  <a:pt x="1377387" y="2037144"/>
                </a:cubicBezTo>
                <a:cubicBezTo>
                  <a:pt x="1384399" y="2060517"/>
                  <a:pt x="1392821" y="2083443"/>
                  <a:pt x="1400537" y="2106592"/>
                </a:cubicBezTo>
                <a:lnTo>
                  <a:pt x="1435261" y="2210764"/>
                </a:lnTo>
                <a:cubicBezTo>
                  <a:pt x="1474152" y="2327439"/>
                  <a:pt x="1414817" y="2146477"/>
                  <a:pt x="1458410" y="2291787"/>
                </a:cubicBezTo>
                <a:cubicBezTo>
                  <a:pt x="1465422" y="2315159"/>
                  <a:pt x="1476773" y="2337307"/>
                  <a:pt x="1481559" y="2361235"/>
                </a:cubicBezTo>
                <a:cubicBezTo>
                  <a:pt x="1495527" y="2431073"/>
                  <a:pt x="1486913" y="2400445"/>
                  <a:pt x="1504709" y="2453833"/>
                </a:cubicBezTo>
                <a:cubicBezTo>
                  <a:pt x="1531242" y="2666099"/>
                  <a:pt x="1519060" y="2577441"/>
                  <a:pt x="1539433" y="2720050"/>
                </a:cubicBezTo>
                <a:cubicBezTo>
                  <a:pt x="1530329" y="2747362"/>
                  <a:pt x="1531188" y="2762036"/>
                  <a:pt x="1504709" y="2777924"/>
                </a:cubicBezTo>
                <a:cubicBezTo>
                  <a:pt x="1494247" y="2784201"/>
                  <a:pt x="1481560" y="2785640"/>
                  <a:pt x="1469985" y="2789498"/>
                </a:cubicBezTo>
                <a:cubicBezTo>
                  <a:pt x="1452420" y="2787546"/>
                  <a:pt x="1354892" y="2792861"/>
                  <a:pt x="1331088" y="2754774"/>
                </a:cubicBezTo>
                <a:cubicBezTo>
                  <a:pt x="1318155" y="2734082"/>
                  <a:pt x="1315655" y="2708475"/>
                  <a:pt x="1307939" y="2685326"/>
                </a:cubicBezTo>
                <a:cubicBezTo>
                  <a:pt x="1304081" y="2673751"/>
                  <a:pt x="1303132" y="2660754"/>
                  <a:pt x="1296364" y="2650602"/>
                </a:cubicBezTo>
                <a:cubicBezTo>
                  <a:pt x="1280931" y="2627453"/>
                  <a:pt x="1258864" y="2607548"/>
                  <a:pt x="1250066" y="2581154"/>
                </a:cubicBezTo>
                <a:lnTo>
                  <a:pt x="1203767" y="2442258"/>
                </a:lnTo>
                <a:cubicBezTo>
                  <a:pt x="1199909" y="2430683"/>
                  <a:pt x="1198960" y="2417686"/>
                  <a:pt x="1192192" y="2407534"/>
                </a:cubicBezTo>
                <a:cubicBezTo>
                  <a:pt x="1176759" y="2384385"/>
                  <a:pt x="1154692" y="2364480"/>
                  <a:pt x="1145894" y="2338086"/>
                </a:cubicBezTo>
                <a:lnTo>
                  <a:pt x="1099595" y="2199190"/>
                </a:lnTo>
                <a:lnTo>
                  <a:pt x="1076445" y="2129742"/>
                </a:lnTo>
                <a:cubicBezTo>
                  <a:pt x="1072587" y="2118167"/>
                  <a:pt x="1071639" y="2105169"/>
                  <a:pt x="1064871" y="2095017"/>
                </a:cubicBezTo>
                <a:lnTo>
                  <a:pt x="1041721" y="2060293"/>
                </a:lnTo>
                <a:cubicBezTo>
                  <a:pt x="1013396" y="1975316"/>
                  <a:pt x="1035826" y="1973591"/>
                  <a:pt x="983848" y="2025569"/>
                </a:cubicBezTo>
                <a:cubicBezTo>
                  <a:pt x="925194" y="2201534"/>
                  <a:pt x="994201" y="1980707"/>
                  <a:pt x="949124" y="2176040"/>
                </a:cubicBezTo>
                <a:cubicBezTo>
                  <a:pt x="949121" y="2176051"/>
                  <a:pt x="920189" y="2262845"/>
                  <a:pt x="914400" y="2280212"/>
                </a:cubicBezTo>
                <a:lnTo>
                  <a:pt x="891250" y="2349661"/>
                </a:lnTo>
                <a:cubicBezTo>
                  <a:pt x="887392" y="2361236"/>
                  <a:pt x="888303" y="2375758"/>
                  <a:pt x="879676" y="2384385"/>
                </a:cubicBezTo>
                <a:cubicBezTo>
                  <a:pt x="871959" y="2392101"/>
                  <a:pt x="863343" y="2399013"/>
                  <a:pt x="856526" y="2407534"/>
                </a:cubicBezTo>
                <a:cubicBezTo>
                  <a:pt x="847836" y="2418397"/>
                  <a:pt x="843214" y="2432421"/>
                  <a:pt x="833377" y="2442258"/>
                </a:cubicBezTo>
                <a:cubicBezTo>
                  <a:pt x="823540" y="2452095"/>
                  <a:pt x="809215" y="2456354"/>
                  <a:pt x="798653" y="2465407"/>
                </a:cubicBezTo>
                <a:cubicBezTo>
                  <a:pt x="767761" y="2491886"/>
                  <a:pt x="754425" y="2518502"/>
                  <a:pt x="717630" y="2534855"/>
                </a:cubicBezTo>
                <a:cubicBezTo>
                  <a:pt x="681397" y="2550959"/>
                  <a:pt x="640363" y="2559960"/>
                  <a:pt x="601883" y="2569580"/>
                </a:cubicBezTo>
                <a:cubicBezTo>
                  <a:pt x="571017" y="2565722"/>
                  <a:pt x="539890" y="2563570"/>
                  <a:pt x="509286" y="2558005"/>
                </a:cubicBezTo>
                <a:cubicBezTo>
                  <a:pt x="497282" y="2555822"/>
                  <a:pt x="484089" y="2554052"/>
                  <a:pt x="474562" y="2546430"/>
                </a:cubicBezTo>
                <a:cubicBezTo>
                  <a:pt x="463699" y="2537740"/>
                  <a:pt x="460466" y="2522268"/>
                  <a:pt x="451413" y="2511706"/>
                </a:cubicBezTo>
                <a:cubicBezTo>
                  <a:pt x="437209" y="2495135"/>
                  <a:pt x="420547" y="2480840"/>
                  <a:pt x="405114" y="2465407"/>
                </a:cubicBezTo>
                <a:lnTo>
                  <a:pt x="381964" y="2442258"/>
                </a:lnTo>
                <a:cubicBezTo>
                  <a:pt x="378106" y="2430683"/>
                  <a:pt x="378012" y="2417061"/>
                  <a:pt x="370390" y="2407534"/>
                </a:cubicBezTo>
                <a:cubicBezTo>
                  <a:pt x="361700" y="2396671"/>
                  <a:pt x="346529" y="2393075"/>
                  <a:pt x="335666" y="2384385"/>
                </a:cubicBezTo>
                <a:cubicBezTo>
                  <a:pt x="312672" y="2365990"/>
                  <a:pt x="294675" y="2337447"/>
                  <a:pt x="277792" y="2314936"/>
                </a:cubicBezTo>
                <a:cubicBezTo>
                  <a:pt x="273934" y="2303361"/>
                  <a:pt x="272495" y="2290674"/>
                  <a:pt x="266218" y="2280212"/>
                </a:cubicBezTo>
                <a:cubicBezTo>
                  <a:pt x="260603" y="2270854"/>
                  <a:pt x="247948" y="2266824"/>
                  <a:pt x="243068" y="2257063"/>
                </a:cubicBezTo>
                <a:cubicBezTo>
                  <a:pt x="235954" y="2242835"/>
                  <a:pt x="234614" y="2226363"/>
                  <a:pt x="231494" y="2210764"/>
                </a:cubicBezTo>
                <a:cubicBezTo>
                  <a:pt x="216337" y="2134979"/>
                  <a:pt x="226266" y="2157743"/>
                  <a:pt x="208344" y="2095017"/>
                </a:cubicBezTo>
                <a:cubicBezTo>
                  <a:pt x="204992" y="2083286"/>
                  <a:pt x="200121" y="2072024"/>
                  <a:pt x="196769" y="2060293"/>
                </a:cubicBezTo>
                <a:cubicBezTo>
                  <a:pt x="192399" y="2044997"/>
                  <a:pt x="189766" y="2029232"/>
                  <a:pt x="185195" y="2013995"/>
                </a:cubicBezTo>
                <a:cubicBezTo>
                  <a:pt x="178183" y="1990623"/>
                  <a:pt x="166830" y="1968475"/>
                  <a:pt x="162045" y="1944547"/>
                </a:cubicBezTo>
                <a:cubicBezTo>
                  <a:pt x="158187" y="1925256"/>
                  <a:pt x="154739" y="1905878"/>
                  <a:pt x="150471" y="1886673"/>
                </a:cubicBezTo>
                <a:cubicBezTo>
                  <a:pt x="147020" y="1871144"/>
                  <a:pt x="142016" y="1855973"/>
                  <a:pt x="138896" y="1840374"/>
                </a:cubicBezTo>
                <a:cubicBezTo>
                  <a:pt x="134293" y="1817361"/>
                  <a:pt x="131179" y="1794075"/>
                  <a:pt x="127321" y="1770926"/>
                </a:cubicBezTo>
                <a:cubicBezTo>
                  <a:pt x="123463" y="1720769"/>
                  <a:pt x="121986" y="1670372"/>
                  <a:pt x="115747" y="1620455"/>
                </a:cubicBezTo>
                <a:cubicBezTo>
                  <a:pt x="114234" y="1608348"/>
                  <a:pt x="107131" y="1597567"/>
                  <a:pt x="104172" y="1585731"/>
                </a:cubicBezTo>
                <a:cubicBezTo>
                  <a:pt x="99400" y="1566645"/>
                  <a:pt x="96455" y="1547149"/>
                  <a:pt x="92597" y="1527858"/>
                </a:cubicBezTo>
                <a:cubicBezTo>
                  <a:pt x="88739" y="1481559"/>
                  <a:pt x="83834" y="1435336"/>
                  <a:pt x="81023" y="1388962"/>
                </a:cubicBezTo>
                <a:cubicBezTo>
                  <a:pt x="76116" y="1307996"/>
                  <a:pt x="75029" y="1226816"/>
                  <a:pt x="69448" y="1145893"/>
                </a:cubicBezTo>
                <a:cubicBezTo>
                  <a:pt x="67308" y="1114861"/>
                  <a:pt x="61507" y="1084189"/>
                  <a:pt x="57873" y="1053296"/>
                </a:cubicBezTo>
                <a:cubicBezTo>
                  <a:pt x="42161" y="919745"/>
                  <a:pt x="54258" y="988916"/>
                  <a:pt x="34724" y="891250"/>
                </a:cubicBezTo>
                <a:cubicBezTo>
                  <a:pt x="30866" y="848810"/>
                  <a:pt x="25000" y="806504"/>
                  <a:pt x="23149" y="763929"/>
                </a:cubicBezTo>
                <a:cubicBezTo>
                  <a:pt x="716" y="247956"/>
                  <a:pt x="30627" y="511232"/>
                  <a:pt x="0" y="266217"/>
                </a:cubicBezTo>
                <a:cubicBezTo>
                  <a:pt x="3858" y="216060"/>
                  <a:pt x="5336" y="165663"/>
                  <a:pt x="11575" y="115747"/>
                </a:cubicBezTo>
                <a:cubicBezTo>
                  <a:pt x="13088" y="103641"/>
                  <a:pt x="16872" y="91485"/>
                  <a:pt x="23149" y="81023"/>
                </a:cubicBezTo>
                <a:cubicBezTo>
                  <a:pt x="28764" y="71665"/>
                  <a:pt x="37777" y="64690"/>
                  <a:pt x="46299" y="57873"/>
                </a:cubicBezTo>
                <a:cubicBezTo>
                  <a:pt x="57162" y="49183"/>
                  <a:pt x="70160" y="43414"/>
                  <a:pt x="81023" y="34724"/>
                </a:cubicBezTo>
                <a:cubicBezTo>
                  <a:pt x="126419" y="-1593"/>
                  <a:pt x="78592" y="20100"/>
                  <a:pt x="138896" y="0"/>
                </a:cubicBezTo>
                <a:cubicBezTo>
                  <a:pt x="158776" y="3313"/>
                  <a:pt x="219804" y="-345"/>
                  <a:pt x="231494" y="34724"/>
                </a:cubicBezTo>
                <a:cubicBezTo>
                  <a:pt x="236374" y="49365"/>
                  <a:pt x="217990" y="17362"/>
                  <a:pt x="219919" y="3472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148721-9821-4A7E-8ACA-BDF447E6A7F3}"/>
              </a:ext>
            </a:extLst>
          </p:cNvPr>
          <p:cNvSpPr/>
          <p:nvPr/>
        </p:nvSpPr>
        <p:spPr>
          <a:xfrm>
            <a:off x="10496308" y="4319465"/>
            <a:ext cx="347241" cy="355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13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0818" y="11916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B382A-E0A9-044B-A5BD-89C9FDE8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2C1EF-BFBA-4B94-AD7A-A4576147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16" y="104502"/>
            <a:ext cx="9720072" cy="801189"/>
          </a:xfrm>
        </p:spPr>
        <p:txBody>
          <a:bodyPr>
            <a:normAutofit/>
          </a:bodyPr>
          <a:lstStyle/>
          <a:p>
            <a:r>
              <a:rPr lang="en-US" sz="4500" dirty="0"/>
              <a:t>Arima Model candidates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818" y="11916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1" y="1213145"/>
            <a:ext cx="10629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Arima, </a:t>
            </a:r>
            <a:r>
              <a:rPr lang="en-US" dirty="0" err="1"/>
              <a:t>Sarima</a:t>
            </a:r>
            <a:r>
              <a:rPr lang="en-US" dirty="0"/>
              <a:t>, Linear Regression w/Arima on </a:t>
            </a:r>
            <a:r>
              <a:rPr lang="en-US" dirty="0" smtClean="0"/>
              <a:t>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ARIMA(2,0,0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– AIC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23777.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differencing.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SARIMA(1,1,2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)(1,0,1) – AIC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23087.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Differencing,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seasonality.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LM w/ARIMA(1,1,1)(1,0,1) – AIC </a:t>
            </a:r>
            <a:r>
              <a:rPr lang="en-US" b="1" dirty="0" smtClean="0"/>
              <a:t>23257.</a:t>
            </a: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Hand-picked </a:t>
            </a:r>
            <a:r>
              <a:rPr lang="en-US" dirty="0" smtClean="0"/>
              <a:t>estimates.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LM w/ARIMA(1,0,</a:t>
            </a:r>
            <a:r>
              <a:rPr lang="en-US" b="1" dirty="0">
                <a:solidFill>
                  <a:srgbClr val="FF0000"/>
                </a:solidFill>
              </a:rPr>
              <a:t>26</a:t>
            </a:r>
            <a:r>
              <a:rPr lang="en-US" b="1" dirty="0"/>
              <a:t>)(1,0,0) – AIC </a:t>
            </a:r>
            <a:r>
              <a:rPr lang="en-US" b="1" dirty="0" smtClean="0">
                <a:solidFill>
                  <a:srgbClr val="00B050"/>
                </a:solidFill>
              </a:rPr>
              <a:t>22857.</a:t>
            </a:r>
            <a:endParaRPr lang="en-US" b="1" dirty="0">
              <a:solidFill>
                <a:srgbClr val="00B05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Hand-picked </a:t>
            </a:r>
            <a:r>
              <a:rPr lang="en-US" dirty="0" smtClean="0"/>
              <a:t>estimates.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LMw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/ARIMA(3,1,2)– AIC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23742.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estimates.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0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CE965B2-491F-964D-8898-7B883530F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C01EBD-D61F-43AD-8A99-18CBA144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5512"/>
            <a:ext cx="1142905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results &amp; Analysis of Errors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tx1"/>
                </a:solidFill>
              </a:rPr>
              <a:t>LM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w/ARIMA(1,0,26)(1,0,0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B4468-6811-4707-A2DC-11734275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7" y="2422987"/>
            <a:ext cx="4096769" cy="3026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772E9-BF65-48FF-BC7A-E33B1F2CA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564" y="1371075"/>
            <a:ext cx="5133457" cy="46840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18" y="11916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E64DE-7A77-704E-8F91-FB50867EDB03}"/>
              </a:ext>
            </a:extLst>
          </p:cNvPr>
          <p:cNvSpPr/>
          <p:nvPr/>
        </p:nvSpPr>
        <p:spPr>
          <a:xfrm>
            <a:off x="694509" y="1588353"/>
            <a:ext cx="433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is fairly </a:t>
            </a:r>
            <a:r>
              <a:rPr lang="en-US" dirty="0"/>
              <a:t>good but poor for </a:t>
            </a:r>
            <a:r>
              <a:rPr lang="en-US" dirty="0" smtClean="0"/>
              <a:t>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2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D1ABA86-6C60-6C43-A5B7-23EC5E24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397"/>
            <a:ext cx="12192000" cy="1189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5A4D0-FEAA-4D4A-804E-A2812718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5" y="75357"/>
            <a:ext cx="9720072" cy="103980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results &amp; Analysis of Errors </a:t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LM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w/ARIMA(1,0,26)(1,0,0)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6165-FC5F-4FC8-8BD5-E76BAED7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02" y="1344603"/>
            <a:ext cx="5686425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ADF and KPSS tests indicated stationarity in </a:t>
            </a:r>
            <a:r>
              <a:rPr lang="en-US" sz="1800" dirty="0" smtClean="0"/>
              <a:t>errors.</a:t>
            </a:r>
            <a:endParaRPr lang="en-US" sz="1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ACF and PACF indicated weakness in eliminating seasonal autocorrelation – R had issues calculating seasonality factor of </a:t>
            </a:r>
            <a:r>
              <a:rPr lang="en-US" sz="1800" dirty="0" smtClean="0"/>
              <a:t>2.</a:t>
            </a:r>
            <a:endParaRPr lang="en-US" sz="18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Ljung</a:t>
            </a:r>
            <a:r>
              <a:rPr lang="en-US" sz="1800" dirty="0"/>
              <a:t>-Box test indicated residuals were independent at </a:t>
            </a:r>
            <a:r>
              <a:rPr lang="en-US" sz="1800" dirty="0" smtClean="0"/>
              <a:t>0.9866.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39657-8EAE-42DB-B2AE-222D438A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6440"/>
            <a:ext cx="2667000" cy="42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9F7F0-D89A-4397-9E54-06D9E4F1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157" y="1553589"/>
            <a:ext cx="2552700" cy="41243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18" y="11535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2746B-9ED7-FD4B-95D1-4CB1D338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A425E-1B74-4EE5-A835-526186B3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52" y="18488"/>
            <a:ext cx="9720072" cy="1135053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results</a:t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LM w/ARIMA(1,0,26)(1,0,0)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2774" y="2382131"/>
            <a:ext cx="923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model against </a:t>
            </a:r>
            <a:r>
              <a:rPr lang="en-US" b="1" dirty="0"/>
              <a:t>2016 flight + weather </a:t>
            </a:r>
            <a:r>
              <a:rPr lang="en-US" b="1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results against a simple “predict-using-last-value” </a:t>
            </a: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8" y="11535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226456-FBD0-864F-9A65-7D1C2400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7314B-3936-4E0F-8BF0-CA285FEA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1" y="76200"/>
            <a:ext cx="11421492" cy="1181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results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LM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w/ARIMA(1,0,26)(1,0,0)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00E87-C6DA-4C4C-B7C9-8BEC0469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5" y="1870487"/>
            <a:ext cx="5421084" cy="377612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00AF624-646A-4281-AF1D-79D43C70FCCC}"/>
              </a:ext>
            </a:extLst>
          </p:cNvPr>
          <p:cNvSpPr/>
          <p:nvPr/>
        </p:nvSpPr>
        <p:spPr>
          <a:xfrm>
            <a:off x="5747657" y="3657600"/>
            <a:ext cx="843646" cy="63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6DEF7-2A6F-4420-9194-D0F7F9676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654" y="1699037"/>
            <a:ext cx="4894295" cy="40022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18" y="11535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79B77BD-0E33-E341-BE07-9063D1E7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2518913-C3DE-4901-A5BE-CF3C2C54D29D}"/>
              </a:ext>
            </a:extLst>
          </p:cNvPr>
          <p:cNvSpPr/>
          <p:nvPr/>
        </p:nvSpPr>
        <p:spPr>
          <a:xfrm>
            <a:off x="5747657" y="3657600"/>
            <a:ext cx="843646" cy="63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A011C-AFAA-4E11-8AD2-375AE620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1" y="1952625"/>
            <a:ext cx="4714875" cy="3842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1E938-83B2-415B-9D17-084E7086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82" y="1997085"/>
            <a:ext cx="2371725" cy="379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BD1B9-0011-4F0A-9D3E-04397CFF6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451" y="2080156"/>
            <a:ext cx="2344168" cy="37151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0818" y="11535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4509" y="1458596"/>
            <a:ext cx="57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ACF/PACF of residuals held up reasonably </a:t>
            </a:r>
            <a:r>
              <a:rPr lang="en-US" dirty="0" smtClean="0"/>
              <a:t>fair.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427314B-3936-4E0F-8BF0-CA285FEA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6" y="19050"/>
            <a:ext cx="11421492" cy="1181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results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LM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w/ARIMA(1,0,26)(1,0,0)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7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2938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/>
              <a:t>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792480" y="1255769"/>
            <a:ext cx="5129349" cy="640169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792480" y="1979175"/>
            <a:ext cx="5129349" cy="59855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8571" y="1387361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8571" y="2079328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792480" y="2651759"/>
            <a:ext cx="5129349" cy="595726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792480" y="3321511"/>
            <a:ext cx="5129349" cy="606056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792480" y="3997831"/>
            <a:ext cx="5129349" cy="6242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8570" y="2741651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Cleanup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88570" y="3425238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88569" y="4130958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 Models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792479" y="4694555"/>
            <a:ext cx="5129349" cy="6438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792478" y="5417295"/>
            <a:ext cx="5129349" cy="6438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88569" y="4823840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8568" y="5549558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23" name="Pentagon 22"/>
          <p:cNvSpPr/>
          <p:nvPr/>
        </p:nvSpPr>
        <p:spPr>
          <a:xfrm>
            <a:off x="792477" y="6123303"/>
            <a:ext cx="5129349" cy="6438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88568" y="6223855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6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0556F6F-0C3F-C048-88A4-C56FB8A8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E5E328-918A-4F03-8109-BA059053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70" y="1687058"/>
            <a:ext cx="3492640" cy="371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C21AC0-9D26-4529-97B5-E36EBC702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47" y="1591808"/>
            <a:ext cx="5069985" cy="42154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27314B-3936-4E0F-8BF0-CA285FEA4D93}"/>
              </a:ext>
            </a:extLst>
          </p:cNvPr>
          <p:cNvSpPr txBox="1">
            <a:spLocks/>
          </p:cNvSpPr>
          <p:nvPr/>
        </p:nvSpPr>
        <p:spPr>
          <a:xfrm>
            <a:off x="266701" y="76200"/>
            <a:ext cx="11421492" cy="118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 comparison – last-value approach</a:t>
            </a:r>
            <a:br>
              <a:rPr lang="en-US" dirty="0" smtClean="0"/>
            </a:br>
            <a:r>
              <a:rPr lang="en-US" sz="3600" dirty="0" smtClean="0">
                <a:solidFill>
                  <a:schemeClr val="tx1"/>
                </a:solidFill>
              </a:rPr>
              <a:t>LM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w/ARIMA(1,0,26)(1,0,0)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0818" y="115354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E60421B-DD4D-B04C-B956-2689CD31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F59EA-98D2-4028-97C5-3E56486F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99" y="2345516"/>
            <a:ext cx="6029465" cy="241698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36C635-4683-4815-AC0D-C6B6E6A7AD5E}"/>
              </a:ext>
            </a:extLst>
          </p:cNvPr>
          <p:cNvSpPr/>
          <p:nvPr/>
        </p:nvSpPr>
        <p:spPr>
          <a:xfrm>
            <a:off x="5524500" y="3124200"/>
            <a:ext cx="6537464" cy="406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27314B-3936-4E0F-8BF0-CA285FEA4D93}"/>
              </a:ext>
            </a:extLst>
          </p:cNvPr>
          <p:cNvSpPr txBox="1">
            <a:spLocks/>
          </p:cNvSpPr>
          <p:nvPr/>
        </p:nvSpPr>
        <p:spPr>
          <a:xfrm>
            <a:off x="251904" y="71466"/>
            <a:ext cx="11421492" cy="118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 smtClean="0"/>
              <a:t>Final results </a:t>
            </a:r>
          </a:p>
          <a:p>
            <a:r>
              <a:rPr lang="en-US" sz="3300" dirty="0" smtClean="0">
                <a:solidFill>
                  <a:schemeClr val="tx1"/>
                </a:solidFill>
              </a:rPr>
              <a:t>LM w/ARIMA(1,0,26)(1,0,0)</a:t>
            </a:r>
            <a:endParaRPr lang="en-US" sz="3300" dirty="0"/>
          </a:p>
        </p:txBody>
      </p:sp>
      <p:sp>
        <p:nvSpPr>
          <p:cNvPr id="11" name="Rectangle 10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4304" y="1822440"/>
            <a:ext cx="4748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model’s test results was competitive but </a:t>
            </a:r>
            <a:r>
              <a:rPr lang="en-US" b="1" dirty="0"/>
              <a:t>did not  significantly beat the simple Last-Value approach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model’s point estimates were more vulnerable to the data’s high/sudden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However,</a:t>
            </a:r>
            <a:r>
              <a:rPr lang="en-US" dirty="0"/>
              <a:t> given the model’s better distribution in errors, it makes for much </a:t>
            </a:r>
            <a:r>
              <a:rPr lang="en-US" b="1" dirty="0"/>
              <a:t>better use for confidence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volatility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4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79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ARFIMA model</a:t>
            </a:r>
            <a:endParaRPr lang="en-US" sz="4500" dirty="0"/>
          </a:p>
        </p:txBody>
      </p:sp>
      <p:sp>
        <p:nvSpPr>
          <p:cNvPr id="8" name="Rectangle 7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72B26-B513-D044-85D6-734394521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74" y="1403822"/>
            <a:ext cx="5041900" cy="3822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6250" y="1837509"/>
            <a:ext cx="517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ACF plot decays very slowly – long </a:t>
            </a:r>
            <a:r>
              <a:rPr lang="en-US" dirty="0" smtClean="0">
                <a:solidFill>
                  <a:srgbClr val="222222"/>
                </a:solidFill>
              </a:rPr>
              <a:t>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Hurst exponent: 0.528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3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79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ARFIMA model - results</a:t>
            </a:r>
            <a:endParaRPr lang="en-US" sz="4500" dirty="0"/>
          </a:p>
        </p:txBody>
      </p:sp>
      <p:sp>
        <p:nvSpPr>
          <p:cNvPr id="8" name="Rectangle 7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E561B-11F3-CE42-AD84-F9BB26C35D5B}"/>
              </a:ext>
            </a:extLst>
          </p:cNvPr>
          <p:cNvSpPr/>
          <p:nvPr/>
        </p:nvSpPr>
        <p:spPr>
          <a:xfrm>
            <a:off x="161979" y="3879729"/>
            <a:ext cx="498530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Box-</a:t>
            </a:r>
            <a:r>
              <a:rPr lang="en-US" dirty="0" err="1"/>
              <a:t>Ljung</a:t>
            </a:r>
            <a:r>
              <a:rPr lang="en-US" dirty="0"/>
              <a:t> test for model residuals</a:t>
            </a:r>
          </a:p>
          <a:p>
            <a:r>
              <a:rPr lang="en-US" dirty="0"/>
              <a:t>p-value = 0.001976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93A22-DFF7-0549-A797-7266D4CA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36" y="156645"/>
            <a:ext cx="5052460" cy="2951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202C97-6669-DF41-9087-AE2D4EB48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38" y="3064564"/>
            <a:ext cx="5052460" cy="31469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146CE7-D932-034A-B801-8C09F3D9BDA1}"/>
              </a:ext>
            </a:extLst>
          </p:cNvPr>
          <p:cNvSpPr/>
          <p:nvPr/>
        </p:nvSpPr>
        <p:spPr>
          <a:xfrm>
            <a:off x="161979" y="1304588"/>
            <a:ext cx="651882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Coefficients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79" y="1758866"/>
            <a:ext cx="6667838" cy="525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79" y="2612005"/>
            <a:ext cx="2160852" cy="9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3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79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/>
              <a:t>Frequency Domain Representation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9FB4F-F3B8-6E46-BF33-61BDA423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25" y="1351625"/>
            <a:ext cx="5041900" cy="3822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4" y="1837509"/>
            <a:ext cx="4972051" cy="26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7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687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/>
              <a:t>TBATS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CF927-134E-7F46-8C12-2E6B66AFA829}"/>
              </a:ext>
            </a:extLst>
          </p:cNvPr>
          <p:cNvSpPr/>
          <p:nvPr/>
        </p:nvSpPr>
        <p:spPr>
          <a:xfrm>
            <a:off x="75795" y="1513550"/>
            <a:ext cx="76465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TBATS(1, {1,1}, -, {&lt;18,8&gt;, &lt;3375,3&gt;, &lt;6750,1</a:t>
            </a:r>
            <a:r>
              <a:rPr lang="en-US" dirty="0" smtClean="0"/>
              <a:t>&gt;})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Box-Cox </a:t>
            </a:r>
            <a:r>
              <a:rPr lang="en-US" dirty="0"/>
              <a:t>transformation of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ARMA(1,1) errors</a:t>
            </a:r>
            <a:br>
              <a:rPr lang="en-US" dirty="0"/>
            </a:br>
            <a:r>
              <a:rPr lang="en-US" dirty="0"/>
              <a:t>No Box-Cox damping parameter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Seasonality modeled using 8 Fourier harmonics with period m=18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Seasonality modeled using 3 Fourier harmonics with period m=3375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Seasonality modeled using 1 Fourier harmonics with period m=6750 </a:t>
            </a:r>
            <a:endParaRPr lang="en-US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EC914-A144-8B4C-BBE1-382C75F9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56" y="96024"/>
            <a:ext cx="5470562" cy="2904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2AD58-ABF4-1846-A101-CDFBD59EE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75" y="2966559"/>
            <a:ext cx="4984625" cy="31455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66" y="4038600"/>
            <a:ext cx="2758984" cy="11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5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850" y="107116"/>
            <a:ext cx="10671483" cy="975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Arima model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3600" dirty="0" smtClean="0">
                <a:solidFill>
                  <a:schemeClr val="tx1"/>
                </a:solidFill>
              </a:rPr>
              <a:t>Fourier Terms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F5605C-33AB-2946-9FA0-566B100B7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30" y="3188893"/>
            <a:ext cx="5524217" cy="3418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022A-C33F-2144-99F6-DEAF3127D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66" y="56637"/>
            <a:ext cx="5486398" cy="322578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6" y="4139501"/>
            <a:ext cx="2752726" cy="1099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678" y="1513550"/>
            <a:ext cx="5770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Arima(</a:t>
            </a:r>
            <a:r>
              <a:rPr lang="en-US" dirty="0" err="1"/>
              <a:t>y.ft</a:t>
            </a:r>
            <a:r>
              <a:rPr lang="en-US" dirty="0"/>
              <a:t>, order=c(5,1,4), </a:t>
            </a:r>
            <a:r>
              <a:rPr lang="en-US" dirty="0" err="1"/>
              <a:t>xreg</a:t>
            </a:r>
            <a:r>
              <a:rPr lang="en-US" dirty="0"/>
              <a:t>=</a:t>
            </a:r>
            <a:r>
              <a:rPr lang="en-US" dirty="0" err="1"/>
              <a:t>fourier</a:t>
            </a:r>
            <a:r>
              <a:rPr lang="en-US" dirty="0"/>
              <a:t>(</a:t>
            </a:r>
            <a:r>
              <a:rPr lang="en-US" dirty="0" err="1"/>
              <a:t>y.ft</a:t>
            </a:r>
            <a:r>
              <a:rPr lang="en-US" dirty="0"/>
              <a:t>, K=c(8)))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</a:rPr>
              <a:t>Seasonal </a:t>
            </a:r>
            <a:r>
              <a:rPr lang="en-US" dirty="0">
                <a:solidFill>
                  <a:srgbClr val="222222"/>
                </a:solidFill>
              </a:rPr>
              <a:t>pattern is modelled using Fourier </a:t>
            </a:r>
            <a:r>
              <a:rPr lang="en-US" dirty="0" smtClean="0">
                <a:solidFill>
                  <a:srgbClr val="222222"/>
                </a:solidFill>
              </a:rPr>
              <a:t>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The advantages of this approach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It allows any length </a:t>
            </a:r>
            <a:r>
              <a:rPr lang="en-US" dirty="0" smtClean="0">
                <a:solidFill>
                  <a:srgbClr val="222222"/>
                </a:solidFill>
              </a:rPr>
              <a:t>seasonality.</a:t>
            </a:r>
            <a:endParaRPr lang="en-US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For data with more than one seasonal period, you can include Fourier terms of different </a:t>
            </a:r>
            <a:r>
              <a:rPr lang="en-US" dirty="0" smtClean="0">
                <a:solidFill>
                  <a:srgbClr val="222222"/>
                </a:solidFill>
              </a:rPr>
              <a:t>frequencies.</a:t>
            </a:r>
            <a:endParaRPr lang="en-US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The short-term dynamics are easily handled with a simple ARMA </a:t>
            </a:r>
            <a:r>
              <a:rPr lang="en-US" dirty="0" smtClean="0">
                <a:solidFill>
                  <a:srgbClr val="222222"/>
                </a:solidFill>
              </a:rPr>
              <a:t>error.</a:t>
            </a:r>
            <a:endParaRPr lang="en-US" dirty="0">
              <a:solidFill>
                <a:srgbClr val="22222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687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/>
              <a:t>Model </a:t>
            </a:r>
            <a:r>
              <a:rPr lang="en-US" sz="4500" dirty="0" smtClean="0"/>
              <a:t>comparison &amp; EVALUATION</a:t>
            </a:r>
            <a:endParaRPr lang="en-US" sz="4500" dirty="0"/>
          </a:p>
        </p:txBody>
      </p:sp>
      <p:sp>
        <p:nvSpPr>
          <p:cNvPr id="6" name="Rectangle 5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209D6-463C-2440-B05B-9C58FC7C6BBD}"/>
              </a:ext>
            </a:extLst>
          </p:cNvPr>
          <p:cNvSpPr/>
          <p:nvPr/>
        </p:nvSpPr>
        <p:spPr>
          <a:xfrm>
            <a:off x="986519" y="1597616"/>
            <a:ext cx="85004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sMAPE</a:t>
            </a:r>
            <a:r>
              <a:rPr lang="en-US" dirty="0"/>
              <a:t> the ARIMA with Linear Regressors is the best </a:t>
            </a:r>
            <a:r>
              <a:rPr lang="en-US" dirty="0" smtClean="0"/>
              <a:t>performer.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factors are affecting the </a:t>
            </a:r>
            <a:r>
              <a:rPr lang="en-US" dirty="0" smtClean="0"/>
              <a:t>delays.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improvements in model by incorporating other factors that are affecting </a:t>
            </a:r>
            <a:r>
              <a:rPr lang="en-US" dirty="0" smtClean="0"/>
              <a:t>delays.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07" y="2958125"/>
            <a:ext cx="7897093" cy="17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2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687" y="0"/>
            <a:ext cx="10671483" cy="97536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B98316-6E97-EC46-9CDC-AFC9E5C7C18C}"/>
              </a:ext>
            </a:extLst>
          </p:cNvPr>
          <p:cNvSpPr txBox="1">
            <a:spLocks/>
          </p:cNvSpPr>
          <p:nvPr/>
        </p:nvSpPr>
        <p:spPr>
          <a:xfrm>
            <a:off x="418011" y="1367246"/>
            <a:ext cx="11504023" cy="50858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Add data from previous years to improve </a:t>
            </a:r>
            <a:r>
              <a:rPr lang="en-US" sz="1800" dirty="0" smtClean="0"/>
              <a:t>accuracy.</a:t>
            </a:r>
            <a:endParaRPr lang="en-US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Analyze data based on </a:t>
            </a:r>
            <a:r>
              <a:rPr lang="en-US" sz="1800" dirty="0" smtClean="0"/>
              <a:t>airlines.</a:t>
            </a:r>
            <a:endParaRPr lang="en-US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Add data from other sources (weather, airline fleet age</a:t>
            </a:r>
            <a:r>
              <a:rPr lang="en-US" sz="1800" dirty="0" smtClean="0"/>
              <a:t>).</a:t>
            </a:r>
            <a:endParaRPr lang="en-US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Study impact of flight destination on </a:t>
            </a:r>
            <a:r>
              <a:rPr lang="en-US" sz="1800" dirty="0" smtClean="0"/>
              <a:t>delays.</a:t>
            </a:r>
            <a:endParaRPr lang="en-US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4766" y="801189"/>
            <a:ext cx="357051" cy="98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96091" y="77891"/>
            <a:ext cx="10671483" cy="97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Business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3737" y="1567543"/>
            <a:ext cx="88130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US Bureau of Transportation Statistics more than 1 million flights were delayed between June 2015 and June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64 million minutes were lost due to the flight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main reasons for flight delays have been identified by the US Bureau of Transportation Statistics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50% of flights are delayed due to various circumstances that were within airline’s control, such as aircraft maintenance, crew scheduling, refueling, etc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30% of the delays are weather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15% of the delays are caused by broad issues within aviation network, such as airport operations, heavy traffic volume, or problems with air traffic control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Our goal is to predict how early or late a flight will take off from O’Hare airport compared to the scheduled </a:t>
            </a:r>
            <a:r>
              <a:rPr lang="en-US" dirty="0" smtClean="0">
                <a:solidFill>
                  <a:srgbClr val="C00000"/>
                </a:solidFill>
              </a:rPr>
              <a:t>time.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423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Data Exploration</a:t>
            </a:r>
            <a:endParaRPr lang="en-US" sz="4500" dirty="0"/>
          </a:p>
        </p:txBody>
      </p:sp>
      <p:sp>
        <p:nvSpPr>
          <p:cNvPr id="14" name="Rectangle 13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8" y="2495879"/>
            <a:ext cx="11484865" cy="2233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097" y="1237344"/>
            <a:ext cx="11181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2015 data used for training the models and is obtained from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www.transtats.bts.gov</a:t>
            </a:r>
            <a:r>
              <a:rPr lang="en-US" dirty="0" smtClean="0"/>
              <a:t>, includes 5,215,133 rows.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2016 data used for testing the models and is obtained from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www.transtats.bts.gov</a:t>
            </a:r>
            <a:r>
              <a:rPr lang="en-US" dirty="0" smtClean="0"/>
              <a:t>, includes 5,061,671 rows.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data obtained using O’Hare’s zip code from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www.ncdc.noaa.gov/cdo-web/datasets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97" y="5093299"/>
            <a:ext cx="11484865" cy="9428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88C05-FDA4-9B4A-A8F4-5885E9F57495}"/>
              </a:ext>
            </a:extLst>
          </p:cNvPr>
          <p:cNvSpPr/>
          <p:nvPr/>
        </p:nvSpPr>
        <p:spPr>
          <a:xfrm>
            <a:off x="431530" y="3584473"/>
            <a:ext cx="861238" cy="180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CAA82-8AEE-3A47-9815-07E4260C01A2}"/>
              </a:ext>
            </a:extLst>
          </p:cNvPr>
          <p:cNvSpPr/>
          <p:nvPr/>
        </p:nvSpPr>
        <p:spPr>
          <a:xfrm>
            <a:off x="6178729" y="3264195"/>
            <a:ext cx="861238" cy="180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D0A88-1A05-6644-8AA2-54EE033F1628}"/>
              </a:ext>
            </a:extLst>
          </p:cNvPr>
          <p:cNvSpPr/>
          <p:nvPr/>
        </p:nvSpPr>
        <p:spPr>
          <a:xfrm>
            <a:off x="2363970" y="3108245"/>
            <a:ext cx="889592" cy="15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5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687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/>
              <a:t>Data Exploration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6" y="3418537"/>
            <a:ext cx="3084550" cy="3291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6" y="1189591"/>
            <a:ext cx="10424160" cy="2024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909" y="4458231"/>
            <a:ext cx="1242168" cy="12116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43725" y="5147235"/>
            <a:ext cx="1285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18.30%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0"/>
          </p:cNvCxnSpPr>
          <p:nvPr/>
        </p:nvCxnSpPr>
        <p:spPr>
          <a:xfrm flipH="1" flipV="1">
            <a:off x="5283218" y="3214120"/>
            <a:ext cx="2303445" cy="1933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465151" y="3214120"/>
            <a:ext cx="152400" cy="1933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3000" y="4395283"/>
            <a:ext cx="1285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4.44%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33875" y="3214120"/>
            <a:ext cx="5036642" cy="116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9277350" y="3199910"/>
            <a:ext cx="100610" cy="119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2362568" y="3786710"/>
            <a:ext cx="960027" cy="910476"/>
          </a:xfrm>
          <a:prstGeom prst="bentConnector3">
            <a:avLst>
              <a:gd name="adj1" fmla="val 14411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779814" y="3775877"/>
            <a:ext cx="337227" cy="2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3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79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/>
              <a:t>Data Exploration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50" y="1711888"/>
            <a:ext cx="5947427" cy="41125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2" y="1685760"/>
            <a:ext cx="5977758" cy="41125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687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/>
              <a:t>Data Exploration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68" y="1663538"/>
            <a:ext cx="5393645" cy="40722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527" y="1654302"/>
            <a:ext cx="5830241" cy="43678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7</a:t>
            </a:fld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 flipV="1">
            <a:off x="1523276" y="4864438"/>
            <a:ext cx="474090" cy="14039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 flipV="1">
            <a:off x="9605095" y="4466499"/>
            <a:ext cx="930515" cy="26824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66803" y="5892798"/>
            <a:ext cx="1405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Popular vacation time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353" y="6331629"/>
            <a:ext cx="100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10am – 10pm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914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687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/>
              <a:t>Data cleanup and preparation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4766" y="1513550"/>
            <a:ext cx="10968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Prepared an average delay per hour, taking a difference between actual and planned departure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data exploration, chose ORD-origin flights to model flight delays.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data exploration, removed </a:t>
            </a:r>
            <a:r>
              <a:rPr lang="en-US" dirty="0" smtClean="0"/>
              <a:t>hours </a:t>
            </a:r>
            <a:r>
              <a:rPr lang="en-US" dirty="0"/>
              <a:t>of </a:t>
            </a:r>
            <a:r>
              <a:rPr lang="en-US" dirty="0" smtClean="0"/>
              <a:t>low flight activity</a:t>
            </a:r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en-US" dirty="0" smtClean="0"/>
              <a:t>or further modeling</a:t>
            </a:r>
            <a:r>
              <a:rPr lang="en-US" dirty="0" smtClean="0"/>
              <a:t> </a:t>
            </a:r>
            <a:r>
              <a:rPr lang="en-US" dirty="0"/>
              <a:t>(similar to stock market closure).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Greater than 90 minute delays were considered outliers.  Removed t</a:t>
            </a:r>
            <a:r>
              <a:rPr lang="en-US" dirty="0" smtClean="0"/>
              <a:t>hese extreme points</a:t>
            </a:r>
            <a:r>
              <a:rPr lang="en-US" dirty="0" smtClean="0"/>
              <a:t> from further modeling.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Imputed </a:t>
            </a:r>
            <a:r>
              <a:rPr lang="en-US" dirty="0"/>
              <a:t>missing values.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Cleaned weather data to make it consistent with the flight data.  Weather data was used to model weather impact on flight delays.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39E5BC-AA41-482D-9D4D-C0B670FFE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2" y="3775707"/>
            <a:ext cx="777240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B64BF-36C7-48D5-B0C0-3FC8A7074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2" y="1888137"/>
            <a:ext cx="2505075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79457D-7C35-4F33-97B9-3D134B14C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12" y="5590299"/>
            <a:ext cx="1023937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89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395" y="0"/>
            <a:ext cx="10671483" cy="97536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Time Series Review</a:t>
            </a:r>
            <a:endParaRPr lang="en-US" sz="4500" dirty="0"/>
          </a:p>
        </p:txBody>
      </p:sp>
      <p:sp>
        <p:nvSpPr>
          <p:cNvPr id="6" name="Rectangle 5"/>
          <p:cNvSpPr/>
          <p:nvPr/>
        </p:nvSpPr>
        <p:spPr>
          <a:xfrm>
            <a:off x="574766" y="1189591"/>
            <a:ext cx="287383" cy="64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1A6F8-081A-3946-898E-73F270EA6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51" y="1189591"/>
            <a:ext cx="6082709" cy="4626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FE24A-25C6-694B-B3BA-1C9FD214A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0" y="1332411"/>
            <a:ext cx="5384653" cy="42584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7284-F4EF-471E-BAE4-5DD552956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7126</TotalTime>
  <Words>953</Words>
  <Application>Microsoft Office PowerPoint</Application>
  <PresentationFormat>Widescreen</PresentationFormat>
  <Paragraphs>177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Agenda</vt:lpstr>
      <vt:lpstr>PowerPoint Presentation</vt:lpstr>
      <vt:lpstr>Data Exploration</vt:lpstr>
      <vt:lpstr>Data Exploration</vt:lpstr>
      <vt:lpstr>Data Exploration</vt:lpstr>
      <vt:lpstr>Data Exploration</vt:lpstr>
      <vt:lpstr>Data cleanup and preparation</vt:lpstr>
      <vt:lpstr>Time Series Review</vt:lpstr>
      <vt:lpstr>Arima model</vt:lpstr>
      <vt:lpstr>Weather data review– miniscule use</vt:lpstr>
      <vt:lpstr>Arima model – PDQ estimation</vt:lpstr>
      <vt:lpstr>Arima model – PDQ estimation </vt:lpstr>
      <vt:lpstr>Arima Model candidates</vt:lpstr>
      <vt:lpstr>Model results &amp; Analysis of Errors  LM w/ARIMA(1,0,26)(1,0,0)</vt:lpstr>
      <vt:lpstr>Model results &amp; Analysis of Errors  LM w/ARIMA(1,0,26)(1,0,0)</vt:lpstr>
      <vt:lpstr>Testing results LM w/ARIMA(1,0,26)(1,0,0)</vt:lpstr>
      <vt:lpstr>Testing results LM w/ARIMA(1,0,26)(1,0,0)</vt:lpstr>
      <vt:lpstr>Testing results LM w/ARIMA(1,0,26)(1,0,0)</vt:lpstr>
      <vt:lpstr>PowerPoint Presentation</vt:lpstr>
      <vt:lpstr>PowerPoint Presentation</vt:lpstr>
      <vt:lpstr>ARFIMA model</vt:lpstr>
      <vt:lpstr>ARFIMA model - results</vt:lpstr>
      <vt:lpstr>Frequency Domain Representation </vt:lpstr>
      <vt:lpstr>TBATS Model</vt:lpstr>
      <vt:lpstr>Arima model Fourier Terms</vt:lpstr>
      <vt:lpstr>Model comparison &amp; EVALUATION</vt:lpstr>
      <vt:lpstr>FUTURE WORK</vt:lpstr>
    </vt:vector>
  </TitlesOfParts>
  <Company>ACE Hardware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Austrevicius, Lina</dc:creator>
  <cp:lastModifiedBy>Austrevicius, Lina</cp:lastModifiedBy>
  <cp:revision>112</cp:revision>
  <cp:lastPrinted>2018-12-12T14:35:15Z</cp:lastPrinted>
  <dcterms:created xsi:type="dcterms:W3CDTF">2018-12-05T05:04:01Z</dcterms:created>
  <dcterms:modified xsi:type="dcterms:W3CDTF">2018-12-12T17:08:31Z</dcterms:modified>
</cp:coreProperties>
</file>