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57" r:id="rId5"/>
    <p:sldId id="269" r:id="rId6"/>
    <p:sldId id="268" r:id="rId7"/>
    <p:sldId id="273" r:id="rId8"/>
    <p:sldId id="260" r:id="rId9"/>
    <p:sldId id="262" r:id="rId10"/>
    <p:sldId id="263" r:id="rId11"/>
    <p:sldId id="259" r:id="rId12"/>
    <p:sldId id="261" r:id="rId13"/>
    <p:sldId id="278" r:id="rId14"/>
    <p:sldId id="264" r:id="rId15"/>
    <p:sldId id="270" r:id="rId16"/>
    <p:sldId id="274" r:id="rId17"/>
    <p:sldId id="272" r:id="rId18"/>
    <p:sldId id="265" r:id="rId19"/>
    <p:sldId id="276" r:id="rId20"/>
    <p:sldId id="277" r:id="rId21"/>
    <p:sldId id="271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D8A7-5567-4E0C-B1F4-FC7CD418C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28A6A-8DA2-4E02-83E3-3996DC8AE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1532B-3994-4A37-975A-8DE87A52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2836-5F44-4BDF-A36B-314329915C2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4A6CC-D63B-4E93-BE38-280A7BA7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3EFA3-F96D-4E31-9D9B-7CC1418B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5B2B-5C98-4916-B631-FF5B161B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E90D-8E18-496C-969C-B104CC01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FF425-E0C5-4BDD-B1D1-22931E072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D206E-5C87-42A0-B85E-4FDBACCB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2836-5F44-4BDF-A36B-314329915C2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8F7BC-781F-452B-BE94-C36D0A11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1C539-2155-45C4-BDCB-E5A59C9A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5B2B-5C98-4916-B631-FF5B161B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7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C8D93-1D8B-454F-87F3-E14EA4759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AF79E-C3FF-45D9-834E-95D9FC2DB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250CF-58F1-46DF-AE77-A620FD33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2836-5F44-4BDF-A36B-314329915C2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4364-345B-46DA-BAE7-183064C5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01DAB-B2FF-46F7-9D07-653E717F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5B2B-5C98-4916-B631-FF5B161B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5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DBD4-3A0F-4EC2-A99C-641A02EB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B2D0D-37CB-40C9-90A7-450FFADE4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AC8A0-8AA4-4124-A57F-0F2B4A92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2836-5F44-4BDF-A36B-314329915C2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C782E-F7D4-4A99-978C-D12AD222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4531A-CA6E-4C6B-924F-632899E3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5B2B-5C98-4916-B631-FF5B161B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1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50A5-7191-4897-85A6-348DDD055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8EF37-2A61-4492-9902-065FFB1BC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9ED27-4C00-4CAF-97A3-1C9B3B78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2836-5F44-4BDF-A36B-314329915C2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49A63-CD2D-47DD-AADA-C31A6942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24682-8D70-4A24-9D89-F8E7CAA8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5B2B-5C98-4916-B631-FF5B161B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FFEB-6993-4CB1-AA1E-2B5C609E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D866B-49E3-484B-ABB3-E602C4D4A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92EB8-BEDA-49F9-A15D-AC94CC0DB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83A4-B89B-4B65-A2DB-E40A1893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2836-5F44-4BDF-A36B-314329915C2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3AA15-B19D-4622-9F2B-C0BBE373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6EA18-0C81-4978-A568-931D99AC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5B2B-5C98-4916-B631-FF5B161B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8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6ACE-EA07-4B94-9B6A-A86C70FA7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C6A38-1902-4EEC-90F9-901B06152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59B72-C318-4F63-A508-532A326F9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BC5CD-9AC7-4557-9F6E-780C9172C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47F6E-2D70-4F06-974C-A5FF79D53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54871-B1B9-484D-A7BB-D3F68F0C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2836-5F44-4BDF-A36B-314329915C2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51C14-723A-4234-AE0A-4AA290D7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F154F-C5B9-487A-BAE6-ABDC2416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5B2B-5C98-4916-B631-FF5B161B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938A-C8E8-471C-B89A-1526A3B5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F6B38-21C7-4CB4-9BD2-50281CD9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2836-5F44-4BDF-A36B-314329915C2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21D74-CDCA-4F98-88A6-7C7A24C2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D6587-AC5C-418C-89C0-ADF4677E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5B2B-5C98-4916-B631-FF5B161B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6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F0374-C805-474E-959B-4E7F8FD2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2836-5F44-4BDF-A36B-314329915C2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1A5DB-10E5-402E-89F9-3F42BE04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ACE52-A34E-4C56-A35E-8C9F1D82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5B2B-5C98-4916-B631-FF5B161B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9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E635-3E3B-436D-B8D2-E1664700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65531-2948-4DF5-AE0A-AE8FE49B1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058BE-323D-45E6-A996-0F99B4540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A3D82-BD41-4DC4-A7CE-BF9B2ABF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2836-5F44-4BDF-A36B-314329915C2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5E92C-FCF3-4C5C-ABBB-8BCDC2FE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06A47-20AD-4812-ADFF-FAA9DE07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5B2B-5C98-4916-B631-FF5B161B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4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2ABF-1D21-47D0-8069-CB739A8C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FB67A-5544-4859-A95A-7F667248A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8F3E9-6FAF-4BA9-B986-1D754A66B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265E5-E094-42D9-86DD-8325FE10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2836-5F44-4BDF-A36B-314329915C2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E3EA5-14B4-4B6E-83A4-4D29554A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C1B24-D80C-4F91-83B6-F9FF3E91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5B2B-5C98-4916-B631-FF5B161B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7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26A597-56D6-467C-B381-684692C2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CEB74-030F-4167-887A-A5339DDB7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6E19D-9B5F-4241-8AFA-0A42FDC70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52836-5F44-4BDF-A36B-314329915C2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083B1-4B69-455C-98D6-4AE8AB29C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C3003-5C1A-4618-A0FA-3C2D2E1EB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E5B2B-5C98-4916-B631-FF5B161B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2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graphviz.com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C498-141F-454B-9968-07B49568A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 Predictions</a:t>
            </a:r>
            <a:b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Research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4562D-6D90-4F54-9238-E2D7E15CD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3323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b="1" dirty="0"/>
              <a:t>Anthony Moliterno</a:t>
            </a:r>
          </a:p>
        </p:txBody>
      </p:sp>
    </p:spTree>
    <p:extLst>
      <p:ext uri="{BB962C8B-B14F-4D97-AF65-F5344CB8AC3E}">
        <p14:creationId xmlns:p14="http://schemas.microsoft.com/office/powerpoint/2010/main" val="1137995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ED22-5C4D-491D-A04E-92A0670B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Idea #2: Clustering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7CED-4FE3-468A-9CFC-2F52D7ADDE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Latent Class Analysis to cluster property types</a:t>
            </a:r>
          </a:p>
          <a:p>
            <a:pPr lvl="1"/>
            <a:r>
              <a:rPr lang="en-US" dirty="0"/>
              <a:t>(Basically K-means but for categorical data)</a:t>
            </a:r>
          </a:p>
          <a:p>
            <a:r>
              <a:rPr lang="en-US" b="1" dirty="0"/>
              <a:t>Look for consistencies </a:t>
            </a:r>
            <a:r>
              <a:rPr lang="en-US" dirty="0"/>
              <a:t>in which cluster types are selling most</a:t>
            </a:r>
          </a:p>
          <a:p>
            <a:r>
              <a:rPr lang="en-US" dirty="0"/>
              <a:t>Can be effective in understanding categorical relationships from a high level</a:t>
            </a:r>
          </a:p>
          <a:p>
            <a:r>
              <a:rPr lang="en-US" dirty="0"/>
              <a:t>Classes can be used </a:t>
            </a:r>
            <a:r>
              <a:rPr lang="en-US" b="1" dirty="0"/>
              <a:t>as target variables</a:t>
            </a:r>
            <a:r>
              <a:rPr lang="en-US" dirty="0"/>
              <a:t> under supervised modeling methods for prediction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A9E53-EF11-4104-9009-E7E26D17B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402" y="4005774"/>
            <a:ext cx="2245422" cy="1482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44ADB5-C0CB-4552-A1D6-55B5191AA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824" y="4485149"/>
            <a:ext cx="2895600" cy="523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BF8B9A-5E4D-4436-8D2B-22AAED085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234" y="1924300"/>
            <a:ext cx="2133600" cy="1276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0FD811-B2C8-4576-BB69-F44106B4F55C}"/>
              </a:ext>
            </a:extLst>
          </p:cNvPr>
          <p:cNvSpPr txBox="1"/>
          <p:nvPr/>
        </p:nvSpPr>
        <p:spPr>
          <a:xfrm>
            <a:off x="6400800" y="3776870"/>
            <a:ext cx="1340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Big &amp; New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0E91F-8ABA-49F8-8588-3C71AED20FB9}"/>
              </a:ext>
            </a:extLst>
          </p:cNvPr>
          <p:cNvSpPr txBox="1"/>
          <p:nvPr/>
        </p:nvSpPr>
        <p:spPr>
          <a:xfrm>
            <a:off x="7429056" y="5412542"/>
            <a:ext cx="2445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Southern &amp; </a:t>
            </a:r>
          </a:p>
          <a:p>
            <a:r>
              <a:rPr lang="en-US" sz="1400" i="1" dirty="0"/>
              <a:t>Suburban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7DA44-D86C-452C-BAE8-7E480FBF674C}"/>
              </a:ext>
            </a:extLst>
          </p:cNvPr>
          <p:cNvSpPr txBox="1"/>
          <p:nvPr/>
        </p:nvSpPr>
        <p:spPr>
          <a:xfrm>
            <a:off x="7848600" y="3803186"/>
            <a:ext cx="1340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Small &amp; Old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88282-369B-4DF2-886D-AC7ED153E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234" y="1900434"/>
            <a:ext cx="438150" cy="447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5D61D3-6247-49B1-841A-17B33FABF9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5936" y="1900434"/>
            <a:ext cx="485775" cy="438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00C171-339C-43E2-8DB6-236F0DAE79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7549" y="1862916"/>
            <a:ext cx="485775" cy="504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4D3958-501B-4FFA-8F33-0AF0F7D84A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9068" y="2433391"/>
            <a:ext cx="907676" cy="76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0534-734D-4747-B111-BA236E51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High Level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79519-DB82-4778-96E5-053B0E70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Attempted </a:t>
            </a:r>
            <a:r>
              <a:rPr lang="en-US" b="1" dirty="0"/>
              <a:t>Solution #1 </a:t>
            </a:r>
            <a:r>
              <a:rPr lang="en-US" dirty="0"/>
              <a:t>since it was the most feasible with the resources at hand</a:t>
            </a:r>
          </a:p>
          <a:p>
            <a:r>
              <a:rPr lang="en-US" b="1" dirty="0"/>
              <a:t>Started simple</a:t>
            </a:r>
            <a:r>
              <a:rPr lang="en-US" dirty="0"/>
              <a:t> with linear models and </a:t>
            </a:r>
            <a:r>
              <a:rPr lang="en-US" b="1" dirty="0"/>
              <a:t>advanced to complex </a:t>
            </a:r>
            <a:r>
              <a:rPr lang="en-US" dirty="0"/>
              <a:t>nonlinear models</a:t>
            </a:r>
          </a:p>
          <a:p>
            <a:pPr lvl="1"/>
            <a:r>
              <a:rPr lang="en-US" dirty="0"/>
              <a:t>Logistic Regression, Linear SVM, Decision Trees, Random Forests, Bagging + Trees, Adaptive Boosting + Trees</a:t>
            </a:r>
          </a:p>
          <a:p>
            <a:pPr lvl="1"/>
            <a:r>
              <a:rPr lang="en-US" dirty="0"/>
              <a:t>Wish list (i.e. excluded due to resources): K-Nearest Neighbors, Multi-Layer Perceptron</a:t>
            </a:r>
          </a:p>
          <a:p>
            <a:r>
              <a:rPr lang="en-US" dirty="0"/>
              <a:t>Performed Grid Search for optimal parameters, and Cross Validation for pressure testing</a:t>
            </a:r>
          </a:p>
        </p:txBody>
      </p:sp>
    </p:spTree>
    <p:extLst>
      <p:ext uri="{BB962C8B-B14F-4D97-AF65-F5344CB8AC3E}">
        <p14:creationId xmlns:p14="http://schemas.microsoft.com/office/powerpoint/2010/main" val="301914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DE42-F17A-48BD-BAE9-95F2B831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CC0DA-C4D3-4F96-B76A-901FB4400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64"/>
            <a:ext cx="10515600" cy="4351338"/>
          </a:xfrm>
        </p:spPr>
        <p:txBody>
          <a:bodyPr>
            <a:noAutofit/>
          </a:bodyPr>
          <a:lstStyle/>
          <a:p>
            <a:r>
              <a:rPr lang="en-US" sz="1600" b="1" dirty="0"/>
              <a:t>Screened</a:t>
            </a:r>
            <a:r>
              <a:rPr lang="en-US" sz="1600" dirty="0"/>
              <a:t> for selected variables</a:t>
            </a:r>
          </a:p>
          <a:p>
            <a:pPr lvl="1"/>
            <a:r>
              <a:rPr lang="en-US" sz="1600" dirty="0"/>
              <a:t>Dropped categorical variables with too many labels (ex: City name), or which were redundant.</a:t>
            </a:r>
          </a:p>
          <a:p>
            <a:pPr lvl="1"/>
            <a:r>
              <a:rPr lang="en-US" sz="1600" dirty="0"/>
              <a:t>For this analysis we focused only on US properties</a:t>
            </a:r>
          </a:p>
          <a:p>
            <a:r>
              <a:rPr lang="en-US" sz="1600" b="1" dirty="0"/>
              <a:t>Imputed</a:t>
            </a:r>
            <a:r>
              <a:rPr lang="en-US" sz="1600" dirty="0"/>
              <a:t> missing information (ex: “NA”) and unreasonable values (“Year: -200”)</a:t>
            </a:r>
          </a:p>
          <a:p>
            <a:pPr lvl="1"/>
            <a:r>
              <a:rPr lang="en-US" sz="1600" dirty="0"/>
              <a:t>Used random selection of existing information for imputation (this helps preserve distribution)</a:t>
            </a:r>
          </a:p>
          <a:p>
            <a:pPr lvl="1"/>
            <a:r>
              <a:rPr lang="en-US" sz="1600" dirty="0"/>
              <a:t>Variables were excluded due to high NA’s (&gt;25%) were dropped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600" b="1" dirty="0"/>
              <a:t>Encoded</a:t>
            </a:r>
            <a:r>
              <a:rPr lang="en-US" sz="1600" dirty="0"/>
              <a:t> categorical variables (models work better with numbers)</a:t>
            </a:r>
          </a:p>
          <a:p>
            <a:pPr lvl="1"/>
            <a:r>
              <a:rPr lang="en-US" sz="1600" dirty="0"/>
              <a:t>Ex: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600" b="1" dirty="0"/>
              <a:t>Created</a:t>
            </a:r>
            <a:r>
              <a:rPr lang="en-US" sz="1600" dirty="0"/>
              <a:t> a ‘y’ </a:t>
            </a:r>
            <a:r>
              <a:rPr lang="en-US" sz="1600" b="1" dirty="0"/>
              <a:t>target variable </a:t>
            </a:r>
          </a:p>
          <a:p>
            <a:pPr lvl="1"/>
            <a:r>
              <a:rPr lang="en-US" sz="1600" dirty="0"/>
              <a:t>Sold: y=1</a:t>
            </a:r>
          </a:p>
          <a:p>
            <a:pPr lvl="1"/>
            <a:r>
              <a:rPr lang="en-US" sz="1600" dirty="0"/>
              <a:t>Unsold: y=0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572FB-188B-470F-8F3E-F229BEE42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035" y="4916512"/>
            <a:ext cx="2867572" cy="82987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E190F8D-B7E2-4BAC-8BA5-95E21405DCC4}"/>
              </a:ext>
            </a:extLst>
          </p:cNvPr>
          <p:cNvSpPr/>
          <p:nvPr/>
        </p:nvSpPr>
        <p:spPr>
          <a:xfrm>
            <a:off x="2684477" y="5226585"/>
            <a:ext cx="276837" cy="2097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4A8AE-9B17-40D3-9531-4363F15EA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518" y="3443884"/>
            <a:ext cx="2171640" cy="108274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AE80904-A2FE-4E2D-AF43-1F192AE96883}"/>
              </a:ext>
            </a:extLst>
          </p:cNvPr>
          <p:cNvSpPr/>
          <p:nvPr/>
        </p:nvSpPr>
        <p:spPr>
          <a:xfrm>
            <a:off x="3237725" y="3833768"/>
            <a:ext cx="252096" cy="164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6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DE42-F17A-48BD-BAE9-95F2B831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CC0DA-C4D3-4F96-B76A-901FB4400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64"/>
            <a:ext cx="6040353" cy="4351338"/>
          </a:xfrm>
        </p:spPr>
        <p:txBody>
          <a:bodyPr>
            <a:noAutofit/>
          </a:bodyPr>
          <a:lstStyle/>
          <a:p>
            <a:r>
              <a:rPr lang="en-US" sz="1800" b="1" dirty="0"/>
              <a:t>Split + Scaled</a:t>
            </a:r>
          </a:p>
          <a:p>
            <a:pPr lvl="1"/>
            <a:r>
              <a:rPr lang="en-US" sz="1800" dirty="0"/>
              <a:t>Split into train and validation </a:t>
            </a:r>
          </a:p>
          <a:p>
            <a:pPr lvl="2"/>
            <a:r>
              <a:rPr lang="en-US" sz="1400" dirty="0"/>
              <a:t>Helps measure model performance against unseen data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  <a:p>
            <a:pPr lvl="1"/>
            <a:r>
              <a:rPr lang="en-US" sz="1800" dirty="0"/>
              <a:t>Normalized all variable values: ranging 0-1</a:t>
            </a:r>
          </a:p>
          <a:p>
            <a:pPr lvl="2"/>
            <a:r>
              <a:rPr lang="en-US" sz="1400" dirty="0"/>
              <a:t>Putting all variables on the same scale helps reduce bias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1"/>
            <a:r>
              <a:rPr lang="en-US" sz="1800" dirty="0"/>
              <a:t>Upsampled data to balance dataset for better modelling </a:t>
            </a:r>
          </a:p>
          <a:p>
            <a:pPr lvl="2"/>
            <a:r>
              <a:rPr lang="en-US" sz="1400" dirty="0"/>
              <a:t>An even balance of data helps fit better models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3220D1-A770-4298-B6DD-C09633364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533" y="1335037"/>
            <a:ext cx="2665219" cy="1467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3E3C02-C46B-40DB-8EA0-1F015C5EA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043" y="2945902"/>
            <a:ext cx="2899377" cy="15800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51702E-8A1F-42E0-B35A-C5C231384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464" y="4815323"/>
            <a:ext cx="2899377" cy="185823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6A8B49-8CF1-4CD6-9E4D-23654F5C1FCD}"/>
              </a:ext>
            </a:extLst>
          </p:cNvPr>
          <p:cNvSpPr/>
          <p:nvPr/>
        </p:nvSpPr>
        <p:spPr>
          <a:xfrm>
            <a:off x="7046752" y="1912754"/>
            <a:ext cx="2367668" cy="9250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45CCD7-BEF0-4056-8BAE-7BFAB5AE5374}"/>
              </a:ext>
            </a:extLst>
          </p:cNvPr>
          <p:cNvSpPr/>
          <p:nvPr/>
        </p:nvSpPr>
        <p:spPr>
          <a:xfrm>
            <a:off x="8096153" y="2955658"/>
            <a:ext cx="452230" cy="158008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168168F-D769-48F8-BD4F-5F6C8C1C27B0}"/>
              </a:ext>
            </a:extLst>
          </p:cNvPr>
          <p:cNvSpPr/>
          <p:nvPr/>
        </p:nvSpPr>
        <p:spPr>
          <a:xfrm>
            <a:off x="8548383" y="5781201"/>
            <a:ext cx="461393" cy="14637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DCF7E3-FF43-4F06-AE35-B603B71A9017}"/>
              </a:ext>
            </a:extLst>
          </p:cNvPr>
          <p:cNvSpPr/>
          <p:nvPr/>
        </p:nvSpPr>
        <p:spPr>
          <a:xfrm>
            <a:off x="8549781" y="6143724"/>
            <a:ext cx="461393" cy="14637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DC1988D-9185-4A19-B4AC-76E4943585D4}"/>
              </a:ext>
            </a:extLst>
          </p:cNvPr>
          <p:cNvSpPr/>
          <p:nvPr/>
        </p:nvSpPr>
        <p:spPr>
          <a:xfrm>
            <a:off x="8548383" y="6290096"/>
            <a:ext cx="461393" cy="14637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D9C034-C672-4CF1-835D-765569EEDB66}"/>
              </a:ext>
            </a:extLst>
          </p:cNvPr>
          <p:cNvSpPr/>
          <p:nvPr/>
        </p:nvSpPr>
        <p:spPr>
          <a:xfrm>
            <a:off x="8548383" y="6436468"/>
            <a:ext cx="461393" cy="14637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F0BF-FF8C-4966-A60A-54B03994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Approach to Training &amp;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2005-8615-43B0-8B17-C0C0DBE09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Training</a:t>
            </a:r>
            <a:r>
              <a:rPr lang="en-US" dirty="0"/>
              <a:t> was accomplished by conducting </a:t>
            </a:r>
            <a:r>
              <a:rPr lang="en-US" b="1" dirty="0"/>
              <a:t>many train + validation sets </a:t>
            </a:r>
            <a:r>
              <a:rPr lang="en-US" dirty="0"/>
              <a:t>on the Asset dataset, with y=0 or y=1 indicating what was </a:t>
            </a:r>
            <a:r>
              <a:rPr lang="en-US" b="1" dirty="0"/>
              <a:t>sold that year</a:t>
            </a:r>
          </a:p>
          <a:p>
            <a:pPr lvl="1"/>
            <a:r>
              <a:rPr lang="en-US" dirty="0"/>
              <a:t>Hypothesis: LTM is indicative of NTM</a:t>
            </a:r>
          </a:p>
          <a:p>
            <a:pPr lvl="1"/>
            <a:r>
              <a:rPr lang="en-US" dirty="0"/>
              <a:t>In practice, model can be recalibrated in real time</a:t>
            </a:r>
            <a:endParaRPr lang="en-US" b="1" dirty="0"/>
          </a:p>
          <a:p>
            <a:r>
              <a:rPr lang="en-US" dirty="0"/>
              <a:t>Preliminary validation scores indicated there exists a solution space to be solved</a:t>
            </a:r>
          </a:p>
          <a:p>
            <a:r>
              <a:rPr lang="en-US" b="1" dirty="0"/>
              <a:t>Testing</a:t>
            </a:r>
            <a:r>
              <a:rPr lang="en-US" dirty="0"/>
              <a:t> was then conducted by analyzing each model’s </a:t>
            </a:r>
            <a:r>
              <a:rPr lang="en-US" b="1" dirty="0"/>
              <a:t>performance over time </a:t>
            </a:r>
            <a:r>
              <a:rPr lang="en-US" dirty="0"/>
              <a:t>for consistency and stability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6FB0B-418D-4041-A8A8-BFEDCBD6B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548" y="2764848"/>
            <a:ext cx="3986450" cy="2873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162EA4-8848-449E-960D-7AD64137CE55}"/>
              </a:ext>
            </a:extLst>
          </p:cNvPr>
          <p:cNvSpPr txBox="1"/>
          <p:nvPr/>
        </p:nvSpPr>
        <p:spPr>
          <a:xfrm rot="5400000">
            <a:off x="9051575" y="4959929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7CD32-5296-4D1E-8C97-86A6BC28F1BD}"/>
              </a:ext>
            </a:extLst>
          </p:cNvPr>
          <p:cNvSpPr txBox="1"/>
          <p:nvPr/>
        </p:nvSpPr>
        <p:spPr>
          <a:xfrm rot="5400000">
            <a:off x="9420907" y="4640613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7FCF7-2643-469C-8799-E3942E983428}"/>
              </a:ext>
            </a:extLst>
          </p:cNvPr>
          <p:cNvSpPr txBox="1"/>
          <p:nvPr/>
        </p:nvSpPr>
        <p:spPr>
          <a:xfrm rot="5400000">
            <a:off x="9790196" y="4271851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CE076B-29C7-4570-A954-8163D60C0B14}"/>
              </a:ext>
            </a:extLst>
          </p:cNvPr>
          <p:cNvSpPr txBox="1"/>
          <p:nvPr/>
        </p:nvSpPr>
        <p:spPr>
          <a:xfrm rot="5400000">
            <a:off x="10159527" y="3867789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C5A94-B4C5-44BA-A91B-07B544D655B8}"/>
              </a:ext>
            </a:extLst>
          </p:cNvPr>
          <p:cNvSpPr txBox="1"/>
          <p:nvPr/>
        </p:nvSpPr>
        <p:spPr>
          <a:xfrm rot="18718916">
            <a:off x="7217957" y="2958282"/>
            <a:ext cx="119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E25FE1D-535F-4AB4-95E5-C5C38E4A6B51}"/>
              </a:ext>
            </a:extLst>
          </p:cNvPr>
          <p:cNvSpPr/>
          <p:nvPr/>
        </p:nvSpPr>
        <p:spPr>
          <a:xfrm rot="2615429">
            <a:off x="7788336" y="2903104"/>
            <a:ext cx="281140" cy="11675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B78E7196-CCF9-48D7-B7E3-3EFA742A0501}"/>
              </a:ext>
            </a:extLst>
          </p:cNvPr>
          <p:cNvSpPr/>
          <p:nvPr/>
        </p:nvSpPr>
        <p:spPr>
          <a:xfrm>
            <a:off x="6853214" y="4521140"/>
            <a:ext cx="281140" cy="9525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210A21-1F66-477D-AF34-4995A3488C3A}"/>
              </a:ext>
            </a:extLst>
          </p:cNvPr>
          <p:cNvSpPr txBox="1"/>
          <p:nvPr/>
        </p:nvSpPr>
        <p:spPr>
          <a:xfrm rot="16200000">
            <a:off x="5656958" y="4615889"/>
            <a:ext cx="193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&amp; Validate</a:t>
            </a:r>
          </a:p>
        </p:txBody>
      </p:sp>
    </p:spTree>
    <p:extLst>
      <p:ext uri="{BB962C8B-B14F-4D97-AF65-F5344CB8AC3E}">
        <p14:creationId xmlns:p14="http://schemas.microsoft.com/office/powerpoint/2010/main" val="312675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29E3-4357-40E8-B994-8D1213C3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923D-7F6B-43F1-B3C8-0AA93E3B1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5327" cy="4351338"/>
          </a:xfrm>
        </p:spPr>
        <p:txBody>
          <a:bodyPr>
            <a:normAutofit/>
          </a:bodyPr>
          <a:lstStyle/>
          <a:p>
            <a:r>
              <a:rPr lang="en-US" dirty="0"/>
              <a:t>Chosen metric for model success was maximizing the </a:t>
            </a:r>
            <a:r>
              <a:rPr lang="en-US" b="1" dirty="0"/>
              <a:t>Precision Rate</a:t>
            </a:r>
            <a:r>
              <a:rPr lang="en-US" dirty="0"/>
              <a:t> for every property identified as positive</a:t>
            </a:r>
          </a:p>
          <a:p>
            <a:r>
              <a:rPr lang="en-US" dirty="0"/>
              <a:t>This ensures brokers are making the most productive use of their time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D0980-B97C-4F7E-A181-C445CC3DB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792" y="2339756"/>
            <a:ext cx="5153585" cy="166153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057098-4C51-4C1A-A24E-4D3508449BA2}"/>
              </a:ext>
            </a:extLst>
          </p:cNvPr>
          <p:cNvSpPr/>
          <p:nvPr/>
        </p:nvSpPr>
        <p:spPr>
          <a:xfrm>
            <a:off x="8857129" y="3170525"/>
            <a:ext cx="645459" cy="433287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4D004C-C84C-4606-BDBA-8819B8B35051}"/>
              </a:ext>
            </a:extLst>
          </p:cNvPr>
          <p:cNvSpPr/>
          <p:nvPr/>
        </p:nvSpPr>
        <p:spPr>
          <a:xfrm>
            <a:off x="8711864" y="3106281"/>
            <a:ext cx="935989" cy="98985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49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29E3-4357-40E8-B994-8D1213C3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2EB73-8344-4521-9A6A-3156487B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859" y="1607483"/>
            <a:ext cx="7244281" cy="449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16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29E3-4357-40E8-B994-8D1213C3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Model Robustness Over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BE1D06-0517-4B89-A8FC-207DFE083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3" y="2110823"/>
            <a:ext cx="5191125" cy="3219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663131-8AF9-4BE4-968B-81DF12312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580" y="2069418"/>
            <a:ext cx="5172075" cy="3305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035E73-3847-4687-BB48-975237754B2E}"/>
              </a:ext>
            </a:extLst>
          </p:cNvPr>
          <p:cNvSpPr txBox="1"/>
          <p:nvPr/>
        </p:nvSpPr>
        <p:spPr>
          <a:xfrm>
            <a:off x="1906655" y="1700086"/>
            <a:ext cx="245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Model Age: Brand New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6C5D50-E61B-475E-A7F2-E0DB253AB626}"/>
              </a:ext>
            </a:extLst>
          </p:cNvPr>
          <p:cNvSpPr txBox="1"/>
          <p:nvPr/>
        </p:nvSpPr>
        <p:spPr>
          <a:xfrm>
            <a:off x="7987474" y="1715420"/>
            <a:ext cx="245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Model Age: 1 year old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B4FA9E0-20DF-4DDF-843D-82CD5B0FE6BE}"/>
              </a:ext>
            </a:extLst>
          </p:cNvPr>
          <p:cNvSpPr/>
          <p:nvPr/>
        </p:nvSpPr>
        <p:spPr>
          <a:xfrm>
            <a:off x="5670958" y="3346189"/>
            <a:ext cx="578840" cy="74871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54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BB3D-C432-41E0-A082-F60F61E2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/>
              <a:t>-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A4E38-B00F-476B-8E30-015E4434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b="1" dirty="0"/>
              <a:t>Non-linear</a:t>
            </a:r>
            <a:r>
              <a:rPr lang="en-US" dirty="0"/>
              <a:t> tree-based models significantly </a:t>
            </a:r>
            <a:r>
              <a:rPr lang="en-US" b="1" dirty="0"/>
              <a:t>outperformed</a:t>
            </a:r>
            <a:r>
              <a:rPr lang="en-US" dirty="0"/>
              <a:t> linear models</a:t>
            </a:r>
          </a:p>
          <a:p>
            <a:pPr lvl="1"/>
            <a:r>
              <a:rPr lang="en-US" dirty="0"/>
              <a:t>Random Forests performed best</a:t>
            </a:r>
          </a:p>
          <a:p>
            <a:r>
              <a:rPr lang="en-US" dirty="0"/>
              <a:t>Factor importance is  indicative of very intricate relationships between variables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A9DC3E-233A-4308-A52B-0D31924A5774}"/>
              </a:ext>
            </a:extLst>
          </p:cNvPr>
          <p:cNvSpPr txBox="1"/>
          <p:nvPr/>
        </p:nvSpPr>
        <p:spPr>
          <a:xfrm>
            <a:off x="7908429" y="1197250"/>
            <a:ext cx="297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Factor Importance, as predicted by Random Forests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B8C6B-AF53-4E92-8C06-8B25CEE8B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578" y="1996475"/>
            <a:ext cx="3210133" cy="40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63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2A3F81F-3AFD-477F-A4D9-CE5D4F928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950" y="1690263"/>
            <a:ext cx="6980386" cy="45362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F459EA-D832-4C5A-8245-C5A63D28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Theory – How Trees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54210-A09D-4FBA-85C4-4EAAC19F4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51" y="1690263"/>
            <a:ext cx="402741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Root node </a:t>
            </a:r>
            <a:r>
              <a:rPr lang="en-US" b="1" dirty="0"/>
              <a:t>begins with all samples</a:t>
            </a:r>
          </a:p>
          <a:p>
            <a:r>
              <a:rPr lang="en-US" b="1" i="1" dirty="0"/>
              <a:t>All</a:t>
            </a:r>
            <a:r>
              <a:rPr lang="en-US" dirty="0"/>
              <a:t> samples trickle down!</a:t>
            </a:r>
          </a:p>
          <a:p>
            <a:r>
              <a:rPr lang="en-US" dirty="0"/>
              <a:t>Splits based on one feature at a time</a:t>
            </a:r>
          </a:p>
          <a:p>
            <a:pPr lvl="1"/>
            <a:r>
              <a:rPr lang="en-US" dirty="0"/>
              <a:t>Determined by achieving best purity</a:t>
            </a:r>
          </a:p>
          <a:p>
            <a:pPr lvl="1"/>
            <a:r>
              <a:rPr lang="en-US" dirty="0"/>
              <a:t>Features can be reused many times!</a:t>
            </a:r>
          </a:p>
          <a:p>
            <a:r>
              <a:rPr lang="en-US" dirty="0"/>
              <a:t>Terminates when:</a:t>
            </a:r>
          </a:p>
          <a:p>
            <a:pPr lvl="1"/>
            <a:r>
              <a:rPr lang="en-US" dirty="0"/>
              <a:t>Node is fully pure</a:t>
            </a:r>
          </a:p>
          <a:p>
            <a:pPr lvl="1"/>
            <a:r>
              <a:rPr lang="en-US" dirty="0"/>
              <a:t>-or-</a:t>
            </a:r>
          </a:p>
          <a:p>
            <a:pPr lvl="1"/>
            <a:r>
              <a:rPr lang="en-US" dirty="0"/>
              <a:t>Sample size becomes too low</a:t>
            </a:r>
          </a:p>
          <a:p>
            <a:pPr lvl="1"/>
            <a:r>
              <a:rPr lang="en-US" dirty="0"/>
              <a:t>Tree becomes too deep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80D6B-EACB-4646-8549-8BADAD8E04E8}"/>
              </a:ext>
            </a:extLst>
          </p:cNvPr>
          <p:cNvSpPr txBox="1"/>
          <p:nvPr/>
        </p:nvSpPr>
        <p:spPr>
          <a:xfrm>
            <a:off x="771787" y="6409189"/>
            <a:ext cx="348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http://www.webgraphviz.com/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7D9DE-EA4B-4B87-9A8D-909C73D84492}"/>
              </a:ext>
            </a:extLst>
          </p:cNvPr>
          <p:cNvSpPr txBox="1"/>
          <p:nvPr/>
        </p:nvSpPr>
        <p:spPr>
          <a:xfrm>
            <a:off x="4943474" y="3866357"/>
            <a:ext cx="17029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</a:rPr>
              <a:t>Begins with 100% samples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</a:rPr>
              <a:t>Best split is based on Biotech</a:t>
            </a:r>
          </a:p>
          <a:p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3FDF5-D698-45A4-979E-DFE3ABA60BB6}"/>
              </a:ext>
            </a:extLst>
          </p:cNvPr>
          <p:cNvSpPr txBox="1"/>
          <p:nvPr/>
        </p:nvSpPr>
        <p:spPr>
          <a:xfrm>
            <a:off x="8112738" y="6219936"/>
            <a:ext cx="21998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FF0000"/>
                </a:solidFill>
              </a:rPr>
              <a:t>Terminated</a:t>
            </a:r>
            <a:r>
              <a:rPr lang="en-US" sz="1000" dirty="0">
                <a:solidFill>
                  <a:srgbClr val="FF0000"/>
                </a:solidFill>
              </a:rPr>
              <a:t>: No Far-North Biotech likely to be sold</a:t>
            </a:r>
          </a:p>
          <a:p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935FE-C030-40D7-9704-CCC1EBFE3AF6}"/>
              </a:ext>
            </a:extLst>
          </p:cNvPr>
          <p:cNvSpPr txBox="1"/>
          <p:nvPr/>
        </p:nvSpPr>
        <p:spPr>
          <a:xfrm>
            <a:off x="6583388" y="4981742"/>
            <a:ext cx="1702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Biotech: Where in Latitude?</a:t>
            </a:r>
          </a:p>
          <a:p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6B1784-1297-4C74-9501-5C255A5C545D}"/>
              </a:ext>
            </a:extLst>
          </p:cNvPr>
          <p:cNvSpPr txBox="1"/>
          <p:nvPr/>
        </p:nvSpPr>
        <p:spPr>
          <a:xfrm>
            <a:off x="8557143" y="1490633"/>
            <a:ext cx="1702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Not HC:  Are you West?</a:t>
            </a:r>
          </a:p>
          <a:p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951BB-3B18-4D64-93B2-4A091715BC6F}"/>
              </a:ext>
            </a:extLst>
          </p:cNvPr>
          <p:cNvSpPr txBox="1"/>
          <p:nvPr/>
        </p:nvSpPr>
        <p:spPr>
          <a:xfrm>
            <a:off x="9997103" y="3504612"/>
            <a:ext cx="2351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FF0000"/>
                </a:solidFill>
              </a:rPr>
              <a:t>Terminated</a:t>
            </a:r>
            <a:r>
              <a:rPr lang="en-US" sz="1000" dirty="0">
                <a:solidFill>
                  <a:srgbClr val="FF0000"/>
                </a:solidFill>
              </a:rPr>
              <a:t>: No Far-South HC likely to be sold</a:t>
            </a:r>
          </a:p>
          <a:p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D83408-EA26-478D-B1C5-5CE729CF3360}"/>
              </a:ext>
            </a:extLst>
          </p:cNvPr>
          <p:cNvSpPr txBox="1"/>
          <p:nvPr/>
        </p:nvSpPr>
        <p:spPr>
          <a:xfrm>
            <a:off x="10328470" y="6196616"/>
            <a:ext cx="1702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FF0000"/>
                </a:solidFill>
              </a:rPr>
              <a:t>Terminated</a:t>
            </a:r>
            <a:r>
              <a:rPr lang="en-US" sz="1000" dirty="0">
                <a:solidFill>
                  <a:srgbClr val="FF0000"/>
                </a:solidFill>
              </a:rPr>
              <a:t>: No Southern Biotech in VA likely to be sold</a:t>
            </a:r>
          </a:p>
          <a:p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A0FAF1-9896-4F71-AF4A-5E2F2C974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910" y="5776608"/>
            <a:ext cx="1779927" cy="10731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144F27-0BEA-452D-ACAE-0771FCD50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367" y="2816196"/>
            <a:ext cx="1742440" cy="10621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0C6AA1-9FA6-412D-BCC5-EDB21BE5C0F1}"/>
              </a:ext>
            </a:extLst>
          </p:cNvPr>
          <p:cNvSpPr txBox="1"/>
          <p:nvPr/>
        </p:nvSpPr>
        <p:spPr>
          <a:xfrm>
            <a:off x="6251348" y="3742916"/>
            <a:ext cx="1702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Not Biotech: Are you HC?</a:t>
            </a:r>
          </a:p>
          <a:p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B6616C-7C1F-432B-A244-1F6E52420BC3}"/>
              </a:ext>
            </a:extLst>
          </p:cNvPr>
          <p:cNvSpPr txBox="1"/>
          <p:nvPr/>
        </p:nvSpPr>
        <p:spPr>
          <a:xfrm>
            <a:off x="8239615" y="3958370"/>
            <a:ext cx="179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HC: Are you far South?</a:t>
            </a:r>
          </a:p>
          <a:p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680E5E-0B96-4FD0-BB27-716D7E18A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2699" y="1510796"/>
            <a:ext cx="1776916" cy="10982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D70B315-6923-42AA-A1B9-A7471888D22A}"/>
              </a:ext>
            </a:extLst>
          </p:cNvPr>
          <p:cNvSpPr txBox="1"/>
          <p:nvPr/>
        </p:nvSpPr>
        <p:spPr>
          <a:xfrm>
            <a:off x="10145784" y="2316692"/>
            <a:ext cx="1702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East:  in NC-region?</a:t>
            </a:r>
          </a:p>
          <a:p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A0CCD2-BD25-4CEE-8CF3-61FDBB0E90FF}"/>
              </a:ext>
            </a:extLst>
          </p:cNvPr>
          <p:cNvCxnSpPr>
            <a:cxnSpLocks/>
          </p:cNvCxnSpPr>
          <p:nvPr/>
        </p:nvCxnSpPr>
        <p:spPr>
          <a:xfrm flipH="1" flipV="1">
            <a:off x="6462699" y="1890743"/>
            <a:ext cx="298828" cy="8067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1C37AA-0CE8-4983-8ECA-BC7A5288EC47}"/>
              </a:ext>
            </a:extLst>
          </p:cNvPr>
          <p:cNvCxnSpPr>
            <a:cxnSpLocks/>
          </p:cNvCxnSpPr>
          <p:nvPr/>
        </p:nvCxnSpPr>
        <p:spPr>
          <a:xfrm>
            <a:off x="9212653" y="3742916"/>
            <a:ext cx="0" cy="13510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9EC5CF-9A9F-4739-B616-1D4760639D79}"/>
              </a:ext>
            </a:extLst>
          </p:cNvPr>
          <p:cNvCxnSpPr>
            <a:cxnSpLocks/>
          </p:cNvCxnSpPr>
          <p:nvPr/>
        </p:nvCxnSpPr>
        <p:spPr>
          <a:xfrm>
            <a:off x="8685545" y="3730824"/>
            <a:ext cx="0" cy="13510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5FC6DC-149D-46AF-AE32-6F84BB460C2D}"/>
              </a:ext>
            </a:extLst>
          </p:cNvPr>
          <p:cNvCxnSpPr>
            <a:cxnSpLocks/>
          </p:cNvCxnSpPr>
          <p:nvPr/>
        </p:nvCxnSpPr>
        <p:spPr>
          <a:xfrm>
            <a:off x="9507666" y="3714057"/>
            <a:ext cx="0" cy="13510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380BD2-8007-4186-A4F2-5BE3088C966D}"/>
              </a:ext>
            </a:extLst>
          </p:cNvPr>
          <p:cNvCxnSpPr>
            <a:cxnSpLocks/>
          </p:cNvCxnSpPr>
          <p:nvPr/>
        </p:nvCxnSpPr>
        <p:spPr>
          <a:xfrm>
            <a:off x="8459042" y="3714057"/>
            <a:ext cx="0" cy="13510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6A86C7-32C1-4748-9B66-06BD6BB0F69E}"/>
              </a:ext>
            </a:extLst>
          </p:cNvPr>
          <p:cNvCxnSpPr>
            <a:cxnSpLocks/>
          </p:cNvCxnSpPr>
          <p:nvPr/>
        </p:nvCxnSpPr>
        <p:spPr>
          <a:xfrm>
            <a:off x="8920436" y="3781611"/>
            <a:ext cx="0" cy="13510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E1E021-21B5-4BF2-B9D3-71B6574DED9F}"/>
              </a:ext>
            </a:extLst>
          </p:cNvPr>
          <p:cNvCxnSpPr>
            <a:cxnSpLocks/>
          </p:cNvCxnSpPr>
          <p:nvPr/>
        </p:nvCxnSpPr>
        <p:spPr>
          <a:xfrm>
            <a:off x="9408625" y="3730824"/>
            <a:ext cx="0" cy="13510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CAA0EE-22DA-46FA-B45D-37B11611C4E3}"/>
              </a:ext>
            </a:extLst>
          </p:cNvPr>
          <p:cNvCxnSpPr>
            <a:cxnSpLocks/>
          </p:cNvCxnSpPr>
          <p:nvPr/>
        </p:nvCxnSpPr>
        <p:spPr>
          <a:xfrm flipH="1" flipV="1">
            <a:off x="6384022" y="2181584"/>
            <a:ext cx="262417" cy="7505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C5E2EF-FBE8-42B9-9E9E-96D6D1974B56}"/>
              </a:ext>
            </a:extLst>
          </p:cNvPr>
          <p:cNvCxnSpPr>
            <a:cxnSpLocks/>
          </p:cNvCxnSpPr>
          <p:nvPr/>
        </p:nvCxnSpPr>
        <p:spPr>
          <a:xfrm flipH="1" flipV="1">
            <a:off x="6499110" y="1711773"/>
            <a:ext cx="262417" cy="7505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D331E5-C6AC-4875-8BB0-3C3BA70D9525}"/>
              </a:ext>
            </a:extLst>
          </p:cNvPr>
          <p:cNvCxnSpPr>
            <a:cxnSpLocks/>
          </p:cNvCxnSpPr>
          <p:nvPr/>
        </p:nvCxnSpPr>
        <p:spPr>
          <a:xfrm flipH="1" flipV="1">
            <a:off x="6384022" y="2308389"/>
            <a:ext cx="262417" cy="7505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A600F39-4A5C-47EA-8BD5-945AAB4D584C}"/>
              </a:ext>
            </a:extLst>
          </p:cNvPr>
          <p:cNvCxnSpPr>
            <a:cxnSpLocks/>
          </p:cNvCxnSpPr>
          <p:nvPr/>
        </p:nvCxnSpPr>
        <p:spPr>
          <a:xfrm flipH="1" flipV="1">
            <a:off x="6583388" y="1570240"/>
            <a:ext cx="262417" cy="7505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5BD130A-FE81-4255-9A4D-71B5A9026104}"/>
              </a:ext>
            </a:extLst>
          </p:cNvPr>
          <p:cNvCxnSpPr>
            <a:cxnSpLocks/>
          </p:cNvCxnSpPr>
          <p:nvPr/>
        </p:nvCxnSpPr>
        <p:spPr>
          <a:xfrm flipH="1">
            <a:off x="7108223" y="6192862"/>
            <a:ext cx="1" cy="58565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D3E031D-7583-4187-A1A0-793DDEB44C61}"/>
              </a:ext>
            </a:extLst>
          </p:cNvPr>
          <p:cNvCxnSpPr>
            <a:cxnSpLocks/>
          </p:cNvCxnSpPr>
          <p:nvPr/>
        </p:nvCxnSpPr>
        <p:spPr>
          <a:xfrm>
            <a:off x="7258932" y="6192862"/>
            <a:ext cx="92225" cy="58565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6E8554-4BAD-4B75-A743-8287928ACB40}"/>
              </a:ext>
            </a:extLst>
          </p:cNvPr>
          <p:cNvCxnSpPr>
            <a:cxnSpLocks/>
          </p:cNvCxnSpPr>
          <p:nvPr/>
        </p:nvCxnSpPr>
        <p:spPr>
          <a:xfrm flipH="1">
            <a:off x="6806807" y="6219936"/>
            <a:ext cx="41891" cy="55858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B48F5-A33C-439A-A3D4-2E9E75684B53}"/>
              </a:ext>
            </a:extLst>
          </p:cNvPr>
          <p:cNvCxnSpPr>
            <a:cxnSpLocks/>
          </p:cNvCxnSpPr>
          <p:nvPr/>
        </p:nvCxnSpPr>
        <p:spPr>
          <a:xfrm flipH="1">
            <a:off x="6515230" y="6192862"/>
            <a:ext cx="96884" cy="48437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312C16C-1B78-4504-BBC9-E7D42ECC71C0}"/>
              </a:ext>
            </a:extLst>
          </p:cNvPr>
          <p:cNvCxnSpPr>
            <a:cxnSpLocks/>
          </p:cNvCxnSpPr>
          <p:nvPr/>
        </p:nvCxnSpPr>
        <p:spPr>
          <a:xfrm>
            <a:off x="7685515" y="6142217"/>
            <a:ext cx="92225" cy="58565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B3BC56-4CB9-40B0-8742-B5605443BBA2}"/>
              </a:ext>
            </a:extLst>
          </p:cNvPr>
          <p:cNvCxnSpPr>
            <a:cxnSpLocks/>
          </p:cNvCxnSpPr>
          <p:nvPr/>
        </p:nvCxnSpPr>
        <p:spPr>
          <a:xfrm>
            <a:off x="7485440" y="6200045"/>
            <a:ext cx="92225" cy="58565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54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7641-0136-4F7C-88EF-D9C60182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B4B6-1030-49E9-BDDC-A59171774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Overview</a:t>
            </a:r>
          </a:p>
          <a:p>
            <a:pPr>
              <a:lnSpc>
                <a:spcPct val="150000"/>
              </a:lnSpc>
            </a:pPr>
            <a:r>
              <a:rPr lang="en-US" dirty="0"/>
              <a:t>EDA</a:t>
            </a:r>
          </a:p>
          <a:p>
            <a:pPr>
              <a:lnSpc>
                <a:spcPct val="150000"/>
              </a:lnSpc>
            </a:pPr>
            <a:r>
              <a:rPr lang="en-US" dirty="0"/>
              <a:t>Data Cleaning &amp; Feature Engineering</a:t>
            </a:r>
          </a:p>
          <a:p>
            <a:pPr>
              <a:lnSpc>
                <a:spcPct val="150000"/>
              </a:lnSpc>
            </a:pPr>
            <a:r>
              <a:rPr lang="en-US" dirty="0"/>
              <a:t>Model testing &amp; Results</a:t>
            </a:r>
          </a:p>
          <a:p>
            <a:pPr>
              <a:lnSpc>
                <a:spcPct val="150000"/>
              </a:lnSpc>
            </a:pPr>
            <a:r>
              <a:rPr lang="en-US" dirty="0"/>
              <a:t>Further work</a:t>
            </a:r>
          </a:p>
        </p:txBody>
      </p:sp>
    </p:spTree>
    <p:extLst>
      <p:ext uri="{BB962C8B-B14F-4D97-AF65-F5344CB8AC3E}">
        <p14:creationId xmlns:p14="http://schemas.microsoft.com/office/powerpoint/2010/main" val="465389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6CE6-703E-4190-BEB8-6219CB4D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vs.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D1BFE-B1C2-40C6-B51E-808D76A63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5921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Decision trees work in a very hierarchical fashion</a:t>
            </a:r>
            <a:r>
              <a:rPr lang="en-US" dirty="0"/>
              <a:t>, using the immediate “best split” until finished</a:t>
            </a:r>
          </a:p>
          <a:p>
            <a:r>
              <a:rPr lang="en-US" dirty="0"/>
              <a:t>This </a:t>
            </a:r>
            <a:r>
              <a:rPr lang="en-US" b="1" dirty="0"/>
              <a:t>can be short-sighted </a:t>
            </a:r>
            <a:r>
              <a:rPr lang="en-US" dirty="0"/>
              <a:t>and not be optimal</a:t>
            </a:r>
          </a:p>
          <a:p>
            <a:pPr lvl="1"/>
            <a:r>
              <a:rPr lang="en-US" dirty="0"/>
              <a:t>Sometimes it’s better to go through lesser splits now, to achieve best end results</a:t>
            </a:r>
          </a:p>
          <a:p>
            <a:r>
              <a:rPr lang="en-US" dirty="0"/>
              <a:t>Answer: </a:t>
            </a:r>
            <a:r>
              <a:rPr lang="en-US" b="1" dirty="0"/>
              <a:t>Random forests </a:t>
            </a:r>
            <a:r>
              <a:rPr lang="en-US" dirty="0"/>
              <a:t>averages multiple trees, based on fewer, randomly selected features</a:t>
            </a:r>
          </a:p>
          <a:p>
            <a:pPr lvl="1"/>
            <a:r>
              <a:rPr lang="en-US" dirty="0"/>
              <a:t>Leaving out certain variables can prevent them from over-influencing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6BDA4-B58F-454E-9016-BD9AF845E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186" y="2321260"/>
            <a:ext cx="2151907" cy="15712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888950-E743-4E2A-8FED-14668CADD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39" y="2321260"/>
            <a:ext cx="2151907" cy="15712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541E22-9EDF-4525-9326-977DC2EF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092" y="2321260"/>
            <a:ext cx="2151907" cy="157128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F647E1A-6760-4ACD-BB86-1217CFCA8516}"/>
              </a:ext>
            </a:extLst>
          </p:cNvPr>
          <p:cNvSpPr/>
          <p:nvPr/>
        </p:nvSpPr>
        <p:spPr>
          <a:xfrm>
            <a:off x="6962862" y="3791824"/>
            <a:ext cx="109057" cy="1007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B08999-8558-4DB6-AB0A-90C3DD5CCC9F}"/>
              </a:ext>
            </a:extLst>
          </p:cNvPr>
          <p:cNvSpPr/>
          <p:nvPr/>
        </p:nvSpPr>
        <p:spPr>
          <a:xfrm>
            <a:off x="8163886" y="3791824"/>
            <a:ext cx="109057" cy="1007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7082FB-FB7B-4F08-B4DD-BDE88DAC04EE}"/>
              </a:ext>
            </a:extLst>
          </p:cNvPr>
          <p:cNvSpPr/>
          <p:nvPr/>
        </p:nvSpPr>
        <p:spPr>
          <a:xfrm>
            <a:off x="11947321" y="3437134"/>
            <a:ext cx="109057" cy="1007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BD9A9-48B0-4A70-886A-CE8743F1D9DA}"/>
              </a:ext>
            </a:extLst>
          </p:cNvPr>
          <p:cNvSpPr txBox="1"/>
          <p:nvPr/>
        </p:nvSpPr>
        <p:spPr>
          <a:xfrm>
            <a:off x="6838294" y="4001294"/>
            <a:ext cx="485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Y=1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CDFE8C-5BD6-4717-A0AE-FC4BB38D8837}"/>
              </a:ext>
            </a:extLst>
          </p:cNvPr>
          <p:cNvSpPr txBox="1"/>
          <p:nvPr/>
        </p:nvSpPr>
        <p:spPr>
          <a:xfrm>
            <a:off x="8030295" y="4001293"/>
            <a:ext cx="485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Y=0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F5E46D-BEFB-4F56-BF2E-DD0729C3DFEC}"/>
              </a:ext>
            </a:extLst>
          </p:cNvPr>
          <p:cNvSpPr txBox="1"/>
          <p:nvPr/>
        </p:nvSpPr>
        <p:spPr>
          <a:xfrm>
            <a:off x="11706705" y="4001293"/>
            <a:ext cx="485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Y=1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174C45-7229-44A5-A849-47CCFA662CE5}"/>
              </a:ext>
            </a:extLst>
          </p:cNvPr>
          <p:cNvSpPr/>
          <p:nvPr/>
        </p:nvSpPr>
        <p:spPr>
          <a:xfrm>
            <a:off x="6602136" y="4001293"/>
            <a:ext cx="5568191" cy="307777"/>
          </a:xfrm>
          <a:prstGeom prst="round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73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29E3-4357-40E8-B994-8D1213C3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923D-7F6B-43F1-B3C8-0AA93E3B1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100" dirty="0"/>
              <a:t>The model is able to increase probability of success from a pure </a:t>
            </a:r>
            <a:r>
              <a:rPr lang="en-US" sz="3100" b="1" dirty="0"/>
              <a:t>random probability of 4%</a:t>
            </a:r>
            <a:r>
              <a:rPr lang="en-US" sz="3100" dirty="0"/>
              <a:t> to </a:t>
            </a:r>
            <a:r>
              <a:rPr lang="en-US" sz="3100" b="1" dirty="0"/>
              <a:t>targeted probability of &gt;40%</a:t>
            </a:r>
          </a:p>
          <a:p>
            <a:r>
              <a:rPr lang="en-US" sz="3100" dirty="0"/>
              <a:t>As a result, it is clear this analysis has been value-add and can be productive in providing guidance for properties likely to be sold</a:t>
            </a:r>
          </a:p>
          <a:p>
            <a:r>
              <a:rPr lang="en-US" sz="3100" dirty="0"/>
              <a:t>It can also be helpful in ruling-out properties unlikely to be sold.</a:t>
            </a:r>
          </a:p>
          <a:p>
            <a:r>
              <a:rPr lang="en-US" sz="3100" dirty="0"/>
              <a:t>However there is plenty of </a:t>
            </a:r>
            <a:r>
              <a:rPr lang="en-US" sz="3100" b="1" dirty="0"/>
              <a:t>opportunity to enhance the model</a:t>
            </a:r>
            <a:r>
              <a:rPr lang="en-US" sz="31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4132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49CC-5676-4EB7-914A-380A2401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17B9-5CD3-4033-826C-DE83C0746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Greater variety of predictors can improve forecasting and yield richer insights into the market:</a:t>
            </a:r>
          </a:p>
          <a:p>
            <a:pPr lvl="1"/>
            <a:r>
              <a:rPr lang="en-US" dirty="0"/>
              <a:t>Population, growth</a:t>
            </a:r>
          </a:p>
          <a:p>
            <a:pPr lvl="1"/>
            <a:r>
              <a:rPr lang="en-US" dirty="0"/>
              <a:t>Median income, growth</a:t>
            </a:r>
          </a:p>
          <a:p>
            <a:pPr lvl="1"/>
            <a:r>
              <a:rPr lang="en-US" dirty="0"/>
              <a:t>Local industry sectors</a:t>
            </a:r>
          </a:p>
          <a:p>
            <a:pPr lvl="1"/>
            <a:r>
              <a:rPr lang="en-US" dirty="0"/>
              <a:t>Local industry/company financial performance</a:t>
            </a:r>
          </a:p>
          <a:p>
            <a:pPr lvl="1"/>
            <a:r>
              <a:rPr lang="en-US" dirty="0"/>
              <a:t>Local traffic levels</a:t>
            </a:r>
          </a:p>
          <a:p>
            <a:pPr lvl="1"/>
            <a:r>
              <a:rPr lang="en-US" dirty="0"/>
              <a:t>Local business compositions</a:t>
            </a:r>
          </a:p>
          <a:p>
            <a:pPr lvl="1"/>
            <a:r>
              <a:rPr lang="en-US" dirty="0"/>
              <a:t>Interest rates &amp; lending</a:t>
            </a:r>
          </a:p>
          <a:p>
            <a:pPr lvl="1"/>
            <a:r>
              <a:rPr lang="en-US" dirty="0"/>
              <a:t>Home building &amp; sales data</a:t>
            </a:r>
          </a:p>
          <a:p>
            <a:r>
              <a:rPr lang="en-US" dirty="0"/>
              <a:t>Better imputation methods (ex: SMOTE)</a:t>
            </a:r>
          </a:p>
          <a:p>
            <a:r>
              <a:rPr lang="en-US" dirty="0"/>
              <a:t>Alternative prediction models (ex: Solution #2, Neural Nets)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6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71D0-76D3-4357-BE18-E1880168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1373-4B68-4360-8CE3-F5A8CF4AD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news – results suggest property volume can be aided by prediction models</a:t>
            </a:r>
          </a:p>
          <a:p>
            <a:r>
              <a:rPr lang="en-US" dirty="0"/>
              <a:t>Several models performed positively and were value-add</a:t>
            </a:r>
          </a:p>
          <a:p>
            <a:r>
              <a:rPr lang="en-US" dirty="0"/>
              <a:t>There is still room to devise some truly creative and differentiated solutions</a:t>
            </a:r>
          </a:p>
          <a:p>
            <a:pPr lvl="1"/>
            <a:r>
              <a:rPr lang="en-US" dirty="0"/>
              <a:t>There remains several unexplored methods which could further add value</a:t>
            </a:r>
          </a:p>
          <a:p>
            <a:pPr lvl="1"/>
            <a:r>
              <a:rPr lang="en-US" dirty="0"/>
              <a:t>There is still room to include other high-quality datasets</a:t>
            </a:r>
          </a:p>
          <a:p>
            <a:pPr lvl="1"/>
            <a:r>
              <a:rPr lang="en-US" dirty="0"/>
              <a:t>Feature engineering can still be explored in creative ways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4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6215-4E0C-4B19-9665-EE9C5A40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–Property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03F42-886C-4794-915D-FA39599CAA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53776-29E9-4D74-8DAF-0CDCAB48F2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company’s property information shows it to be generally well diversified by sector</a:t>
            </a:r>
          </a:p>
          <a:p>
            <a:r>
              <a:rPr lang="en-US" dirty="0"/>
              <a:t>Deal volume has been increasing at rapid rates over time as well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E6B10F-D543-45FB-B6BF-0E7020398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073" y="636666"/>
            <a:ext cx="3904139" cy="585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7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6215-4E0C-4B19-9665-EE9C5A40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–Property Type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53776-29E9-4D74-8DAF-0CDCAB48F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749249" cy="4365906"/>
          </a:xfrm>
        </p:spPr>
        <p:txBody>
          <a:bodyPr>
            <a:normAutofit/>
          </a:bodyPr>
          <a:lstStyle/>
          <a:p>
            <a:r>
              <a:rPr lang="en-US" dirty="0"/>
              <a:t>Notably, </a:t>
            </a:r>
            <a:r>
              <a:rPr lang="en-US" b="1" dirty="0"/>
              <a:t>Senior Housing </a:t>
            </a:r>
            <a:r>
              <a:rPr lang="en-US" dirty="0"/>
              <a:t>volume was disproportionately high in deal volume compared to the property count</a:t>
            </a:r>
          </a:p>
          <a:p>
            <a:r>
              <a:rPr lang="en-US" dirty="0"/>
              <a:t>However it’s activity was </a:t>
            </a:r>
            <a:r>
              <a:rPr lang="en-US" b="1" dirty="0"/>
              <a:t>more volatile </a:t>
            </a:r>
            <a:r>
              <a:rPr lang="en-US" dirty="0"/>
              <a:t>vs. other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398137-6FC8-4B83-AD03-AB67022F6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961" y="1359415"/>
            <a:ext cx="5040873" cy="513346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DEB3D27-A680-4DE6-8911-D79927BA4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en-US" dirty="0"/>
              <a:t>General notes</a:t>
            </a:r>
          </a:p>
        </p:txBody>
      </p:sp>
    </p:spTree>
    <p:extLst>
      <p:ext uri="{BB962C8B-B14F-4D97-AF65-F5344CB8AC3E}">
        <p14:creationId xmlns:p14="http://schemas.microsoft.com/office/powerpoint/2010/main" val="395981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6215-4E0C-4B19-9665-EE9C5A40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–Property Type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53776-29E9-4D74-8DAF-0CDCAB48F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55600"/>
            <a:ext cx="3657567" cy="4365906"/>
          </a:xfrm>
        </p:spPr>
        <p:txBody>
          <a:bodyPr/>
          <a:lstStyle/>
          <a:p>
            <a:r>
              <a:rPr lang="en-US" dirty="0"/>
              <a:t>High volume exhibited in the </a:t>
            </a:r>
            <a:r>
              <a:rPr lang="en-US" b="1" dirty="0"/>
              <a:t>major market areas</a:t>
            </a:r>
          </a:p>
          <a:p>
            <a:r>
              <a:rPr lang="en-US" dirty="0"/>
              <a:t>High </a:t>
            </a:r>
            <a:r>
              <a:rPr lang="en-US" b="1" dirty="0"/>
              <a:t>concentration</a:t>
            </a:r>
            <a:r>
              <a:rPr lang="en-US" dirty="0"/>
              <a:t> in </a:t>
            </a:r>
            <a:r>
              <a:rPr lang="en-US" b="1" dirty="0"/>
              <a:t>Texas</a:t>
            </a:r>
            <a:r>
              <a:rPr lang="en-US" dirty="0"/>
              <a:t>, but solid volume in all major-and-upcoming markets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0D328F-E63F-4FC1-B4E8-26705A088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280" y="1855600"/>
            <a:ext cx="7179502" cy="379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9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6215-4E0C-4B19-9665-EE9C5A40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–Client Type by State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53776-29E9-4D74-8DAF-0CDCAB48F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55600"/>
            <a:ext cx="3657567" cy="4365906"/>
          </a:xfrm>
        </p:spPr>
        <p:txBody>
          <a:bodyPr>
            <a:normAutofit/>
          </a:bodyPr>
          <a:lstStyle/>
          <a:p>
            <a:r>
              <a:rPr lang="en-US" b="1" dirty="0"/>
              <a:t>Clients were more concentrated </a:t>
            </a:r>
            <a:r>
              <a:rPr lang="en-US" dirty="0"/>
              <a:t>to major markets than Property locations</a:t>
            </a:r>
          </a:p>
          <a:p>
            <a:r>
              <a:rPr lang="en-US" dirty="0"/>
              <a:t>Most common clients in every state were almost always </a:t>
            </a:r>
            <a:r>
              <a:rPr lang="en-US" b="1" dirty="0"/>
              <a:t>Property Owners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6C7AE-7FD4-40E8-8A4C-27FEE9C71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249" y="999600"/>
            <a:ext cx="4511739" cy="2429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40813E-6396-4E1F-A9B5-82298928D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897" y="3675614"/>
            <a:ext cx="4755989" cy="293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1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2CF3-6141-47E5-9405-5F4398FA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Data Limitations &amp; Analytical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14A99-36FC-4333-BAB2-B073BDD93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032C4-B4EE-40FB-90D9-6ED4EE0DAC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Some variables had significant proportion of </a:t>
            </a:r>
            <a:r>
              <a:rPr lang="en-US" b="1" dirty="0"/>
              <a:t>NA’s</a:t>
            </a:r>
            <a:r>
              <a:rPr lang="en-US" dirty="0"/>
              <a:t> that required imputation</a:t>
            </a:r>
          </a:p>
          <a:p>
            <a:r>
              <a:rPr lang="en-US" dirty="0"/>
              <a:t> 95% of </a:t>
            </a:r>
            <a:r>
              <a:rPr lang="en-US" b="1" dirty="0"/>
              <a:t>properties had no transaction history</a:t>
            </a:r>
            <a:r>
              <a:rPr lang="en-US" dirty="0"/>
              <a:t>, rendering much of the data underutilized</a:t>
            </a:r>
          </a:p>
          <a:p>
            <a:r>
              <a:rPr lang="en-US" dirty="0"/>
              <a:t>Transaction </a:t>
            </a:r>
            <a:r>
              <a:rPr lang="en-US" b="1" dirty="0"/>
              <a:t>values often included multiple properties </a:t>
            </a:r>
          </a:p>
          <a:p>
            <a:r>
              <a:rPr lang="en-US" dirty="0"/>
              <a:t>Outliers suggest there exists some input </a:t>
            </a:r>
            <a:r>
              <a:rPr lang="en-US" b="1" dirty="0"/>
              <a:t>error</a:t>
            </a:r>
            <a:r>
              <a:rPr lang="en-US" dirty="0"/>
              <a:t>, although it seems insignificant</a:t>
            </a:r>
          </a:p>
          <a:p>
            <a:pPr lvl="1"/>
            <a:r>
              <a:rPr lang="en-US" dirty="0"/>
              <a:t>Ex:</a:t>
            </a:r>
          </a:p>
          <a:p>
            <a:pPr lvl="2"/>
            <a:r>
              <a:rPr lang="en-US" dirty="0"/>
              <a:t>Unreasonable Year values</a:t>
            </a:r>
          </a:p>
          <a:p>
            <a:pPr lvl="2"/>
            <a:r>
              <a:rPr lang="en-US" dirty="0" err="1"/>
              <a:t>YearBuilt</a:t>
            </a:r>
            <a:r>
              <a:rPr lang="en-US" dirty="0"/>
              <a:t>&gt;</a:t>
            </a:r>
            <a:r>
              <a:rPr lang="en-US" dirty="0" err="1"/>
              <a:t>YearRenovated</a:t>
            </a:r>
            <a:endParaRPr lang="en-US" dirty="0"/>
          </a:p>
          <a:p>
            <a:pPr lvl="2"/>
            <a:r>
              <a:rPr lang="en-US" dirty="0"/>
              <a:t>Negative Acreage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B7BEC-171C-4A78-A057-E7EC6D37D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Modeling 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F0A02-585C-4E78-AA10-14257CAFDF8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was </a:t>
            </a:r>
            <a:r>
              <a:rPr lang="en-US" b="1" dirty="0"/>
              <a:t>mostly</a:t>
            </a:r>
            <a:r>
              <a:rPr lang="en-US" dirty="0"/>
              <a:t> </a:t>
            </a:r>
            <a:r>
              <a:rPr lang="en-US" b="1" dirty="0"/>
              <a:t>categorical</a:t>
            </a:r>
            <a:r>
              <a:rPr lang="en-US" dirty="0"/>
              <a:t> information containing many levels – this requires greater attention</a:t>
            </a:r>
          </a:p>
          <a:p>
            <a:r>
              <a:rPr lang="en-US" dirty="0"/>
              <a:t>Much of the data is  </a:t>
            </a:r>
            <a:r>
              <a:rPr lang="en-US" b="1" dirty="0"/>
              <a:t>concentrated around geographic </a:t>
            </a:r>
            <a:r>
              <a:rPr lang="en-US" dirty="0"/>
              <a:t>information</a:t>
            </a:r>
          </a:p>
          <a:p>
            <a:r>
              <a:rPr lang="en-US" dirty="0"/>
              <a:t>Modeling market dynamics over time requires additional assumptions and data</a:t>
            </a:r>
          </a:p>
        </p:txBody>
      </p:sp>
    </p:spTree>
    <p:extLst>
      <p:ext uri="{BB962C8B-B14F-4D97-AF65-F5344CB8AC3E}">
        <p14:creationId xmlns:p14="http://schemas.microsoft.com/office/powerpoint/2010/main" val="378186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ED22-5C4D-491D-A04E-92A0670B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Idea #1: Identify Key Characteristics to Predict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7CED-4FE3-468A-9CFC-2F52D7ADDE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Recently sold were “flagged” as y=1 in Properties database, unsold as y=0</a:t>
            </a:r>
          </a:p>
          <a:p>
            <a:r>
              <a:rPr lang="en-US" dirty="0"/>
              <a:t>Fit models to predict these flags based on property characteristics (ex: location, size)</a:t>
            </a:r>
          </a:p>
          <a:p>
            <a:r>
              <a:rPr lang="en-US" dirty="0"/>
              <a:t>Refitted the model every year and assessed stability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C2E5C-8527-4AE0-90C3-396859B62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357" y="1441730"/>
            <a:ext cx="4386443" cy="228917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A4CB0B-17DE-42D7-819D-04E90AA1FD64}"/>
              </a:ext>
            </a:extLst>
          </p:cNvPr>
          <p:cNvSpPr/>
          <p:nvPr/>
        </p:nvSpPr>
        <p:spPr>
          <a:xfrm>
            <a:off x="7580243" y="1934817"/>
            <a:ext cx="569844" cy="516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FFCFB21-7C02-48D8-9869-2C4ECE2E80CC}"/>
              </a:ext>
            </a:extLst>
          </p:cNvPr>
          <p:cNvCxnSpPr>
            <a:stCxn id="4" idx="1"/>
          </p:cNvCxnSpPr>
          <p:nvPr/>
        </p:nvCxnSpPr>
        <p:spPr>
          <a:xfrm rot="10800000">
            <a:off x="7076661" y="1245705"/>
            <a:ext cx="503582" cy="947531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FB9D06-4860-4797-B2F5-B59F964B162C}"/>
              </a:ext>
            </a:extLst>
          </p:cNvPr>
          <p:cNvCxnSpPr/>
          <p:nvPr/>
        </p:nvCxnSpPr>
        <p:spPr>
          <a:xfrm>
            <a:off x="7076661" y="1245705"/>
            <a:ext cx="45322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CF17EF6-9577-4A0C-87E0-2DFF1A4C09FE}"/>
              </a:ext>
            </a:extLst>
          </p:cNvPr>
          <p:cNvCxnSpPr>
            <a:endCxn id="5" idx="3"/>
          </p:cNvCxnSpPr>
          <p:nvPr/>
        </p:nvCxnSpPr>
        <p:spPr>
          <a:xfrm rot="5400000">
            <a:off x="10811046" y="1788459"/>
            <a:ext cx="1340613" cy="25510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E58F42-661E-43EA-BDF5-095A2F44BE9C}"/>
              </a:ext>
            </a:extLst>
          </p:cNvPr>
          <p:cNvSpPr/>
          <p:nvPr/>
        </p:nvSpPr>
        <p:spPr>
          <a:xfrm>
            <a:off x="10780642" y="2193234"/>
            <a:ext cx="569844" cy="516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68A8D4-BAAD-4A76-9573-9FC158D9C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920" y="4168495"/>
            <a:ext cx="3409950" cy="2495550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48133BF3-FF7B-4F3B-8C7F-FDC9D1C2F99B}"/>
              </a:ext>
            </a:extLst>
          </p:cNvPr>
          <p:cNvSpPr/>
          <p:nvPr/>
        </p:nvSpPr>
        <p:spPr>
          <a:xfrm>
            <a:off x="10162761" y="3721938"/>
            <a:ext cx="490330" cy="33751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51EB78-D6BE-470A-9706-4776820D3BB6}"/>
              </a:ext>
            </a:extLst>
          </p:cNvPr>
          <p:cNvSpPr txBox="1"/>
          <p:nvPr/>
        </p:nvSpPr>
        <p:spPr>
          <a:xfrm>
            <a:off x="7076661" y="3825432"/>
            <a:ext cx="30236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Ex: a model fit on 2018-sold properties, which can be used to predict likelihood of being sold in 2019</a:t>
            </a:r>
          </a:p>
        </p:txBody>
      </p:sp>
    </p:spTree>
    <p:extLst>
      <p:ext uri="{BB962C8B-B14F-4D97-AF65-F5344CB8AC3E}">
        <p14:creationId xmlns:p14="http://schemas.microsoft.com/office/powerpoint/2010/main" val="130796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1206</Words>
  <Application>Microsoft Office PowerPoint</Application>
  <PresentationFormat>Widescreen</PresentationFormat>
  <Paragraphs>171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Property Predictions Data Research Assignment</vt:lpstr>
      <vt:lpstr>Contents</vt:lpstr>
      <vt:lpstr>Overview</vt:lpstr>
      <vt:lpstr>EDA –Property Type</vt:lpstr>
      <vt:lpstr>EDA –Property Type</vt:lpstr>
      <vt:lpstr>EDA –Property Type</vt:lpstr>
      <vt:lpstr>EDA –Client Type by State</vt:lpstr>
      <vt:lpstr>EDA – Data Limitations &amp; Analytical Challenges</vt:lpstr>
      <vt:lpstr>Solution Idea #1: Identify Key Characteristics to Predict</vt:lpstr>
      <vt:lpstr>Solution Idea #2: Clustering Prediction</vt:lpstr>
      <vt:lpstr>Modeling – High Level Overview</vt:lpstr>
      <vt:lpstr>Modeling – Data Cleaning</vt:lpstr>
      <vt:lpstr>Modeling – Data Cleaning</vt:lpstr>
      <vt:lpstr>Modeling – Approach to Training &amp; Testing</vt:lpstr>
      <vt:lpstr>Modeling - Metrics</vt:lpstr>
      <vt:lpstr>Results - Testing</vt:lpstr>
      <vt:lpstr>Results – Model Robustness Over Time</vt:lpstr>
      <vt:lpstr>Results - Summary</vt:lpstr>
      <vt:lpstr>Model Theory – How Trees Work</vt:lpstr>
      <vt:lpstr>Random forests vs. Decision Trees</vt:lpstr>
      <vt:lpstr>Results - Summary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</dc:creator>
  <cp:lastModifiedBy>Anthony</cp:lastModifiedBy>
  <cp:revision>86</cp:revision>
  <dcterms:created xsi:type="dcterms:W3CDTF">2019-02-21T23:17:32Z</dcterms:created>
  <dcterms:modified xsi:type="dcterms:W3CDTF">2019-03-13T18:23:16Z</dcterms:modified>
</cp:coreProperties>
</file>