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8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8B877-5469-4743-96CE-9B1865DFD59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A54B-D65E-494A-B6D4-7F10983B7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5A54B-D65E-494A-B6D4-7F10983B75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1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0579" y="7079"/>
            <a:ext cx="7431893" cy="685255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367616" y="3591587"/>
            <a:ext cx="3494404" cy="3266440"/>
          </a:xfrm>
          <a:custGeom>
            <a:avLst/>
            <a:gdLst/>
            <a:ahLst/>
            <a:cxnLst/>
            <a:rect l="l" t="t" r="r" b="b"/>
            <a:pathLst>
              <a:path w="3494404" h="3266440">
                <a:moveTo>
                  <a:pt x="2351922" y="3266412"/>
                </a:moveTo>
                <a:lnTo>
                  <a:pt x="0" y="3266412"/>
                </a:lnTo>
                <a:lnTo>
                  <a:pt x="1594606" y="508445"/>
                </a:lnTo>
                <a:lnTo>
                  <a:pt x="1620745" y="465658"/>
                </a:lnTo>
                <a:lnTo>
                  <a:pt x="1648637" y="424609"/>
                </a:lnTo>
                <a:lnTo>
                  <a:pt x="1678206" y="385318"/>
                </a:lnTo>
                <a:lnTo>
                  <a:pt x="1709375" y="347806"/>
                </a:lnTo>
                <a:lnTo>
                  <a:pt x="1742068" y="312092"/>
                </a:lnTo>
                <a:lnTo>
                  <a:pt x="1776208" y="278197"/>
                </a:lnTo>
                <a:lnTo>
                  <a:pt x="1811719" y="246143"/>
                </a:lnTo>
                <a:lnTo>
                  <a:pt x="1848525" y="215949"/>
                </a:lnTo>
                <a:lnTo>
                  <a:pt x="1886548" y="187635"/>
                </a:lnTo>
                <a:lnTo>
                  <a:pt x="1925712" y="161222"/>
                </a:lnTo>
                <a:lnTo>
                  <a:pt x="1966033" y="136681"/>
                </a:lnTo>
                <a:lnTo>
                  <a:pt x="2007159" y="114182"/>
                </a:lnTo>
                <a:lnTo>
                  <a:pt x="2049289" y="93596"/>
                </a:lnTo>
                <a:lnTo>
                  <a:pt x="2092254" y="74992"/>
                </a:lnTo>
                <a:lnTo>
                  <a:pt x="2135978" y="58392"/>
                </a:lnTo>
                <a:lnTo>
                  <a:pt x="2180385" y="43815"/>
                </a:lnTo>
                <a:lnTo>
                  <a:pt x="2225397" y="31283"/>
                </a:lnTo>
                <a:lnTo>
                  <a:pt x="2270939" y="20815"/>
                </a:lnTo>
                <a:lnTo>
                  <a:pt x="2316934" y="12432"/>
                </a:lnTo>
                <a:lnTo>
                  <a:pt x="2363306" y="6155"/>
                </a:lnTo>
                <a:lnTo>
                  <a:pt x="2409977" y="2004"/>
                </a:lnTo>
                <a:lnTo>
                  <a:pt x="2456872" y="0"/>
                </a:lnTo>
                <a:lnTo>
                  <a:pt x="2503914" y="162"/>
                </a:lnTo>
                <a:lnTo>
                  <a:pt x="2553169" y="2670"/>
                </a:lnTo>
                <a:lnTo>
                  <a:pt x="2602413" y="7593"/>
                </a:lnTo>
                <a:lnTo>
                  <a:pt x="2651560" y="14953"/>
                </a:lnTo>
                <a:lnTo>
                  <a:pt x="2700522" y="24773"/>
                </a:lnTo>
                <a:lnTo>
                  <a:pt x="2749212" y="37078"/>
                </a:lnTo>
                <a:lnTo>
                  <a:pt x="2797541" y="51890"/>
                </a:lnTo>
                <a:lnTo>
                  <a:pt x="2845424" y="69234"/>
                </a:lnTo>
                <a:lnTo>
                  <a:pt x="2892772" y="89131"/>
                </a:lnTo>
                <a:lnTo>
                  <a:pt x="2939498" y="111606"/>
                </a:lnTo>
                <a:lnTo>
                  <a:pt x="2985596" y="136731"/>
                </a:lnTo>
                <a:lnTo>
                  <a:pt x="3026448" y="161629"/>
                </a:lnTo>
                <a:lnTo>
                  <a:pt x="3065796" y="188181"/>
                </a:lnTo>
                <a:lnTo>
                  <a:pt x="3103538" y="216271"/>
                </a:lnTo>
                <a:lnTo>
                  <a:pt x="3139659" y="245832"/>
                </a:lnTo>
                <a:lnTo>
                  <a:pt x="3174139" y="276798"/>
                </a:lnTo>
                <a:lnTo>
                  <a:pt x="3206961" y="309102"/>
                </a:lnTo>
                <a:lnTo>
                  <a:pt x="3238107" y="342677"/>
                </a:lnTo>
                <a:lnTo>
                  <a:pt x="3267559" y="377456"/>
                </a:lnTo>
                <a:lnTo>
                  <a:pt x="3295299" y="413372"/>
                </a:lnTo>
                <a:lnTo>
                  <a:pt x="3321310" y="450359"/>
                </a:lnTo>
                <a:lnTo>
                  <a:pt x="3345574" y="488349"/>
                </a:lnTo>
                <a:lnTo>
                  <a:pt x="3368072" y="527276"/>
                </a:lnTo>
                <a:lnTo>
                  <a:pt x="3388788" y="567074"/>
                </a:lnTo>
                <a:lnTo>
                  <a:pt x="3407702" y="607675"/>
                </a:lnTo>
                <a:lnTo>
                  <a:pt x="3424798" y="649013"/>
                </a:lnTo>
                <a:lnTo>
                  <a:pt x="3440057" y="691020"/>
                </a:lnTo>
                <a:lnTo>
                  <a:pt x="3453461" y="733630"/>
                </a:lnTo>
                <a:lnTo>
                  <a:pt x="3464994" y="776777"/>
                </a:lnTo>
                <a:lnTo>
                  <a:pt x="3474636" y="820393"/>
                </a:lnTo>
                <a:lnTo>
                  <a:pt x="3482370" y="864412"/>
                </a:lnTo>
                <a:lnTo>
                  <a:pt x="3488178" y="908766"/>
                </a:lnTo>
                <a:lnTo>
                  <a:pt x="3492042" y="953390"/>
                </a:lnTo>
                <a:lnTo>
                  <a:pt x="3493945" y="998216"/>
                </a:lnTo>
                <a:lnTo>
                  <a:pt x="3493869" y="1043177"/>
                </a:lnTo>
                <a:lnTo>
                  <a:pt x="3491795" y="1088207"/>
                </a:lnTo>
                <a:lnTo>
                  <a:pt x="3487706" y="1133239"/>
                </a:lnTo>
                <a:lnTo>
                  <a:pt x="3481584" y="1178206"/>
                </a:lnTo>
                <a:lnTo>
                  <a:pt x="3473411" y="1223041"/>
                </a:lnTo>
                <a:lnTo>
                  <a:pt x="3463169" y="1267678"/>
                </a:lnTo>
                <a:lnTo>
                  <a:pt x="3450841" y="1312049"/>
                </a:lnTo>
                <a:lnTo>
                  <a:pt x="3436409" y="1356089"/>
                </a:lnTo>
                <a:lnTo>
                  <a:pt x="3419854" y="1399729"/>
                </a:lnTo>
                <a:lnTo>
                  <a:pt x="3401159" y="1442904"/>
                </a:lnTo>
                <a:lnTo>
                  <a:pt x="3380306" y="1485546"/>
                </a:lnTo>
                <a:lnTo>
                  <a:pt x="3357278" y="1527590"/>
                </a:lnTo>
                <a:lnTo>
                  <a:pt x="2351922" y="3266412"/>
                </a:lnTo>
                <a:close/>
              </a:path>
            </a:pathLst>
          </a:custGeom>
          <a:solidFill>
            <a:srgbClr val="0B6373">
              <a:alpha val="5372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65386" y="3691020"/>
            <a:ext cx="1812925" cy="3167380"/>
          </a:xfrm>
          <a:custGeom>
            <a:avLst/>
            <a:gdLst/>
            <a:ahLst/>
            <a:cxnLst/>
            <a:rect l="l" t="t" r="r" b="b"/>
            <a:pathLst>
              <a:path w="1812925" h="3167379">
                <a:moveTo>
                  <a:pt x="1812681" y="0"/>
                </a:moveTo>
                <a:lnTo>
                  <a:pt x="0" y="3166979"/>
                </a:lnTo>
              </a:path>
            </a:pathLst>
          </a:custGeom>
          <a:ln w="9524">
            <a:solidFill>
              <a:srgbClr val="0B6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70291" y="3661861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13681" y="31119"/>
                </a:moveTo>
                <a:lnTo>
                  <a:pt x="7776" y="29158"/>
                </a:lnTo>
                <a:lnTo>
                  <a:pt x="3094" y="25060"/>
                </a:lnTo>
                <a:lnTo>
                  <a:pt x="440" y="19671"/>
                </a:lnTo>
                <a:lnTo>
                  <a:pt x="0" y="13681"/>
                </a:lnTo>
                <a:lnTo>
                  <a:pt x="1960" y="7776"/>
                </a:lnTo>
                <a:lnTo>
                  <a:pt x="6059" y="3094"/>
                </a:lnTo>
                <a:lnTo>
                  <a:pt x="11447" y="440"/>
                </a:lnTo>
                <a:lnTo>
                  <a:pt x="17438" y="0"/>
                </a:lnTo>
                <a:lnTo>
                  <a:pt x="23343" y="1960"/>
                </a:lnTo>
                <a:lnTo>
                  <a:pt x="28024" y="6059"/>
                </a:lnTo>
                <a:lnTo>
                  <a:pt x="30679" y="11447"/>
                </a:lnTo>
                <a:lnTo>
                  <a:pt x="31119" y="17438"/>
                </a:lnTo>
                <a:lnTo>
                  <a:pt x="29158" y="23343"/>
                </a:lnTo>
                <a:lnTo>
                  <a:pt x="25060" y="28024"/>
                </a:lnTo>
                <a:lnTo>
                  <a:pt x="19671" y="30679"/>
                </a:lnTo>
                <a:lnTo>
                  <a:pt x="13681" y="31119"/>
                </a:lnTo>
                <a:close/>
              </a:path>
            </a:pathLst>
          </a:custGeom>
          <a:solidFill>
            <a:srgbClr val="0B6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70291" y="3661861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343" y="1960"/>
                </a:moveTo>
                <a:lnTo>
                  <a:pt x="28024" y="6059"/>
                </a:lnTo>
                <a:lnTo>
                  <a:pt x="30679" y="11447"/>
                </a:lnTo>
                <a:lnTo>
                  <a:pt x="31119" y="17438"/>
                </a:lnTo>
                <a:lnTo>
                  <a:pt x="29158" y="23343"/>
                </a:lnTo>
                <a:lnTo>
                  <a:pt x="25060" y="28024"/>
                </a:lnTo>
                <a:lnTo>
                  <a:pt x="19671" y="30679"/>
                </a:lnTo>
                <a:lnTo>
                  <a:pt x="13681" y="31119"/>
                </a:lnTo>
                <a:lnTo>
                  <a:pt x="7776" y="29158"/>
                </a:lnTo>
                <a:lnTo>
                  <a:pt x="3094" y="25060"/>
                </a:lnTo>
                <a:lnTo>
                  <a:pt x="440" y="19671"/>
                </a:lnTo>
                <a:lnTo>
                  <a:pt x="0" y="13681"/>
                </a:lnTo>
                <a:lnTo>
                  <a:pt x="1960" y="7776"/>
                </a:lnTo>
                <a:lnTo>
                  <a:pt x="6059" y="3094"/>
                </a:lnTo>
                <a:lnTo>
                  <a:pt x="11447" y="440"/>
                </a:lnTo>
                <a:lnTo>
                  <a:pt x="17438" y="0"/>
                </a:lnTo>
                <a:lnTo>
                  <a:pt x="23343" y="1960"/>
                </a:lnTo>
                <a:close/>
              </a:path>
            </a:pathLst>
          </a:custGeom>
          <a:ln w="9524">
            <a:solidFill>
              <a:srgbClr val="0B6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76741" y="0"/>
            <a:ext cx="879475" cy="1536065"/>
          </a:xfrm>
          <a:custGeom>
            <a:avLst/>
            <a:gdLst/>
            <a:ahLst/>
            <a:cxnLst/>
            <a:rect l="l" t="t" r="r" b="b"/>
            <a:pathLst>
              <a:path w="879475" h="1536065">
                <a:moveTo>
                  <a:pt x="879067" y="0"/>
                </a:moveTo>
                <a:lnTo>
                  <a:pt x="0" y="1535869"/>
                </a:lnTo>
              </a:path>
            </a:pathLst>
          </a:custGeom>
          <a:ln w="9524">
            <a:solidFill>
              <a:srgbClr val="FC5B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53398" y="1533908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5">
                <a:moveTo>
                  <a:pt x="13681" y="31119"/>
                </a:moveTo>
                <a:lnTo>
                  <a:pt x="7776" y="29158"/>
                </a:lnTo>
                <a:lnTo>
                  <a:pt x="3094" y="25060"/>
                </a:lnTo>
                <a:lnTo>
                  <a:pt x="440" y="19671"/>
                </a:lnTo>
                <a:lnTo>
                  <a:pt x="0" y="13681"/>
                </a:lnTo>
                <a:lnTo>
                  <a:pt x="1960" y="7776"/>
                </a:lnTo>
                <a:lnTo>
                  <a:pt x="6059" y="3094"/>
                </a:lnTo>
                <a:lnTo>
                  <a:pt x="11447" y="440"/>
                </a:lnTo>
                <a:lnTo>
                  <a:pt x="17438" y="0"/>
                </a:lnTo>
                <a:lnTo>
                  <a:pt x="23343" y="1960"/>
                </a:lnTo>
                <a:lnTo>
                  <a:pt x="28024" y="6059"/>
                </a:lnTo>
                <a:lnTo>
                  <a:pt x="30679" y="11447"/>
                </a:lnTo>
                <a:lnTo>
                  <a:pt x="31119" y="17438"/>
                </a:lnTo>
                <a:lnTo>
                  <a:pt x="29158" y="23342"/>
                </a:lnTo>
                <a:lnTo>
                  <a:pt x="25060" y="28024"/>
                </a:lnTo>
                <a:lnTo>
                  <a:pt x="19671" y="30679"/>
                </a:lnTo>
                <a:lnTo>
                  <a:pt x="13681" y="31119"/>
                </a:lnTo>
                <a:close/>
              </a:path>
            </a:pathLst>
          </a:custGeom>
          <a:solidFill>
            <a:srgbClr val="FC5B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53398" y="1533908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5">
                <a:moveTo>
                  <a:pt x="7776" y="29158"/>
                </a:moveTo>
                <a:lnTo>
                  <a:pt x="3094" y="25060"/>
                </a:lnTo>
                <a:lnTo>
                  <a:pt x="440" y="19671"/>
                </a:lnTo>
                <a:lnTo>
                  <a:pt x="0" y="13681"/>
                </a:lnTo>
                <a:lnTo>
                  <a:pt x="1960" y="7776"/>
                </a:lnTo>
                <a:lnTo>
                  <a:pt x="6059" y="3094"/>
                </a:lnTo>
                <a:lnTo>
                  <a:pt x="11447" y="440"/>
                </a:lnTo>
                <a:lnTo>
                  <a:pt x="17438" y="0"/>
                </a:lnTo>
                <a:lnTo>
                  <a:pt x="23343" y="1960"/>
                </a:lnTo>
                <a:lnTo>
                  <a:pt x="28024" y="6059"/>
                </a:lnTo>
                <a:lnTo>
                  <a:pt x="30679" y="11447"/>
                </a:lnTo>
                <a:lnTo>
                  <a:pt x="31119" y="17438"/>
                </a:lnTo>
                <a:lnTo>
                  <a:pt x="29158" y="23342"/>
                </a:lnTo>
                <a:lnTo>
                  <a:pt x="25060" y="28024"/>
                </a:lnTo>
                <a:lnTo>
                  <a:pt x="19671" y="30679"/>
                </a:lnTo>
                <a:lnTo>
                  <a:pt x="13681" y="31119"/>
                </a:lnTo>
                <a:lnTo>
                  <a:pt x="7776" y="29158"/>
                </a:lnTo>
                <a:close/>
              </a:path>
            </a:pathLst>
          </a:custGeom>
          <a:ln w="9524">
            <a:solidFill>
              <a:srgbClr val="FC5B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729449" cy="14156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5884" y="1390054"/>
            <a:ext cx="6440230" cy="1656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1225" y="1838833"/>
            <a:ext cx="10369550" cy="405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E83E-07C3-579F-6AA3-7E6B87C5EA6C}"/>
              </a:ext>
            </a:extLst>
          </p:cNvPr>
          <p:cNvSpPr txBox="1">
            <a:spLocks/>
          </p:cNvSpPr>
          <p:nvPr/>
        </p:nvSpPr>
        <p:spPr>
          <a:xfrm>
            <a:off x="0" y="677918"/>
            <a:ext cx="11571064" cy="436572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br>
              <a:rPr lang="en-US" sz="4400" b="1" kern="0" spc="-5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Georgia"/>
                <a:cs typeface="Georgia"/>
              </a:rPr>
            </a:br>
            <a:br>
              <a:rPr lang="en-US" sz="4400" b="1" kern="0" spc="-5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Georgia"/>
                <a:cs typeface="Georgia"/>
              </a:rPr>
            </a:br>
            <a:br>
              <a:rPr lang="en-US" sz="4400" b="1" kern="0" spc="-5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Georgia"/>
                <a:cs typeface="Georgia"/>
              </a:rPr>
            </a:br>
            <a:r>
              <a:rPr lang="en-US" sz="4400" b="1" kern="0" spc="-5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Georgia"/>
                <a:cs typeface="Georgia"/>
              </a:rPr>
              <a:t>Lending</a:t>
            </a:r>
            <a:r>
              <a:rPr lang="en-US" sz="4400" b="1" kern="0" spc="-105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lang="en-US" sz="4400" b="1" kern="0" spc="-5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Georgia"/>
                <a:cs typeface="Georgia"/>
              </a:rPr>
              <a:t>Club </a:t>
            </a:r>
            <a:r>
              <a:rPr lang="en-US" sz="4400" b="1" kern="0" spc="-9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lang="en-US" sz="4400" b="1" kern="0" spc="-5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Georgia"/>
                <a:cs typeface="Georgia"/>
              </a:rPr>
              <a:t>Case</a:t>
            </a:r>
            <a:r>
              <a:rPr lang="en-US" sz="4400" b="1" kern="0" spc="-4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lang="en-US" sz="4400" b="1" kern="0" spc="-5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Georgia"/>
                <a:cs typeface="Georgia"/>
              </a:rPr>
              <a:t>Study</a:t>
            </a:r>
            <a:br>
              <a:rPr lang="en-US" sz="4400" kern="0" dirty="0">
                <a:solidFill>
                  <a:schemeClr val="accent3">
                    <a:lumMod val="75000"/>
                  </a:schemeClr>
                </a:solidFill>
                <a:latin typeface="Georgia"/>
                <a:cs typeface="Georgia"/>
              </a:rPr>
            </a:br>
            <a:br>
              <a:rPr lang="en-US" sz="4400" kern="0" dirty="0">
                <a:solidFill>
                  <a:schemeClr val="accent3">
                    <a:lumMod val="75000"/>
                  </a:schemeClr>
                </a:solidFill>
                <a:highlight>
                  <a:srgbClr val="00FFFF"/>
                </a:highlight>
                <a:latin typeface="Georgia"/>
                <a:cs typeface="Georgia"/>
              </a:rPr>
            </a:br>
            <a:r>
              <a:rPr lang="en-US" kern="0" spc="-10" dirty="0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Georgia" panose="02040502050405020303" pitchFamily="18" charset="0"/>
                <a:cs typeface="Calibri"/>
              </a:rPr>
              <a:t>Amol Joshi</a:t>
            </a:r>
            <a:br>
              <a:rPr lang="en-US" kern="0" dirty="0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Georgia" panose="02040502050405020303" pitchFamily="18" charset="0"/>
                <a:cs typeface="Calibri"/>
              </a:rPr>
            </a:br>
            <a:r>
              <a:rPr lang="en-US" kern="0" spc="-5" dirty="0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Georgia" panose="02040502050405020303" pitchFamily="18" charset="0"/>
                <a:cs typeface="Calibri"/>
              </a:rPr>
              <a:t>Email</a:t>
            </a:r>
            <a:r>
              <a:rPr lang="en-US" kern="0" spc="-10" dirty="0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Georgia" panose="02040502050405020303" pitchFamily="18" charset="0"/>
                <a:cs typeface="Calibri"/>
              </a:rPr>
              <a:t> </a:t>
            </a:r>
            <a:r>
              <a:rPr lang="en-US" kern="0" spc="-5" dirty="0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Georgia" panose="02040502050405020303" pitchFamily="18" charset="0"/>
                <a:cs typeface="Calibri"/>
              </a:rPr>
              <a:t>ID:</a:t>
            </a:r>
            <a:r>
              <a:rPr lang="en-US" kern="0" spc="-10" dirty="0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Georgia" panose="02040502050405020303" pitchFamily="18" charset="0"/>
                <a:cs typeface="Calibri"/>
              </a:rPr>
              <a:t>  amoljoshi_007@yahoo.com</a:t>
            </a:r>
            <a:br>
              <a:rPr lang="en-US" kern="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Calibri"/>
              </a:rPr>
            </a:br>
            <a:br>
              <a:rPr lang="en-US" sz="4400" kern="0" spc="-5" dirty="0">
                <a:solidFill>
                  <a:schemeClr val="tx2">
                    <a:lumMod val="50000"/>
                  </a:schemeClr>
                </a:solidFill>
                <a:latin typeface="Georgia"/>
                <a:cs typeface="Georgia"/>
              </a:rPr>
            </a:br>
            <a:r>
              <a:rPr lang="en-US" sz="4400" kern="0" spc="-5" dirty="0">
                <a:solidFill>
                  <a:srgbClr val="0B6373"/>
                </a:solidFill>
                <a:highlight>
                  <a:srgbClr val="FFFF00"/>
                </a:highlight>
                <a:latin typeface="Georgia"/>
                <a:cs typeface="Georgia"/>
              </a:rPr>
              <a:t>Batch – ML C67</a:t>
            </a:r>
            <a:br>
              <a:rPr lang="en-US" sz="4400" kern="0" dirty="0">
                <a:solidFill>
                  <a:sysClr val="windowText" lastClr="000000"/>
                </a:solidFill>
                <a:latin typeface="Georgia"/>
                <a:cs typeface="Georgia"/>
              </a:rPr>
            </a:br>
            <a:br>
              <a:rPr lang="en-US" sz="4400" kern="0" dirty="0">
                <a:solidFill>
                  <a:schemeClr val="accent3">
                    <a:lumMod val="75000"/>
                  </a:schemeClr>
                </a:solidFill>
                <a:latin typeface="Georgia"/>
                <a:cs typeface="Georgia"/>
              </a:rPr>
            </a:br>
            <a:endParaRPr lang="en-US" sz="4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8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97622"/>
            <a:ext cx="284353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Installment</a:t>
            </a:r>
            <a:endParaRPr sz="37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225" y="5553062"/>
            <a:ext cx="54717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installment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16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%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286" y="1453761"/>
            <a:ext cx="5469059" cy="34376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97622"/>
            <a:ext cx="150939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Grade</a:t>
            </a:r>
            <a:endParaRPr sz="37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0544" y="5335435"/>
            <a:ext cx="9735820" cy="101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530" indent="-418465">
              <a:lnSpc>
                <a:spcPts val="2050"/>
              </a:lnSpc>
              <a:buClr>
                <a:srgbClr val="C0781B"/>
              </a:buClr>
              <a:buSzPct val="105882"/>
              <a:buAutoNum type="arabicPeriod"/>
              <a:tabLst>
                <a:tab pos="429895" algn="l"/>
                <a:tab pos="431165" algn="l"/>
              </a:tabLst>
            </a:pP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Grade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G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highest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endParaRPr sz="1700">
              <a:latin typeface="Microsoft Sans Serif"/>
              <a:cs typeface="Microsoft Sans Serif"/>
            </a:endParaRPr>
          </a:p>
          <a:p>
            <a:pPr marL="430530" indent="-418465">
              <a:lnSpc>
                <a:spcPts val="1945"/>
              </a:lnSpc>
              <a:buClr>
                <a:srgbClr val="C0781B"/>
              </a:buClr>
              <a:buSzPct val="105882"/>
              <a:buAutoNum type="arabicPeriod"/>
              <a:tabLst>
                <a:tab pos="429895" algn="l"/>
                <a:tab pos="431165" algn="l"/>
              </a:tabLst>
            </a:pP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Grade 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has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least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endParaRPr sz="1700">
              <a:latin typeface="Microsoft Sans Serif"/>
              <a:cs typeface="Microsoft Sans Serif"/>
            </a:endParaRPr>
          </a:p>
          <a:p>
            <a:pPr marL="430530" marR="5080" indent="-418465">
              <a:lnSpc>
                <a:spcPts val="1860"/>
              </a:lnSpc>
              <a:spcBef>
                <a:spcPts val="204"/>
              </a:spcBef>
              <a:buClr>
                <a:srgbClr val="C0781B"/>
              </a:buClr>
              <a:buSzPct val="105882"/>
              <a:buAutoNum type="arabicPeriod"/>
              <a:tabLst>
                <a:tab pos="429895" algn="l"/>
                <a:tab pos="431165" algn="l"/>
              </a:tabLst>
            </a:pP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saw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earlier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Grade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sub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grade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same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trend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hence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this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behaviour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would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same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 </a:t>
            </a:r>
            <a:r>
              <a:rPr sz="1700" spc="-4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subgrade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also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where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subgrades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G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would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risk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286" y="1700386"/>
            <a:ext cx="5475569" cy="3489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97622"/>
            <a:ext cx="427799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Home</a:t>
            </a:r>
            <a:r>
              <a:rPr sz="3700" spc="-90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Ownership</a:t>
            </a:r>
            <a:endParaRPr sz="37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225" y="5553062"/>
            <a:ext cx="675385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There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slight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impact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other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category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home_ownership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686" y="1588661"/>
            <a:ext cx="5521145" cy="34897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97622"/>
            <a:ext cx="3342004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Address</a:t>
            </a:r>
            <a:r>
              <a:rPr sz="3700" spc="-95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State</a:t>
            </a:r>
            <a:endParaRPr sz="37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225" y="5553062"/>
            <a:ext cx="75272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NV,SD,TN,NM,MO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least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IA,ID,IN,NE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926" y="1699451"/>
            <a:ext cx="5377265" cy="34782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97622"/>
            <a:ext cx="302768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0" dirty="0">
                <a:solidFill>
                  <a:srgbClr val="0B6373"/>
                </a:solidFill>
                <a:latin typeface="Georgia"/>
                <a:cs typeface="Georgia"/>
              </a:rPr>
              <a:t>Issue</a:t>
            </a:r>
            <a:r>
              <a:rPr sz="3700" spc="-90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Month</a:t>
            </a:r>
            <a:endParaRPr sz="37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225" y="5553062"/>
            <a:ext cx="10160635" cy="51815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25"/>
              </a:spcBef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issuance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loans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May,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September, October, November,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December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minimal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impact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loan </a:t>
            </a:r>
            <a:r>
              <a:rPr sz="1700" spc="-4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defaults.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221" y="1893921"/>
            <a:ext cx="5323088" cy="34980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97622"/>
            <a:ext cx="2034539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Purpose</a:t>
            </a:r>
            <a:endParaRPr sz="37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225" y="5553062"/>
            <a:ext cx="10179050" cy="51815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25"/>
              </a:spcBef>
            </a:pP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Small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businesses,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renewable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energy,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educational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purposes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probability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defaulting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 </a:t>
            </a:r>
            <a:r>
              <a:rPr sz="1700" spc="-43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their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loans.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684" y="1690634"/>
            <a:ext cx="4450426" cy="34714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97622"/>
            <a:ext cx="901700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Number</a:t>
            </a:r>
            <a:r>
              <a:rPr sz="3700" spc="-30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of</a:t>
            </a:r>
            <a:r>
              <a:rPr sz="3700" spc="-30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derogatory</a:t>
            </a:r>
            <a:r>
              <a:rPr sz="3700" spc="-25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3700" spc="-10" dirty="0">
                <a:solidFill>
                  <a:srgbClr val="0B6373"/>
                </a:solidFill>
                <a:latin typeface="Georgia"/>
                <a:cs typeface="Georgia"/>
              </a:rPr>
              <a:t>public</a:t>
            </a:r>
            <a:r>
              <a:rPr sz="3700" spc="-30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records</a:t>
            </a:r>
            <a:endParaRPr sz="37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225" y="5553062"/>
            <a:ext cx="10135870" cy="51815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25"/>
              </a:spcBef>
            </a:pP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Borrowers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derogatory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public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records,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speciﬁcally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those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public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records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marked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1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2,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-4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likelihood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defaulting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their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loans.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891" y="1895791"/>
            <a:ext cx="5519511" cy="346940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97622"/>
            <a:ext cx="929322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Number</a:t>
            </a:r>
            <a:r>
              <a:rPr sz="3700" spc="-30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of</a:t>
            </a:r>
            <a:r>
              <a:rPr sz="3700" spc="-30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3700" spc="-10" dirty="0">
                <a:solidFill>
                  <a:srgbClr val="0B6373"/>
                </a:solidFill>
                <a:latin typeface="Georgia"/>
                <a:cs typeface="Georgia"/>
              </a:rPr>
              <a:t>public</a:t>
            </a:r>
            <a:r>
              <a:rPr sz="3700" spc="-30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record</a:t>
            </a:r>
            <a:r>
              <a:rPr sz="3700" spc="-25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bankruptcies</a:t>
            </a:r>
            <a:endParaRPr sz="37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225" y="5553062"/>
            <a:ext cx="86779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Borrowers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public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bankruptcy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records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(1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2)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more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likely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their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loans.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535" y="1742160"/>
            <a:ext cx="5390227" cy="34908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8724" y="311278"/>
            <a:ext cx="4330700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sz="1800" spc="-5" dirty="0">
                <a:solidFill>
                  <a:srgbClr val="0B6373"/>
                </a:solidFill>
                <a:latin typeface="Georgia"/>
                <a:cs typeface="Georgia"/>
              </a:rPr>
              <a:t>addr_state</a:t>
            </a:r>
            <a:r>
              <a:rPr sz="1800" spc="-30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0B6373"/>
                </a:solidFill>
                <a:latin typeface="Georgia"/>
                <a:cs typeface="Georgia"/>
              </a:rPr>
              <a:t>&amp;</a:t>
            </a:r>
            <a:r>
              <a:rPr sz="1800" spc="-25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B6373"/>
                </a:solidFill>
                <a:latin typeface="Georgia"/>
                <a:cs typeface="Georgia"/>
              </a:rPr>
              <a:t>purpose</a:t>
            </a:r>
            <a:r>
              <a:rPr sz="1800" spc="-25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B6373"/>
                </a:solidFill>
                <a:latin typeface="Georgia"/>
                <a:cs typeface="Georgia"/>
              </a:rPr>
              <a:t>wrt</a:t>
            </a:r>
            <a:r>
              <a:rPr sz="1800" spc="-25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B6373"/>
                </a:solidFill>
                <a:latin typeface="Georgia"/>
                <a:cs typeface="Georgia"/>
              </a:rPr>
              <a:t>Defaulting </a:t>
            </a:r>
            <a:r>
              <a:rPr sz="1800" spc="-440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B6373"/>
                </a:solidFill>
                <a:latin typeface="Georgia"/>
                <a:cs typeface="Georgia"/>
              </a:rPr>
              <a:t>chances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8724" y="1096012"/>
            <a:ext cx="4045585" cy="41211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25"/>
              </a:spcBef>
            </a:pP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Based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above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plot, the </a:t>
            </a:r>
            <a:r>
              <a:rPr sz="17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following </a:t>
            </a:r>
            <a:r>
              <a:rPr sz="17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observations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can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made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regarding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risky </a:t>
            </a:r>
            <a:r>
              <a:rPr sz="1700" spc="-43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loans:</a:t>
            </a: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469900" indent="-418465">
              <a:lnSpc>
                <a:spcPct val="100000"/>
              </a:lnSpc>
              <a:buClr>
                <a:srgbClr val="C0781B"/>
              </a:buClr>
              <a:buSzPct val="105882"/>
              <a:buAutoNum type="arabicPeriod"/>
              <a:tabLst>
                <a:tab pos="469265" algn="l"/>
                <a:tab pos="469900" algn="l"/>
              </a:tabLst>
            </a:pPr>
            <a:r>
              <a:rPr sz="1700" spc="-15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du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7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ion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oans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7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20" dirty="0">
                <a:solidFill>
                  <a:srgbClr val="424242"/>
                </a:solidFill>
                <a:latin typeface="Microsoft Sans Serif"/>
                <a:cs typeface="Microsoft Sans Serif"/>
              </a:rPr>
              <a:t>K</a:t>
            </a:r>
            <a:r>
              <a:rPr sz="1700" spc="-110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7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UT</a:t>
            </a:r>
            <a:endParaRPr sz="1700">
              <a:latin typeface="Microsoft Sans Serif"/>
              <a:cs typeface="Microsoft Sans Serif"/>
            </a:endParaRPr>
          </a:p>
          <a:p>
            <a:pPr marL="469900" marR="455295" indent="-418465">
              <a:lnSpc>
                <a:spcPts val="1860"/>
              </a:lnSpc>
              <a:spcBef>
                <a:spcPts val="1695"/>
              </a:spcBef>
              <a:buClr>
                <a:srgbClr val="C0781B"/>
              </a:buClr>
              <a:buSzPct val="105882"/>
              <a:buAutoNum type="arabicPeriod"/>
              <a:tabLst>
                <a:tab pos="469265" algn="l"/>
                <a:tab pos="469900" algn="l"/>
              </a:tabLst>
            </a:pP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Small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business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loans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DE,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NM, </a:t>
            </a:r>
            <a:r>
              <a:rPr sz="1700" spc="-4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WV,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WY</a:t>
            </a:r>
            <a:endParaRPr sz="1700">
              <a:latin typeface="Microsoft Sans Serif"/>
              <a:cs typeface="Microsoft Sans Serif"/>
            </a:endParaRPr>
          </a:p>
          <a:p>
            <a:pPr marL="469900" indent="-418465">
              <a:lnSpc>
                <a:spcPct val="100000"/>
              </a:lnSpc>
              <a:spcBef>
                <a:spcPts val="1350"/>
              </a:spcBef>
              <a:buClr>
                <a:srgbClr val="C0781B"/>
              </a:buClr>
              <a:buSzPct val="105882"/>
              <a:buAutoNum type="arabicPeriod"/>
              <a:tabLst>
                <a:tab pos="469265" algn="l"/>
                <a:tab pos="469900" algn="l"/>
              </a:tabLst>
            </a:pP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Vacation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loans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AK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</a:t>
            </a:r>
            <a:endParaRPr sz="1700">
              <a:latin typeface="Microsoft Sans Serif"/>
              <a:cs typeface="Microsoft Sans Serif"/>
            </a:endParaRPr>
          </a:p>
          <a:p>
            <a:pPr marL="469900" indent="-418465">
              <a:lnSpc>
                <a:spcPct val="100000"/>
              </a:lnSpc>
              <a:spcBef>
                <a:spcPts val="1385"/>
              </a:spcBef>
              <a:buClr>
                <a:srgbClr val="C0781B"/>
              </a:buClr>
              <a:buSzPct val="105882"/>
              <a:buAutoNum type="arabicPeriod"/>
              <a:tabLst>
                <a:tab pos="469265" algn="l"/>
                <a:tab pos="469900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Housing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loans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NH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0" dirty="0">
                <a:solidFill>
                  <a:srgbClr val="424242"/>
                </a:solidFill>
                <a:latin typeface="Microsoft Sans Serif"/>
                <a:cs typeface="Microsoft Sans Serif"/>
              </a:rPr>
              <a:t>WV</a:t>
            </a:r>
            <a:endParaRPr sz="1700">
              <a:latin typeface="Microsoft Sans Serif"/>
              <a:cs typeface="Microsoft Sans Serif"/>
            </a:endParaRPr>
          </a:p>
          <a:p>
            <a:pPr marL="469900" indent="-418465">
              <a:lnSpc>
                <a:spcPct val="100000"/>
              </a:lnSpc>
              <a:spcBef>
                <a:spcPts val="1380"/>
              </a:spcBef>
              <a:buClr>
                <a:srgbClr val="C0781B"/>
              </a:buClr>
              <a:buSzPct val="105882"/>
              <a:buAutoNum type="arabicPeriod"/>
              <a:tabLst>
                <a:tab pos="469265" algn="l"/>
                <a:tab pos="469900" algn="l"/>
              </a:tabLst>
            </a:pP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Car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loans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MT</a:t>
            </a:r>
            <a:endParaRPr sz="1700">
              <a:latin typeface="Microsoft Sans Serif"/>
              <a:cs typeface="Microsoft Sans Serif"/>
            </a:endParaRPr>
          </a:p>
          <a:p>
            <a:pPr marL="469900" indent="-418465">
              <a:lnSpc>
                <a:spcPct val="100000"/>
              </a:lnSpc>
              <a:spcBef>
                <a:spcPts val="1385"/>
              </a:spcBef>
              <a:buClr>
                <a:srgbClr val="C0781B"/>
              </a:buClr>
              <a:buSzPct val="105882"/>
              <a:buAutoNum type="arabicPeriod"/>
              <a:tabLst>
                <a:tab pos="469265" algn="l"/>
                <a:tab pos="469900" algn="l"/>
              </a:tabLst>
            </a:pP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Moving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loans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LA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840" y="205840"/>
            <a:ext cx="5237215" cy="64663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2850" y="285126"/>
            <a:ext cx="3268979" cy="98551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430"/>
              </a:lnSpc>
              <a:spcBef>
                <a:spcPts val="405"/>
              </a:spcBef>
            </a:pPr>
            <a:r>
              <a:rPr sz="2250" spc="-5" dirty="0">
                <a:solidFill>
                  <a:srgbClr val="0B6373"/>
                </a:solidFill>
                <a:latin typeface="Georgia"/>
                <a:cs typeface="Georgia"/>
              </a:rPr>
              <a:t>Home_ownership </a:t>
            </a:r>
            <a:r>
              <a:rPr sz="2250" dirty="0">
                <a:solidFill>
                  <a:srgbClr val="0B6373"/>
                </a:solidFill>
                <a:latin typeface="Georgia"/>
                <a:cs typeface="Georgia"/>
              </a:rPr>
              <a:t>&amp; </a:t>
            </a:r>
            <a:r>
              <a:rPr sz="2250" spc="5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2250" spc="-5" dirty="0">
                <a:solidFill>
                  <a:srgbClr val="0B6373"/>
                </a:solidFill>
                <a:latin typeface="Georgia"/>
                <a:cs typeface="Georgia"/>
              </a:rPr>
              <a:t>loan_amnt_range</a:t>
            </a:r>
            <a:r>
              <a:rPr sz="2250" spc="-90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2250" spc="-5" dirty="0">
                <a:solidFill>
                  <a:srgbClr val="0B6373"/>
                </a:solidFill>
                <a:latin typeface="Georgia"/>
                <a:cs typeface="Georgia"/>
              </a:rPr>
              <a:t>wrt </a:t>
            </a:r>
            <a:r>
              <a:rPr sz="2250" spc="-555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2250" spc="-5" dirty="0">
                <a:solidFill>
                  <a:srgbClr val="0B6373"/>
                </a:solidFill>
                <a:latin typeface="Georgia"/>
                <a:cs typeface="Georgia"/>
              </a:rPr>
              <a:t>Defaulting</a:t>
            </a:r>
            <a:r>
              <a:rPr sz="2250" spc="-25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2250" spc="-5" dirty="0">
                <a:solidFill>
                  <a:srgbClr val="0B6373"/>
                </a:solidFill>
                <a:latin typeface="Georgia"/>
                <a:cs typeface="Georgia"/>
              </a:rPr>
              <a:t>chances</a:t>
            </a:r>
            <a:endParaRPr sz="225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82850" y="1686862"/>
            <a:ext cx="4587875" cy="51815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25"/>
              </a:spcBef>
            </a:pP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Very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Income </a:t>
            </a:r>
            <a:r>
              <a:rPr sz="17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Homeownership(other)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tend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Loan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840" y="626689"/>
            <a:ext cx="5237215" cy="56113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97622"/>
            <a:ext cx="21907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Contents</a:t>
            </a:r>
            <a:endParaRPr sz="37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449" y="1783969"/>
            <a:ext cx="3166745" cy="17081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93395" indent="-481330">
              <a:lnSpc>
                <a:spcPct val="100000"/>
              </a:lnSpc>
              <a:spcBef>
                <a:spcPts val="530"/>
              </a:spcBef>
              <a:buClr>
                <a:srgbClr val="C0781B"/>
              </a:buClr>
              <a:buAutoNum type="arabicPeriod"/>
              <a:tabLst>
                <a:tab pos="493395" algn="l"/>
                <a:tab pos="494030" algn="l"/>
              </a:tabLst>
            </a:pPr>
            <a:r>
              <a:rPr sz="24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Problem</a:t>
            </a:r>
            <a:r>
              <a:rPr sz="24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Statement</a:t>
            </a:r>
            <a:endParaRPr sz="2400">
              <a:latin typeface="Microsoft Sans Serif"/>
              <a:cs typeface="Microsoft Sans Serif"/>
            </a:endParaRPr>
          </a:p>
          <a:p>
            <a:pPr marL="493395" indent="-481330">
              <a:lnSpc>
                <a:spcPct val="100000"/>
              </a:lnSpc>
              <a:spcBef>
                <a:spcPts val="430"/>
              </a:spcBef>
              <a:buClr>
                <a:srgbClr val="C0781B"/>
              </a:buClr>
              <a:buAutoNum type="arabicPeriod"/>
              <a:tabLst>
                <a:tab pos="493395" algn="l"/>
                <a:tab pos="494030" algn="l"/>
              </a:tabLst>
            </a:pPr>
            <a:r>
              <a:rPr sz="24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Approach</a:t>
            </a:r>
            <a:endParaRPr sz="2400">
              <a:latin typeface="Microsoft Sans Serif"/>
              <a:cs typeface="Microsoft Sans Serif"/>
            </a:endParaRPr>
          </a:p>
          <a:p>
            <a:pPr marL="493395" indent="-481330">
              <a:lnSpc>
                <a:spcPct val="100000"/>
              </a:lnSpc>
              <a:spcBef>
                <a:spcPts val="434"/>
              </a:spcBef>
              <a:buClr>
                <a:srgbClr val="C0781B"/>
              </a:buClr>
              <a:buAutoNum type="arabicPeriod"/>
              <a:tabLst>
                <a:tab pos="493395" algn="l"/>
                <a:tab pos="494030" algn="l"/>
              </a:tabLst>
            </a:pPr>
            <a:r>
              <a:rPr sz="24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Analysis</a:t>
            </a:r>
            <a:endParaRPr sz="2400">
              <a:latin typeface="Microsoft Sans Serif"/>
              <a:cs typeface="Microsoft Sans Serif"/>
            </a:endParaRPr>
          </a:p>
          <a:p>
            <a:pPr marL="493395" indent="-481330">
              <a:lnSpc>
                <a:spcPct val="100000"/>
              </a:lnSpc>
              <a:spcBef>
                <a:spcPts val="430"/>
              </a:spcBef>
              <a:buClr>
                <a:srgbClr val="C0781B"/>
              </a:buClr>
              <a:buAutoNum type="arabicPeriod"/>
              <a:tabLst>
                <a:tab pos="493395" algn="l"/>
                <a:tab pos="494030" algn="l"/>
              </a:tabLst>
            </a:pPr>
            <a:r>
              <a:rPr sz="24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Recommendations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150" y="481128"/>
            <a:ext cx="3375660" cy="5988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365"/>
              </a:spcBef>
            </a:pPr>
            <a:r>
              <a:rPr sz="1950" spc="10" dirty="0">
                <a:solidFill>
                  <a:srgbClr val="0B6373"/>
                </a:solidFill>
                <a:latin typeface="Georgia"/>
                <a:cs typeface="Georgia"/>
              </a:rPr>
              <a:t>Annual income </a:t>
            </a:r>
            <a:r>
              <a:rPr sz="1950" spc="20" dirty="0">
                <a:solidFill>
                  <a:srgbClr val="0B6373"/>
                </a:solidFill>
                <a:latin typeface="Georgia"/>
                <a:cs typeface="Georgia"/>
              </a:rPr>
              <a:t>&amp; </a:t>
            </a:r>
            <a:r>
              <a:rPr sz="1950" spc="10" dirty="0">
                <a:solidFill>
                  <a:srgbClr val="0B6373"/>
                </a:solidFill>
                <a:latin typeface="Georgia"/>
                <a:cs typeface="Georgia"/>
              </a:rPr>
              <a:t>purpose </a:t>
            </a:r>
            <a:r>
              <a:rPr sz="1950" spc="-490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1950" spc="10" dirty="0">
                <a:solidFill>
                  <a:srgbClr val="0B6373"/>
                </a:solidFill>
                <a:latin typeface="Georgia"/>
                <a:cs typeface="Georgia"/>
              </a:rPr>
              <a:t>wrt</a:t>
            </a:r>
            <a:r>
              <a:rPr sz="1950" spc="-10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1950" spc="10" dirty="0">
                <a:solidFill>
                  <a:srgbClr val="0B6373"/>
                </a:solidFill>
                <a:latin typeface="Georgia"/>
                <a:cs typeface="Georgia"/>
              </a:rPr>
              <a:t>Defaulting</a:t>
            </a:r>
            <a:r>
              <a:rPr sz="1950" spc="-5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1950" spc="10" dirty="0">
                <a:solidFill>
                  <a:srgbClr val="0B6373"/>
                </a:solidFill>
                <a:latin typeface="Georgia"/>
                <a:cs typeface="Georgia"/>
              </a:rPr>
              <a:t>chances</a:t>
            </a:r>
            <a:endParaRPr sz="195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150" y="1686862"/>
            <a:ext cx="3891279" cy="9842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25"/>
              </a:spcBef>
            </a:pP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both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7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low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income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who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are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involved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small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business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tend </a:t>
            </a:r>
            <a:r>
              <a:rPr sz="1700" spc="-43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tendency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 </a:t>
            </a:r>
            <a:r>
              <a:rPr sz="1700" spc="-4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loans.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840" y="573248"/>
            <a:ext cx="5237215" cy="571150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555484"/>
            <a:ext cx="8184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B6373"/>
                </a:solidFill>
                <a:latin typeface="Georgia"/>
                <a:cs typeface="Georgia"/>
              </a:rPr>
              <a:t>Annual</a:t>
            </a:r>
            <a:r>
              <a:rPr sz="2400" spc="-20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B6373"/>
                </a:solidFill>
                <a:latin typeface="Georgia"/>
                <a:cs typeface="Georgia"/>
              </a:rPr>
              <a:t>income</a:t>
            </a:r>
            <a:r>
              <a:rPr sz="2400" spc="-15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B6373"/>
                </a:solidFill>
                <a:latin typeface="Georgia"/>
                <a:cs typeface="Georgia"/>
              </a:rPr>
              <a:t>&amp;</a:t>
            </a:r>
            <a:r>
              <a:rPr sz="2400" spc="-20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B6373"/>
                </a:solidFill>
                <a:latin typeface="Georgia"/>
                <a:cs typeface="Georgia"/>
              </a:rPr>
              <a:t>addr_state</a:t>
            </a:r>
            <a:r>
              <a:rPr sz="2400" spc="-20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B6373"/>
                </a:solidFill>
                <a:latin typeface="Georgia"/>
                <a:cs typeface="Georgia"/>
              </a:rPr>
              <a:t>wrt</a:t>
            </a:r>
            <a:r>
              <a:rPr sz="2400" spc="-15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B6373"/>
                </a:solidFill>
                <a:latin typeface="Georgia"/>
                <a:cs typeface="Georgia"/>
              </a:rPr>
              <a:t>Defaulting</a:t>
            </a:r>
            <a:r>
              <a:rPr sz="2400" spc="-25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B6373"/>
                </a:solidFill>
                <a:latin typeface="Georgia"/>
                <a:cs typeface="Georgia"/>
              </a:rPr>
              <a:t>chances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225" y="5553062"/>
            <a:ext cx="10154920" cy="9842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25"/>
              </a:spcBef>
            </a:pP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Based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analysis, </a:t>
            </a:r>
            <a:r>
              <a:rPr sz="17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it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observed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 </a:t>
            </a:r>
            <a:r>
              <a:rPr sz="17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7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low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incomes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small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business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tend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-4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loans.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Additionally,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individuals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incomes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AK,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MS,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MT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medium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700" spc="-43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default,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while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those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medium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incomes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NM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default.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Lastly,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very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ts val="1800"/>
              </a:lnSpc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high-income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earners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TN,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NH,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medium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default."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74" y="1781900"/>
            <a:ext cx="11522508" cy="35557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97622"/>
            <a:ext cx="457073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Recommendations</a:t>
            </a:r>
            <a:endParaRPr sz="37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385" y="1708248"/>
            <a:ext cx="9137650" cy="427418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567690" indent="-419100">
              <a:lnSpc>
                <a:spcPct val="100000"/>
              </a:lnSpc>
              <a:spcBef>
                <a:spcPts val="1150"/>
              </a:spcBef>
              <a:buClr>
                <a:srgbClr val="C0781B"/>
              </a:buClr>
              <a:buSzPct val="105882"/>
              <a:buAutoNum type="arabicPeriod"/>
              <a:tabLst>
                <a:tab pos="567055" algn="l"/>
                <a:tab pos="56832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Interest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more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14%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probability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endParaRPr sz="1700">
              <a:latin typeface="Microsoft Sans Serif"/>
              <a:cs typeface="Microsoft Sans Serif"/>
            </a:endParaRPr>
          </a:p>
          <a:p>
            <a:pPr marL="567690" indent="-419100">
              <a:lnSpc>
                <a:spcPct val="100000"/>
              </a:lnSpc>
              <a:spcBef>
                <a:spcPts val="1200"/>
              </a:spcBef>
              <a:buClr>
                <a:srgbClr val="C0781B"/>
              </a:buClr>
              <a:buSzPct val="105882"/>
              <a:buAutoNum type="arabicPeriod"/>
              <a:tabLst>
                <a:tab pos="567055" algn="l"/>
                <a:tab pos="568325" algn="l"/>
              </a:tabLst>
            </a:pP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who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taken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loan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tenure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60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months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defaulting</a:t>
            </a:r>
            <a:endParaRPr sz="1700">
              <a:latin typeface="Microsoft Sans Serif"/>
              <a:cs typeface="Microsoft Sans Serif"/>
            </a:endParaRPr>
          </a:p>
          <a:p>
            <a:pPr marL="567690" indent="-419100">
              <a:lnSpc>
                <a:spcPct val="100000"/>
              </a:lnSpc>
              <a:spcBef>
                <a:spcPts val="1200"/>
              </a:spcBef>
              <a:buClr>
                <a:srgbClr val="C0781B"/>
              </a:buClr>
              <a:buSzPct val="105882"/>
              <a:buAutoNum type="arabicPeriod"/>
              <a:tabLst>
                <a:tab pos="567055" algn="l"/>
                <a:tab pos="568325" algn="l"/>
              </a:tabLst>
            </a:pP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loan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amount,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greater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loan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getting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default.</a:t>
            </a:r>
            <a:endParaRPr sz="1700">
              <a:latin typeface="Microsoft Sans Serif"/>
              <a:cs typeface="Microsoft Sans Serif"/>
            </a:endParaRPr>
          </a:p>
          <a:p>
            <a:pPr marL="567690" indent="-419100">
              <a:lnSpc>
                <a:spcPct val="100000"/>
              </a:lnSpc>
              <a:spcBef>
                <a:spcPts val="1200"/>
              </a:spcBef>
              <a:buClr>
                <a:srgbClr val="C0781B"/>
              </a:buClr>
              <a:buSzPct val="105882"/>
              <a:buAutoNum type="arabicPeriod"/>
              <a:tabLst>
                <a:tab pos="567055" algn="l"/>
                <a:tab pos="568325" algn="l"/>
              </a:tabLst>
            </a:pPr>
            <a:r>
              <a:rPr sz="17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Low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Annual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Income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slight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endParaRPr sz="1700">
              <a:latin typeface="Microsoft Sans Serif"/>
              <a:cs typeface="Microsoft Sans Serif"/>
            </a:endParaRPr>
          </a:p>
          <a:p>
            <a:pPr marL="567690" indent="-419100">
              <a:lnSpc>
                <a:spcPct val="100000"/>
              </a:lnSpc>
              <a:spcBef>
                <a:spcPts val="1200"/>
              </a:spcBef>
              <a:buClr>
                <a:srgbClr val="C0781B"/>
              </a:buClr>
              <a:buSzPct val="105882"/>
              <a:buAutoNum type="arabicPeriod"/>
              <a:tabLst>
                <a:tab pos="567055" algn="l"/>
                <a:tab pos="568325" algn="l"/>
              </a:tabLst>
            </a:pP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installment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16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%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default(300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+)</a:t>
            </a:r>
            <a:endParaRPr sz="1700">
              <a:latin typeface="Microsoft Sans Serif"/>
              <a:cs typeface="Microsoft Sans Serif"/>
            </a:endParaRPr>
          </a:p>
          <a:p>
            <a:pPr marL="567690" indent="-419100">
              <a:lnSpc>
                <a:spcPct val="100000"/>
              </a:lnSpc>
              <a:spcBef>
                <a:spcPts val="1200"/>
              </a:spcBef>
              <a:buClr>
                <a:srgbClr val="C0781B"/>
              </a:buClr>
              <a:buSzPct val="105882"/>
              <a:buAutoNum type="arabicPeriod"/>
              <a:tabLst>
                <a:tab pos="567055" algn="l"/>
                <a:tab pos="568325" algn="l"/>
              </a:tabLst>
            </a:pP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Grade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G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along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its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subgrade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highest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endParaRPr sz="1700">
              <a:latin typeface="Microsoft Sans Serif"/>
              <a:cs typeface="Microsoft Sans Serif"/>
            </a:endParaRPr>
          </a:p>
          <a:p>
            <a:pPr marL="567690" indent="-419100">
              <a:lnSpc>
                <a:spcPct val="100000"/>
              </a:lnSpc>
              <a:spcBef>
                <a:spcPts val="1200"/>
              </a:spcBef>
              <a:buClr>
                <a:srgbClr val="C0781B"/>
              </a:buClr>
              <a:buSzPct val="105882"/>
              <a:buAutoNum type="arabicPeriod"/>
              <a:tabLst>
                <a:tab pos="567055" algn="l"/>
                <a:tab pos="568325" algn="l"/>
              </a:tabLst>
            </a:pP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There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slight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impact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other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category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home_ownership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endParaRPr sz="1700">
              <a:latin typeface="Microsoft Sans Serif"/>
              <a:cs typeface="Microsoft Sans Serif"/>
            </a:endParaRPr>
          </a:p>
          <a:p>
            <a:pPr marL="567690" indent="-419100">
              <a:lnSpc>
                <a:spcPct val="100000"/>
              </a:lnSpc>
              <a:spcBef>
                <a:spcPts val="1200"/>
              </a:spcBef>
              <a:buClr>
                <a:srgbClr val="C0781B"/>
              </a:buClr>
              <a:buSzPct val="105882"/>
              <a:buAutoNum type="arabicPeriod"/>
              <a:tabLst>
                <a:tab pos="567055" algn="l"/>
                <a:tab pos="568325" algn="l"/>
              </a:tabLst>
            </a:pP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NV,SD,TN,NM,MO</a:t>
            </a:r>
            <a:endParaRPr sz="1700">
              <a:latin typeface="Microsoft Sans Serif"/>
              <a:cs typeface="Microsoft Sans Serif"/>
            </a:endParaRPr>
          </a:p>
          <a:p>
            <a:pPr marL="567690" indent="-419100">
              <a:lnSpc>
                <a:spcPct val="100000"/>
              </a:lnSpc>
              <a:spcBef>
                <a:spcPts val="1200"/>
              </a:spcBef>
              <a:buClr>
                <a:srgbClr val="C0781B"/>
              </a:buClr>
              <a:buSzPct val="105882"/>
              <a:buAutoNum type="arabicPeriod"/>
              <a:tabLst>
                <a:tab pos="567055" algn="l"/>
                <a:tab pos="568325" algn="l"/>
              </a:tabLst>
            </a:pP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Small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Business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renewable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energy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,educational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purpose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endParaRPr sz="1700">
              <a:latin typeface="Microsoft Sans Serif"/>
              <a:cs typeface="Microsoft Sans Serif"/>
            </a:endParaRPr>
          </a:p>
          <a:p>
            <a:pPr marL="567690" indent="-555625">
              <a:lnSpc>
                <a:spcPct val="100000"/>
              </a:lnSpc>
              <a:spcBef>
                <a:spcPts val="1200"/>
              </a:spcBef>
              <a:buClr>
                <a:srgbClr val="C0781B"/>
              </a:buClr>
              <a:buSzPct val="105882"/>
              <a:buAutoNum type="arabicPeriod"/>
              <a:tabLst>
                <a:tab pos="567055" algn="l"/>
                <a:tab pos="568325" algn="l"/>
              </a:tabLst>
            </a:pP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Derogatory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public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records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(1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2)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chances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97622"/>
            <a:ext cx="457073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Recommendations</a:t>
            </a:r>
            <a:endParaRPr sz="37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385" y="1712211"/>
            <a:ext cx="9552305" cy="400113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567690" indent="-555625">
              <a:lnSpc>
                <a:spcPct val="100000"/>
              </a:lnSpc>
              <a:spcBef>
                <a:spcPts val="944"/>
              </a:spcBef>
              <a:buClr>
                <a:srgbClr val="C0781B"/>
              </a:buClr>
              <a:buSzPct val="105882"/>
              <a:buAutoNum type="arabicPeriod" startAt="11"/>
              <a:tabLst>
                <a:tab pos="567055" algn="l"/>
                <a:tab pos="568325" algn="l"/>
              </a:tabLst>
            </a:pP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Public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bankruptcy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records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(1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2)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endParaRPr sz="1700">
              <a:latin typeface="Microsoft Sans Serif"/>
              <a:cs typeface="Microsoft Sans Serif"/>
            </a:endParaRPr>
          </a:p>
          <a:p>
            <a:pPr marL="567690" indent="-555625">
              <a:lnSpc>
                <a:spcPct val="100000"/>
              </a:lnSpc>
              <a:spcBef>
                <a:spcPts val="985"/>
              </a:spcBef>
              <a:buClr>
                <a:srgbClr val="C0781B"/>
              </a:buClr>
              <a:buSzPct val="105882"/>
              <a:buAutoNum type="arabicPeriod" startAt="11"/>
              <a:tabLst>
                <a:tab pos="567055" algn="l"/>
                <a:tab pos="568325" algn="l"/>
              </a:tabLst>
            </a:pP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Vacation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loans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AK,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</a:t>
            </a:r>
            <a:endParaRPr sz="1700">
              <a:latin typeface="Microsoft Sans Serif"/>
              <a:cs typeface="Microsoft Sans Serif"/>
            </a:endParaRPr>
          </a:p>
          <a:p>
            <a:pPr marL="567690" indent="-555625">
              <a:lnSpc>
                <a:spcPct val="100000"/>
              </a:lnSpc>
              <a:spcBef>
                <a:spcPts val="985"/>
              </a:spcBef>
              <a:buClr>
                <a:srgbClr val="C0781B"/>
              </a:buClr>
              <a:buSzPct val="105882"/>
              <a:buAutoNum type="arabicPeriod" startAt="11"/>
              <a:tabLst>
                <a:tab pos="567055" algn="l"/>
                <a:tab pos="56832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Housing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loans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WV,NH</a:t>
            </a:r>
            <a:endParaRPr sz="1700">
              <a:latin typeface="Microsoft Sans Serif"/>
              <a:cs typeface="Microsoft Sans Serif"/>
            </a:endParaRPr>
          </a:p>
          <a:p>
            <a:pPr marL="567690" indent="-555625">
              <a:lnSpc>
                <a:spcPct val="100000"/>
              </a:lnSpc>
              <a:spcBef>
                <a:spcPts val="985"/>
              </a:spcBef>
              <a:buClr>
                <a:srgbClr val="C0781B"/>
              </a:buClr>
              <a:buSzPct val="105882"/>
              <a:buAutoNum type="arabicPeriod" startAt="11"/>
              <a:tabLst>
                <a:tab pos="567055" algn="l"/>
                <a:tab pos="568325" algn="l"/>
              </a:tabLst>
            </a:pP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Small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Business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DE,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NM,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WV,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WY</a:t>
            </a:r>
            <a:endParaRPr sz="1700">
              <a:latin typeface="Microsoft Sans Serif"/>
              <a:cs typeface="Microsoft Sans Serif"/>
            </a:endParaRPr>
          </a:p>
          <a:p>
            <a:pPr marL="567690" indent="-555625">
              <a:lnSpc>
                <a:spcPct val="100000"/>
              </a:lnSpc>
              <a:spcBef>
                <a:spcPts val="985"/>
              </a:spcBef>
              <a:buClr>
                <a:srgbClr val="C0781B"/>
              </a:buClr>
              <a:buSzPct val="105882"/>
              <a:buAutoNum type="arabicPeriod" startAt="11"/>
              <a:tabLst>
                <a:tab pos="567055" algn="l"/>
                <a:tab pos="568325" algn="l"/>
              </a:tabLst>
            </a:pP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Car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Loan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MT</a:t>
            </a:r>
            <a:endParaRPr sz="1700">
              <a:latin typeface="Microsoft Sans Serif"/>
              <a:cs typeface="Microsoft Sans Serif"/>
            </a:endParaRPr>
          </a:p>
          <a:p>
            <a:pPr marL="567690" indent="-555625">
              <a:lnSpc>
                <a:spcPct val="100000"/>
              </a:lnSpc>
              <a:spcBef>
                <a:spcPts val="980"/>
              </a:spcBef>
              <a:buClr>
                <a:srgbClr val="C0781B"/>
              </a:buClr>
              <a:buSzPct val="105882"/>
              <a:buAutoNum type="arabicPeriod" startAt="11"/>
              <a:tabLst>
                <a:tab pos="567055" algn="l"/>
                <a:tab pos="568325" algn="l"/>
              </a:tabLst>
            </a:pP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Moving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Loan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LA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</a:t>
            </a:r>
            <a:endParaRPr sz="1700">
              <a:latin typeface="Microsoft Sans Serif"/>
              <a:cs typeface="Microsoft Sans Serif"/>
            </a:endParaRPr>
          </a:p>
          <a:p>
            <a:pPr marL="567690" indent="-555625">
              <a:lnSpc>
                <a:spcPct val="100000"/>
              </a:lnSpc>
              <a:spcBef>
                <a:spcPts val="985"/>
              </a:spcBef>
              <a:buClr>
                <a:srgbClr val="C0781B"/>
              </a:buClr>
              <a:buSzPct val="105882"/>
              <a:buAutoNum type="arabicPeriod" startAt="11"/>
              <a:tabLst>
                <a:tab pos="567055" algn="l"/>
                <a:tab pos="568325" algn="l"/>
              </a:tabLst>
            </a:pP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Very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Income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Homeownership(other)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tend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Loan</a:t>
            </a:r>
            <a:endParaRPr sz="1700">
              <a:latin typeface="Microsoft Sans Serif"/>
              <a:cs typeface="Microsoft Sans Serif"/>
            </a:endParaRPr>
          </a:p>
          <a:p>
            <a:pPr marL="567690" indent="-555625">
              <a:lnSpc>
                <a:spcPct val="100000"/>
              </a:lnSpc>
              <a:spcBef>
                <a:spcPts val="985"/>
              </a:spcBef>
              <a:buClr>
                <a:srgbClr val="C0781B"/>
              </a:buClr>
              <a:buSzPct val="105882"/>
              <a:buAutoNum type="arabicPeriod" startAt="11"/>
              <a:tabLst>
                <a:tab pos="567055" algn="l"/>
                <a:tab pos="568325" algn="l"/>
              </a:tabLst>
            </a:pP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Income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AK,MS,MT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medium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endParaRPr sz="1700">
              <a:latin typeface="Microsoft Sans Serif"/>
              <a:cs typeface="Microsoft Sans Serif"/>
            </a:endParaRPr>
          </a:p>
          <a:p>
            <a:pPr marL="567690" indent="-555625">
              <a:lnSpc>
                <a:spcPct val="100000"/>
              </a:lnSpc>
              <a:spcBef>
                <a:spcPts val="985"/>
              </a:spcBef>
              <a:buClr>
                <a:srgbClr val="C0781B"/>
              </a:buClr>
              <a:buSzPct val="105882"/>
              <a:buAutoNum type="arabicPeriod" startAt="11"/>
              <a:tabLst>
                <a:tab pos="567055" algn="l"/>
                <a:tab pos="56832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Medium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Income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TN,NM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endParaRPr sz="1700">
              <a:latin typeface="Microsoft Sans Serif"/>
              <a:cs typeface="Microsoft Sans Serif"/>
            </a:endParaRPr>
          </a:p>
          <a:p>
            <a:pPr marL="567690" indent="-555625">
              <a:lnSpc>
                <a:spcPct val="100000"/>
              </a:lnSpc>
              <a:spcBef>
                <a:spcPts val="985"/>
              </a:spcBef>
              <a:buClr>
                <a:srgbClr val="C0781B"/>
              </a:buClr>
              <a:buSzPct val="105882"/>
              <a:buAutoNum type="arabicPeriod" startAt="11"/>
              <a:tabLst>
                <a:tab pos="567055" algn="l"/>
                <a:tab pos="568325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Very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Income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TN,NH,MT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medium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" y="5745467"/>
            <a:ext cx="309245" cy="1112520"/>
          </a:xfrm>
          <a:custGeom>
            <a:avLst/>
            <a:gdLst/>
            <a:ahLst/>
            <a:cxnLst/>
            <a:rect l="l" t="t" r="r" b="b"/>
            <a:pathLst>
              <a:path w="309245" h="1112520">
                <a:moveTo>
                  <a:pt x="308825" y="154406"/>
                </a:moveTo>
                <a:lnTo>
                  <a:pt x="300951" y="105600"/>
                </a:lnTo>
                <a:lnTo>
                  <a:pt x="279031" y="63207"/>
                </a:lnTo>
                <a:lnTo>
                  <a:pt x="245605" y="29794"/>
                </a:lnTo>
                <a:lnTo>
                  <a:pt x="203212" y="7874"/>
                </a:lnTo>
                <a:lnTo>
                  <a:pt x="154406" y="0"/>
                </a:lnTo>
                <a:lnTo>
                  <a:pt x="124142" y="2984"/>
                </a:lnTo>
                <a:lnTo>
                  <a:pt x="68745" y="25933"/>
                </a:lnTo>
                <a:lnTo>
                  <a:pt x="25946" y="68745"/>
                </a:lnTo>
                <a:lnTo>
                  <a:pt x="2997" y="124142"/>
                </a:lnTo>
                <a:lnTo>
                  <a:pt x="0" y="154406"/>
                </a:lnTo>
                <a:lnTo>
                  <a:pt x="0" y="433997"/>
                </a:lnTo>
                <a:lnTo>
                  <a:pt x="0" y="713587"/>
                </a:lnTo>
                <a:lnTo>
                  <a:pt x="0" y="975575"/>
                </a:lnTo>
                <a:lnTo>
                  <a:pt x="0" y="1112367"/>
                </a:lnTo>
                <a:lnTo>
                  <a:pt x="308825" y="1112367"/>
                </a:lnTo>
                <a:lnTo>
                  <a:pt x="308825" y="975575"/>
                </a:lnTo>
                <a:lnTo>
                  <a:pt x="308825" y="713587"/>
                </a:lnTo>
                <a:lnTo>
                  <a:pt x="308825" y="433997"/>
                </a:lnTo>
                <a:lnTo>
                  <a:pt x="308825" y="154406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185" y="5465470"/>
            <a:ext cx="309245" cy="1392555"/>
          </a:xfrm>
          <a:custGeom>
            <a:avLst/>
            <a:gdLst/>
            <a:ahLst/>
            <a:cxnLst/>
            <a:rect l="l" t="t" r="r" b="b"/>
            <a:pathLst>
              <a:path w="309245" h="1392554">
                <a:moveTo>
                  <a:pt x="308825" y="154406"/>
                </a:moveTo>
                <a:lnTo>
                  <a:pt x="300951" y="105600"/>
                </a:lnTo>
                <a:lnTo>
                  <a:pt x="279031" y="63220"/>
                </a:lnTo>
                <a:lnTo>
                  <a:pt x="245605" y="29794"/>
                </a:lnTo>
                <a:lnTo>
                  <a:pt x="203225" y="7874"/>
                </a:lnTo>
                <a:lnTo>
                  <a:pt x="154419" y="0"/>
                </a:lnTo>
                <a:lnTo>
                  <a:pt x="124155" y="2997"/>
                </a:lnTo>
                <a:lnTo>
                  <a:pt x="68745" y="25946"/>
                </a:lnTo>
                <a:lnTo>
                  <a:pt x="25946" y="68745"/>
                </a:lnTo>
                <a:lnTo>
                  <a:pt x="2997" y="124142"/>
                </a:lnTo>
                <a:lnTo>
                  <a:pt x="0" y="154406"/>
                </a:lnTo>
                <a:lnTo>
                  <a:pt x="0" y="434403"/>
                </a:lnTo>
                <a:lnTo>
                  <a:pt x="0" y="713994"/>
                </a:lnTo>
                <a:lnTo>
                  <a:pt x="0" y="993584"/>
                </a:lnTo>
                <a:lnTo>
                  <a:pt x="0" y="1255572"/>
                </a:lnTo>
                <a:lnTo>
                  <a:pt x="0" y="1392364"/>
                </a:lnTo>
                <a:lnTo>
                  <a:pt x="308825" y="1392364"/>
                </a:lnTo>
                <a:lnTo>
                  <a:pt x="308825" y="1255572"/>
                </a:lnTo>
                <a:lnTo>
                  <a:pt x="308825" y="993584"/>
                </a:lnTo>
                <a:lnTo>
                  <a:pt x="308825" y="713994"/>
                </a:lnTo>
                <a:lnTo>
                  <a:pt x="308825" y="434403"/>
                </a:lnTo>
                <a:lnTo>
                  <a:pt x="308825" y="154406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320" y="5745467"/>
            <a:ext cx="309245" cy="1112520"/>
          </a:xfrm>
          <a:custGeom>
            <a:avLst/>
            <a:gdLst/>
            <a:ahLst/>
            <a:cxnLst/>
            <a:rect l="l" t="t" r="r" b="b"/>
            <a:pathLst>
              <a:path w="309244" h="1112520">
                <a:moveTo>
                  <a:pt x="308825" y="1112367"/>
                </a:moveTo>
                <a:lnTo>
                  <a:pt x="308813" y="975575"/>
                </a:lnTo>
                <a:lnTo>
                  <a:pt x="308813" y="713587"/>
                </a:lnTo>
                <a:lnTo>
                  <a:pt x="308813" y="433997"/>
                </a:lnTo>
                <a:lnTo>
                  <a:pt x="308813" y="154406"/>
                </a:lnTo>
                <a:lnTo>
                  <a:pt x="300939" y="105600"/>
                </a:lnTo>
                <a:lnTo>
                  <a:pt x="279019" y="63207"/>
                </a:lnTo>
                <a:lnTo>
                  <a:pt x="245605" y="29794"/>
                </a:lnTo>
                <a:lnTo>
                  <a:pt x="203212" y="7874"/>
                </a:lnTo>
                <a:lnTo>
                  <a:pt x="154406" y="0"/>
                </a:lnTo>
                <a:lnTo>
                  <a:pt x="124142" y="2984"/>
                </a:lnTo>
                <a:lnTo>
                  <a:pt x="68745" y="25933"/>
                </a:lnTo>
                <a:lnTo>
                  <a:pt x="25933" y="68745"/>
                </a:lnTo>
                <a:lnTo>
                  <a:pt x="2984" y="124142"/>
                </a:lnTo>
                <a:lnTo>
                  <a:pt x="0" y="154406"/>
                </a:lnTo>
                <a:lnTo>
                  <a:pt x="0" y="433997"/>
                </a:lnTo>
                <a:lnTo>
                  <a:pt x="0" y="713587"/>
                </a:lnTo>
                <a:lnTo>
                  <a:pt x="0" y="975575"/>
                </a:lnTo>
                <a:lnTo>
                  <a:pt x="0" y="1112367"/>
                </a:lnTo>
                <a:lnTo>
                  <a:pt x="308825" y="111236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5442" y="6025057"/>
            <a:ext cx="309245" cy="833119"/>
          </a:xfrm>
          <a:custGeom>
            <a:avLst/>
            <a:gdLst/>
            <a:ahLst/>
            <a:cxnLst/>
            <a:rect l="l" t="t" r="r" b="b"/>
            <a:pathLst>
              <a:path w="309244" h="833120">
                <a:moveTo>
                  <a:pt x="308825" y="154406"/>
                </a:moveTo>
                <a:lnTo>
                  <a:pt x="300951" y="105600"/>
                </a:lnTo>
                <a:lnTo>
                  <a:pt x="279031" y="63220"/>
                </a:lnTo>
                <a:lnTo>
                  <a:pt x="245605" y="29794"/>
                </a:lnTo>
                <a:lnTo>
                  <a:pt x="203212" y="7874"/>
                </a:lnTo>
                <a:lnTo>
                  <a:pt x="154406" y="0"/>
                </a:lnTo>
                <a:lnTo>
                  <a:pt x="124142" y="2997"/>
                </a:lnTo>
                <a:lnTo>
                  <a:pt x="68745" y="25946"/>
                </a:lnTo>
                <a:lnTo>
                  <a:pt x="25946" y="68745"/>
                </a:lnTo>
                <a:lnTo>
                  <a:pt x="2997" y="124142"/>
                </a:lnTo>
                <a:lnTo>
                  <a:pt x="0" y="154406"/>
                </a:lnTo>
                <a:lnTo>
                  <a:pt x="0" y="433997"/>
                </a:lnTo>
                <a:lnTo>
                  <a:pt x="0" y="695985"/>
                </a:lnTo>
                <a:lnTo>
                  <a:pt x="0" y="832777"/>
                </a:lnTo>
                <a:lnTo>
                  <a:pt x="308825" y="832777"/>
                </a:lnTo>
                <a:lnTo>
                  <a:pt x="308825" y="695985"/>
                </a:lnTo>
                <a:lnTo>
                  <a:pt x="308825" y="433997"/>
                </a:lnTo>
                <a:lnTo>
                  <a:pt x="308825" y="154406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598" y="5465470"/>
            <a:ext cx="309245" cy="1392555"/>
          </a:xfrm>
          <a:custGeom>
            <a:avLst/>
            <a:gdLst/>
            <a:ahLst/>
            <a:cxnLst/>
            <a:rect l="l" t="t" r="r" b="b"/>
            <a:pathLst>
              <a:path w="309244" h="1392554">
                <a:moveTo>
                  <a:pt x="308800" y="154393"/>
                </a:moveTo>
                <a:lnTo>
                  <a:pt x="300926" y="105600"/>
                </a:lnTo>
                <a:lnTo>
                  <a:pt x="279006" y="63207"/>
                </a:lnTo>
                <a:lnTo>
                  <a:pt x="245579" y="29794"/>
                </a:lnTo>
                <a:lnTo>
                  <a:pt x="203200" y="7874"/>
                </a:lnTo>
                <a:lnTo>
                  <a:pt x="154393" y="0"/>
                </a:lnTo>
                <a:lnTo>
                  <a:pt x="124142" y="2997"/>
                </a:lnTo>
                <a:lnTo>
                  <a:pt x="68745" y="25933"/>
                </a:lnTo>
                <a:lnTo>
                  <a:pt x="25946" y="68732"/>
                </a:lnTo>
                <a:lnTo>
                  <a:pt x="2997" y="124129"/>
                </a:lnTo>
                <a:lnTo>
                  <a:pt x="0" y="154393"/>
                </a:lnTo>
                <a:lnTo>
                  <a:pt x="0" y="434390"/>
                </a:lnTo>
                <a:lnTo>
                  <a:pt x="0" y="713981"/>
                </a:lnTo>
                <a:lnTo>
                  <a:pt x="0" y="993571"/>
                </a:lnTo>
                <a:lnTo>
                  <a:pt x="0" y="1255572"/>
                </a:lnTo>
                <a:lnTo>
                  <a:pt x="0" y="1392364"/>
                </a:lnTo>
                <a:lnTo>
                  <a:pt x="308800" y="1392364"/>
                </a:lnTo>
                <a:lnTo>
                  <a:pt x="308800" y="1255572"/>
                </a:lnTo>
                <a:lnTo>
                  <a:pt x="308800" y="993571"/>
                </a:lnTo>
                <a:lnTo>
                  <a:pt x="308800" y="713981"/>
                </a:lnTo>
                <a:lnTo>
                  <a:pt x="308800" y="434390"/>
                </a:lnTo>
                <a:lnTo>
                  <a:pt x="308800" y="15439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0733" y="5745467"/>
            <a:ext cx="309245" cy="1112520"/>
          </a:xfrm>
          <a:custGeom>
            <a:avLst/>
            <a:gdLst/>
            <a:ahLst/>
            <a:cxnLst/>
            <a:rect l="l" t="t" r="r" b="b"/>
            <a:pathLst>
              <a:path w="309245" h="1112520">
                <a:moveTo>
                  <a:pt x="308787" y="154393"/>
                </a:moveTo>
                <a:lnTo>
                  <a:pt x="300913" y="105587"/>
                </a:lnTo>
                <a:lnTo>
                  <a:pt x="278993" y="63207"/>
                </a:lnTo>
                <a:lnTo>
                  <a:pt x="245579" y="29781"/>
                </a:lnTo>
                <a:lnTo>
                  <a:pt x="203187" y="7861"/>
                </a:lnTo>
                <a:lnTo>
                  <a:pt x="154393" y="0"/>
                </a:lnTo>
                <a:lnTo>
                  <a:pt x="124129" y="2984"/>
                </a:lnTo>
                <a:lnTo>
                  <a:pt x="68732" y="25933"/>
                </a:lnTo>
                <a:lnTo>
                  <a:pt x="25933" y="68732"/>
                </a:lnTo>
                <a:lnTo>
                  <a:pt x="2984" y="124129"/>
                </a:lnTo>
                <a:lnTo>
                  <a:pt x="0" y="154393"/>
                </a:lnTo>
                <a:lnTo>
                  <a:pt x="0" y="433984"/>
                </a:lnTo>
                <a:lnTo>
                  <a:pt x="0" y="713574"/>
                </a:lnTo>
                <a:lnTo>
                  <a:pt x="0" y="975575"/>
                </a:lnTo>
                <a:lnTo>
                  <a:pt x="0" y="1112367"/>
                </a:lnTo>
                <a:lnTo>
                  <a:pt x="308787" y="1112367"/>
                </a:lnTo>
                <a:lnTo>
                  <a:pt x="308787" y="975575"/>
                </a:lnTo>
                <a:lnTo>
                  <a:pt x="308787" y="713574"/>
                </a:lnTo>
                <a:lnTo>
                  <a:pt x="308787" y="433984"/>
                </a:lnTo>
                <a:lnTo>
                  <a:pt x="308787" y="15439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5855" y="6025057"/>
            <a:ext cx="309245" cy="833119"/>
          </a:xfrm>
          <a:custGeom>
            <a:avLst/>
            <a:gdLst/>
            <a:ahLst/>
            <a:cxnLst/>
            <a:rect l="l" t="t" r="r" b="b"/>
            <a:pathLst>
              <a:path w="309245" h="833120">
                <a:moveTo>
                  <a:pt x="308800" y="832777"/>
                </a:moveTo>
                <a:lnTo>
                  <a:pt x="308787" y="695985"/>
                </a:lnTo>
                <a:lnTo>
                  <a:pt x="308787" y="433984"/>
                </a:lnTo>
                <a:lnTo>
                  <a:pt x="308787" y="154393"/>
                </a:lnTo>
                <a:lnTo>
                  <a:pt x="300926" y="105587"/>
                </a:lnTo>
                <a:lnTo>
                  <a:pt x="279006" y="63207"/>
                </a:lnTo>
                <a:lnTo>
                  <a:pt x="245579" y="29781"/>
                </a:lnTo>
                <a:lnTo>
                  <a:pt x="203200" y="7874"/>
                </a:lnTo>
                <a:lnTo>
                  <a:pt x="154393" y="0"/>
                </a:lnTo>
                <a:lnTo>
                  <a:pt x="124129" y="2997"/>
                </a:lnTo>
                <a:lnTo>
                  <a:pt x="68732" y="25933"/>
                </a:lnTo>
                <a:lnTo>
                  <a:pt x="25946" y="68732"/>
                </a:lnTo>
                <a:lnTo>
                  <a:pt x="2997" y="124129"/>
                </a:lnTo>
                <a:lnTo>
                  <a:pt x="0" y="154393"/>
                </a:lnTo>
                <a:lnTo>
                  <a:pt x="0" y="433984"/>
                </a:lnTo>
                <a:lnTo>
                  <a:pt x="0" y="695985"/>
                </a:lnTo>
                <a:lnTo>
                  <a:pt x="0" y="832777"/>
                </a:lnTo>
                <a:lnTo>
                  <a:pt x="308800" y="83277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6112" y="5465470"/>
            <a:ext cx="309245" cy="1392555"/>
          </a:xfrm>
          <a:custGeom>
            <a:avLst/>
            <a:gdLst/>
            <a:ahLst/>
            <a:cxnLst/>
            <a:rect l="l" t="t" r="r" b="b"/>
            <a:pathLst>
              <a:path w="309245" h="1392554">
                <a:moveTo>
                  <a:pt x="308787" y="154393"/>
                </a:moveTo>
                <a:lnTo>
                  <a:pt x="300913" y="105600"/>
                </a:lnTo>
                <a:lnTo>
                  <a:pt x="279006" y="63207"/>
                </a:lnTo>
                <a:lnTo>
                  <a:pt x="245579" y="29794"/>
                </a:lnTo>
                <a:lnTo>
                  <a:pt x="203200" y="7874"/>
                </a:lnTo>
                <a:lnTo>
                  <a:pt x="154393" y="0"/>
                </a:lnTo>
                <a:lnTo>
                  <a:pt x="124129" y="2997"/>
                </a:lnTo>
                <a:lnTo>
                  <a:pt x="68732" y="25933"/>
                </a:lnTo>
                <a:lnTo>
                  <a:pt x="25933" y="68732"/>
                </a:lnTo>
                <a:lnTo>
                  <a:pt x="2997" y="124129"/>
                </a:lnTo>
                <a:lnTo>
                  <a:pt x="0" y="154393"/>
                </a:lnTo>
                <a:lnTo>
                  <a:pt x="0" y="434390"/>
                </a:lnTo>
                <a:lnTo>
                  <a:pt x="0" y="713981"/>
                </a:lnTo>
                <a:lnTo>
                  <a:pt x="0" y="993571"/>
                </a:lnTo>
                <a:lnTo>
                  <a:pt x="0" y="1255572"/>
                </a:lnTo>
                <a:lnTo>
                  <a:pt x="0" y="1392364"/>
                </a:lnTo>
                <a:lnTo>
                  <a:pt x="308787" y="1392364"/>
                </a:lnTo>
                <a:lnTo>
                  <a:pt x="308787" y="1255572"/>
                </a:lnTo>
                <a:lnTo>
                  <a:pt x="308787" y="993571"/>
                </a:lnTo>
                <a:lnTo>
                  <a:pt x="308787" y="713981"/>
                </a:lnTo>
                <a:lnTo>
                  <a:pt x="308787" y="434390"/>
                </a:lnTo>
                <a:lnTo>
                  <a:pt x="308787" y="15439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1234" y="5745467"/>
            <a:ext cx="309245" cy="1112520"/>
          </a:xfrm>
          <a:custGeom>
            <a:avLst/>
            <a:gdLst/>
            <a:ahLst/>
            <a:cxnLst/>
            <a:rect l="l" t="t" r="r" b="b"/>
            <a:pathLst>
              <a:path w="309245" h="1112520">
                <a:moveTo>
                  <a:pt x="308800" y="1112367"/>
                </a:moveTo>
                <a:lnTo>
                  <a:pt x="308787" y="975575"/>
                </a:lnTo>
                <a:lnTo>
                  <a:pt x="308787" y="713574"/>
                </a:lnTo>
                <a:lnTo>
                  <a:pt x="308787" y="433984"/>
                </a:lnTo>
                <a:lnTo>
                  <a:pt x="308787" y="154393"/>
                </a:lnTo>
                <a:lnTo>
                  <a:pt x="300926" y="105587"/>
                </a:lnTo>
                <a:lnTo>
                  <a:pt x="279006" y="63207"/>
                </a:lnTo>
                <a:lnTo>
                  <a:pt x="245579" y="29781"/>
                </a:lnTo>
                <a:lnTo>
                  <a:pt x="203200" y="7861"/>
                </a:lnTo>
                <a:lnTo>
                  <a:pt x="154393" y="0"/>
                </a:lnTo>
                <a:lnTo>
                  <a:pt x="124129" y="2984"/>
                </a:lnTo>
                <a:lnTo>
                  <a:pt x="68745" y="25933"/>
                </a:lnTo>
                <a:lnTo>
                  <a:pt x="25946" y="68732"/>
                </a:lnTo>
                <a:lnTo>
                  <a:pt x="2997" y="124129"/>
                </a:lnTo>
                <a:lnTo>
                  <a:pt x="0" y="154393"/>
                </a:lnTo>
                <a:lnTo>
                  <a:pt x="0" y="433984"/>
                </a:lnTo>
                <a:lnTo>
                  <a:pt x="0" y="713574"/>
                </a:lnTo>
                <a:lnTo>
                  <a:pt x="0" y="975575"/>
                </a:lnTo>
                <a:lnTo>
                  <a:pt x="0" y="1112367"/>
                </a:lnTo>
                <a:lnTo>
                  <a:pt x="308800" y="111236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0476" y="5745467"/>
            <a:ext cx="309245" cy="1112520"/>
          </a:xfrm>
          <a:custGeom>
            <a:avLst/>
            <a:gdLst/>
            <a:ahLst/>
            <a:cxnLst/>
            <a:rect l="l" t="t" r="r" b="b"/>
            <a:pathLst>
              <a:path w="309244" h="1112520">
                <a:moveTo>
                  <a:pt x="308787" y="154393"/>
                </a:moveTo>
                <a:lnTo>
                  <a:pt x="300913" y="105587"/>
                </a:lnTo>
                <a:lnTo>
                  <a:pt x="279006" y="63207"/>
                </a:lnTo>
                <a:lnTo>
                  <a:pt x="245579" y="29781"/>
                </a:lnTo>
                <a:lnTo>
                  <a:pt x="203200" y="7861"/>
                </a:lnTo>
                <a:lnTo>
                  <a:pt x="154393" y="0"/>
                </a:lnTo>
                <a:lnTo>
                  <a:pt x="124129" y="2984"/>
                </a:lnTo>
                <a:lnTo>
                  <a:pt x="68732" y="25933"/>
                </a:lnTo>
                <a:lnTo>
                  <a:pt x="25933" y="68732"/>
                </a:lnTo>
                <a:lnTo>
                  <a:pt x="2997" y="124129"/>
                </a:lnTo>
                <a:lnTo>
                  <a:pt x="0" y="154393"/>
                </a:lnTo>
                <a:lnTo>
                  <a:pt x="0" y="433984"/>
                </a:lnTo>
                <a:lnTo>
                  <a:pt x="0" y="713574"/>
                </a:lnTo>
                <a:lnTo>
                  <a:pt x="0" y="975575"/>
                </a:lnTo>
                <a:lnTo>
                  <a:pt x="0" y="1112367"/>
                </a:lnTo>
                <a:lnTo>
                  <a:pt x="308787" y="1112367"/>
                </a:lnTo>
                <a:lnTo>
                  <a:pt x="308787" y="975575"/>
                </a:lnTo>
                <a:lnTo>
                  <a:pt x="308787" y="713574"/>
                </a:lnTo>
                <a:lnTo>
                  <a:pt x="308787" y="433984"/>
                </a:lnTo>
                <a:lnTo>
                  <a:pt x="308787" y="15439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46357" y="6025057"/>
            <a:ext cx="309245" cy="833119"/>
          </a:xfrm>
          <a:custGeom>
            <a:avLst/>
            <a:gdLst/>
            <a:ahLst/>
            <a:cxnLst/>
            <a:rect l="l" t="t" r="r" b="b"/>
            <a:pathLst>
              <a:path w="309245" h="833120">
                <a:moveTo>
                  <a:pt x="308800" y="154393"/>
                </a:moveTo>
                <a:lnTo>
                  <a:pt x="300926" y="105587"/>
                </a:lnTo>
                <a:lnTo>
                  <a:pt x="279006" y="63207"/>
                </a:lnTo>
                <a:lnTo>
                  <a:pt x="245592" y="29781"/>
                </a:lnTo>
                <a:lnTo>
                  <a:pt x="203200" y="7874"/>
                </a:lnTo>
                <a:lnTo>
                  <a:pt x="154406" y="0"/>
                </a:lnTo>
                <a:lnTo>
                  <a:pt x="124142" y="2997"/>
                </a:lnTo>
                <a:lnTo>
                  <a:pt x="68745" y="25933"/>
                </a:lnTo>
                <a:lnTo>
                  <a:pt x="25946" y="68732"/>
                </a:lnTo>
                <a:lnTo>
                  <a:pt x="2997" y="124129"/>
                </a:lnTo>
                <a:lnTo>
                  <a:pt x="0" y="154393"/>
                </a:lnTo>
                <a:lnTo>
                  <a:pt x="0" y="433933"/>
                </a:lnTo>
                <a:lnTo>
                  <a:pt x="0" y="695909"/>
                </a:lnTo>
                <a:lnTo>
                  <a:pt x="12" y="832777"/>
                </a:lnTo>
                <a:lnTo>
                  <a:pt x="308800" y="832777"/>
                </a:lnTo>
                <a:lnTo>
                  <a:pt x="308800" y="695985"/>
                </a:lnTo>
                <a:lnTo>
                  <a:pt x="308800" y="433984"/>
                </a:lnTo>
                <a:lnTo>
                  <a:pt x="308800" y="15439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0977" y="5745467"/>
            <a:ext cx="309245" cy="1112520"/>
          </a:xfrm>
          <a:custGeom>
            <a:avLst/>
            <a:gdLst/>
            <a:ahLst/>
            <a:cxnLst/>
            <a:rect l="l" t="t" r="r" b="b"/>
            <a:pathLst>
              <a:path w="309245" h="1112520">
                <a:moveTo>
                  <a:pt x="308800" y="154393"/>
                </a:moveTo>
                <a:lnTo>
                  <a:pt x="300926" y="105587"/>
                </a:lnTo>
                <a:lnTo>
                  <a:pt x="279006" y="63207"/>
                </a:lnTo>
                <a:lnTo>
                  <a:pt x="245579" y="29781"/>
                </a:lnTo>
                <a:lnTo>
                  <a:pt x="203200" y="7861"/>
                </a:lnTo>
                <a:lnTo>
                  <a:pt x="154406" y="0"/>
                </a:lnTo>
                <a:lnTo>
                  <a:pt x="124142" y="2984"/>
                </a:lnTo>
                <a:lnTo>
                  <a:pt x="68745" y="25933"/>
                </a:lnTo>
                <a:lnTo>
                  <a:pt x="25946" y="68732"/>
                </a:lnTo>
                <a:lnTo>
                  <a:pt x="2997" y="124129"/>
                </a:lnTo>
                <a:lnTo>
                  <a:pt x="0" y="154393"/>
                </a:lnTo>
                <a:lnTo>
                  <a:pt x="0" y="433984"/>
                </a:lnTo>
                <a:lnTo>
                  <a:pt x="0" y="713574"/>
                </a:lnTo>
                <a:lnTo>
                  <a:pt x="0" y="975575"/>
                </a:lnTo>
                <a:lnTo>
                  <a:pt x="0" y="1112367"/>
                </a:lnTo>
                <a:lnTo>
                  <a:pt x="308800" y="1112367"/>
                </a:lnTo>
                <a:lnTo>
                  <a:pt x="308800" y="975575"/>
                </a:lnTo>
                <a:lnTo>
                  <a:pt x="308800" y="713574"/>
                </a:lnTo>
                <a:lnTo>
                  <a:pt x="308800" y="433984"/>
                </a:lnTo>
                <a:lnTo>
                  <a:pt x="308800" y="15439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41491" y="5745467"/>
            <a:ext cx="309245" cy="1112520"/>
          </a:xfrm>
          <a:custGeom>
            <a:avLst/>
            <a:gdLst/>
            <a:ahLst/>
            <a:cxnLst/>
            <a:rect l="l" t="t" r="r" b="b"/>
            <a:pathLst>
              <a:path w="309245" h="1112520">
                <a:moveTo>
                  <a:pt x="308787" y="154393"/>
                </a:moveTo>
                <a:lnTo>
                  <a:pt x="300913" y="105587"/>
                </a:lnTo>
                <a:lnTo>
                  <a:pt x="279006" y="63207"/>
                </a:lnTo>
                <a:lnTo>
                  <a:pt x="245579" y="29781"/>
                </a:lnTo>
                <a:lnTo>
                  <a:pt x="203200" y="7861"/>
                </a:lnTo>
                <a:lnTo>
                  <a:pt x="154393" y="0"/>
                </a:lnTo>
                <a:lnTo>
                  <a:pt x="124129" y="2984"/>
                </a:lnTo>
                <a:lnTo>
                  <a:pt x="68732" y="25933"/>
                </a:lnTo>
                <a:lnTo>
                  <a:pt x="25933" y="68732"/>
                </a:lnTo>
                <a:lnTo>
                  <a:pt x="2997" y="124129"/>
                </a:lnTo>
                <a:lnTo>
                  <a:pt x="0" y="154393"/>
                </a:lnTo>
                <a:lnTo>
                  <a:pt x="0" y="433984"/>
                </a:lnTo>
                <a:lnTo>
                  <a:pt x="0" y="713574"/>
                </a:lnTo>
                <a:lnTo>
                  <a:pt x="0" y="975575"/>
                </a:lnTo>
                <a:lnTo>
                  <a:pt x="0" y="1112367"/>
                </a:lnTo>
                <a:lnTo>
                  <a:pt x="308787" y="1112367"/>
                </a:lnTo>
                <a:lnTo>
                  <a:pt x="308787" y="975575"/>
                </a:lnTo>
                <a:lnTo>
                  <a:pt x="308787" y="713574"/>
                </a:lnTo>
                <a:lnTo>
                  <a:pt x="308787" y="433984"/>
                </a:lnTo>
                <a:lnTo>
                  <a:pt x="308787" y="15439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36614" y="5465470"/>
            <a:ext cx="309245" cy="1392555"/>
          </a:xfrm>
          <a:custGeom>
            <a:avLst/>
            <a:gdLst/>
            <a:ahLst/>
            <a:cxnLst/>
            <a:rect l="l" t="t" r="r" b="b"/>
            <a:pathLst>
              <a:path w="309245" h="1392554">
                <a:moveTo>
                  <a:pt x="308800" y="154393"/>
                </a:moveTo>
                <a:lnTo>
                  <a:pt x="300926" y="105600"/>
                </a:lnTo>
                <a:lnTo>
                  <a:pt x="279006" y="63207"/>
                </a:lnTo>
                <a:lnTo>
                  <a:pt x="245579" y="29794"/>
                </a:lnTo>
                <a:lnTo>
                  <a:pt x="203200" y="7874"/>
                </a:lnTo>
                <a:lnTo>
                  <a:pt x="154393" y="0"/>
                </a:lnTo>
                <a:lnTo>
                  <a:pt x="124142" y="2997"/>
                </a:lnTo>
                <a:lnTo>
                  <a:pt x="68745" y="25933"/>
                </a:lnTo>
                <a:lnTo>
                  <a:pt x="25946" y="68732"/>
                </a:lnTo>
                <a:lnTo>
                  <a:pt x="2997" y="124129"/>
                </a:lnTo>
                <a:lnTo>
                  <a:pt x="0" y="154393"/>
                </a:lnTo>
                <a:lnTo>
                  <a:pt x="0" y="434390"/>
                </a:lnTo>
                <a:lnTo>
                  <a:pt x="0" y="713981"/>
                </a:lnTo>
                <a:lnTo>
                  <a:pt x="0" y="993571"/>
                </a:lnTo>
                <a:lnTo>
                  <a:pt x="0" y="1255572"/>
                </a:lnTo>
                <a:lnTo>
                  <a:pt x="0" y="1392364"/>
                </a:lnTo>
                <a:lnTo>
                  <a:pt x="308800" y="1392364"/>
                </a:lnTo>
                <a:lnTo>
                  <a:pt x="308800" y="1255572"/>
                </a:lnTo>
                <a:lnTo>
                  <a:pt x="308800" y="993571"/>
                </a:lnTo>
                <a:lnTo>
                  <a:pt x="308800" y="713981"/>
                </a:lnTo>
                <a:lnTo>
                  <a:pt x="308800" y="434390"/>
                </a:lnTo>
                <a:lnTo>
                  <a:pt x="308800" y="15439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31748" y="5745467"/>
            <a:ext cx="309245" cy="1112520"/>
          </a:xfrm>
          <a:custGeom>
            <a:avLst/>
            <a:gdLst/>
            <a:ahLst/>
            <a:cxnLst/>
            <a:rect l="l" t="t" r="r" b="b"/>
            <a:pathLst>
              <a:path w="309245" h="1112520">
                <a:moveTo>
                  <a:pt x="308787" y="154393"/>
                </a:moveTo>
                <a:lnTo>
                  <a:pt x="300913" y="105587"/>
                </a:lnTo>
                <a:lnTo>
                  <a:pt x="278993" y="63207"/>
                </a:lnTo>
                <a:lnTo>
                  <a:pt x="245579" y="29781"/>
                </a:lnTo>
                <a:lnTo>
                  <a:pt x="203187" y="7861"/>
                </a:lnTo>
                <a:lnTo>
                  <a:pt x="154393" y="0"/>
                </a:lnTo>
                <a:lnTo>
                  <a:pt x="124129" y="2984"/>
                </a:lnTo>
                <a:lnTo>
                  <a:pt x="68732" y="25933"/>
                </a:lnTo>
                <a:lnTo>
                  <a:pt x="25933" y="68732"/>
                </a:lnTo>
                <a:lnTo>
                  <a:pt x="2984" y="124129"/>
                </a:lnTo>
                <a:lnTo>
                  <a:pt x="0" y="154393"/>
                </a:lnTo>
                <a:lnTo>
                  <a:pt x="0" y="433984"/>
                </a:lnTo>
                <a:lnTo>
                  <a:pt x="0" y="713574"/>
                </a:lnTo>
                <a:lnTo>
                  <a:pt x="0" y="975575"/>
                </a:lnTo>
                <a:lnTo>
                  <a:pt x="0" y="1112367"/>
                </a:lnTo>
                <a:lnTo>
                  <a:pt x="308787" y="1112367"/>
                </a:lnTo>
                <a:lnTo>
                  <a:pt x="308787" y="975575"/>
                </a:lnTo>
                <a:lnTo>
                  <a:pt x="308787" y="713574"/>
                </a:lnTo>
                <a:lnTo>
                  <a:pt x="308787" y="433984"/>
                </a:lnTo>
                <a:lnTo>
                  <a:pt x="308787" y="15439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26871" y="6025057"/>
            <a:ext cx="309245" cy="833119"/>
          </a:xfrm>
          <a:custGeom>
            <a:avLst/>
            <a:gdLst/>
            <a:ahLst/>
            <a:cxnLst/>
            <a:rect l="l" t="t" r="r" b="b"/>
            <a:pathLst>
              <a:path w="309245" h="833120">
                <a:moveTo>
                  <a:pt x="308800" y="832777"/>
                </a:moveTo>
                <a:lnTo>
                  <a:pt x="308787" y="695985"/>
                </a:lnTo>
                <a:lnTo>
                  <a:pt x="308787" y="433984"/>
                </a:lnTo>
                <a:lnTo>
                  <a:pt x="308787" y="154393"/>
                </a:lnTo>
                <a:lnTo>
                  <a:pt x="300926" y="105587"/>
                </a:lnTo>
                <a:lnTo>
                  <a:pt x="279006" y="63207"/>
                </a:lnTo>
                <a:lnTo>
                  <a:pt x="245579" y="29781"/>
                </a:lnTo>
                <a:lnTo>
                  <a:pt x="203200" y="7874"/>
                </a:lnTo>
                <a:lnTo>
                  <a:pt x="154393" y="0"/>
                </a:lnTo>
                <a:lnTo>
                  <a:pt x="124129" y="2997"/>
                </a:lnTo>
                <a:lnTo>
                  <a:pt x="68732" y="25933"/>
                </a:lnTo>
                <a:lnTo>
                  <a:pt x="25946" y="68732"/>
                </a:lnTo>
                <a:lnTo>
                  <a:pt x="2997" y="124129"/>
                </a:lnTo>
                <a:lnTo>
                  <a:pt x="0" y="154393"/>
                </a:lnTo>
                <a:lnTo>
                  <a:pt x="0" y="433984"/>
                </a:lnTo>
                <a:lnTo>
                  <a:pt x="0" y="695985"/>
                </a:lnTo>
                <a:lnTo>
                  <a:pt x="0" y="832777"/>
                </a:lnTo>
                <a:lnTo>
                  <a:pt x="308800" y="83277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21993" y="5745467"/>
            <a:ext cx="309245" cy="1112520"/>
          </a:xfrm>
          <a:custGeom>
            <a:avLst/>
            <a:gdLst/>
            <a:ahLst/>
            <a:cxnLst/>
            <a:rect l="l" t="t" r="r" b="b"/>
            <a:pathLst>
              <a:path w="309245" h="1112520">
                <a:moveTo>
                  <a:pt x="308800" y="154393"/>
                </a:moveTo>
                <a:lnTo>
                  <a:pt x="300926" y="105587"/>
                </a:lnTo>
                <a:lnTo>
                  <a:pt x="279006" y="63207"/>
                </a:lnTo>
                <a:lnTo>
                  <a:pt x="245579" y="29781"/>
                </a:lnTo>
                <a:lnTo>
                  <a:pt x="203200" y="7861"/>
                </a:lnTo>
                <a:lnTo>
                  <a:pt x="154406" y="0"/>
                </a:lnTo>
                <a:lnTo>
                  <a:pt x="124142" y="2984"/>
                </a:lnTo>
                <a:lnTo>
                  <a:pt x="68745" y="25933"/>
                </a:lnTo>
                <a:lnTo>
                  <a:pt x="25946" y="68732"/>
                </a:lnTo>
                <a:lnTo>
                  <a:pt x="2997" y="124129"/>
                </a:lnTo>
                <a:lnTo>
                  <a:pt x="0" y="154393"/>
                </a:lnTo>
                <a:lnTo>
                  <a:pt x="0" y="433984"/>
                </a:lnTo>
                <a:lnTo>
                  <a:pt x="0" y="713574"/>
                </a:lnTo>
                <a:lnTo>
                  <a:pt x="0" y="975575"/>
                </a:lnTo>
                <a:lnTo>
                  <a:pt x="0" y="1112367"/>
                </a:lnTo>
                <a:lnTo>
                  <a:pt x="308800" y="1112367"/>
                </a:lnTo>
                <a:lnTo>
                  <a:pt x="308800" y="975575"/>
                </a:lnTo>
                <a:lnTo>
                  <a:pt x="308800" y="713574"/>
                </a:lnTo>
                <a:lnTo>
                  <a:pt x="308800" y="433984"/>
                </a:lnTo>
                <a:lnTo>
                  <a:pt x="308800" y="15439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17128" y="5465470"/>
            <a:ext cx="309245" cy="1392555"/>
          </a:xfrm>
          <a:custGeom>
            <a:avLst/>
            <a:gdLst/>
            <a:ahLst/>
            <a:cxnLst/>
            <a:rect l="l" t="t" r="r" b="b"/>
            <a:pathLst>
              <a:path w="309245" h="1392554">
                <a:moveTo>
                  <a:pt x="308787" y="154393"/>
                </a:moveTo>
                <a:lnTo>
                  <a:pt x="300913" y="105600"/>
                </a:lnTo>
                <a:lnTo>
                  <a:pt x="278993" y="63207"/>
                </a:lnTo>
                <a:lnTo>
                  <a:pt x="245579" y="29794"/>
                </a:lnTo>
                <a:lnTo>
                  <a:pt x="203200" y="7874"/>
                </a:lnTo>
                <a:lnTo>
                  <a:pt x="154393" y="0"/>
                </a:lnTo>
                <a:lnTo>
                  <a:pt x="124129" y="2997"/>
                </a:lnTo>
                <a:lnTo>
                  <a:pt x="68732" y="25933"/>
                </a:lnTo>
                <a:lnTo>
                  <a:pt x="25933" y="68732"/>
                </a:lnTo>
                <a:lnTo>
                  <a:pt x="2984" y="124129"/>
                </a:lnTo>
                <a:lnTo>
                  <a:pt x="0" y="154393"/>
                </a:lnTo>
                <a:lnTo>
                  <a:pt x="0" y="434390"/>
                </a:lnTo>
                <a:lnTo>
                  <a:pt x="0" y="713981"/>
                </a:lnTo>
                <a:lnTo>
                  <a:pt x="0" y="993571"/>
                </a:lnTo>
                <a:lnTo>
                  <a:pt x="0" y="1255572"/>
                </a:lnTo>
                <a:lnTo>
                  <a:pt x="0" y="1392364"/>
                </a:lnTo>
                <a:lnTo>
                  <a:pt x="308787" y="1392364"/>
                </a:lnTo>
                <a:lnTo>
                  <a:pt x="308787" y="1255572"/>
                </a:lnTo>
                <a:lnTo>
                  <a:pt x="308787" y="993571"/>
                </a:lnTo>
                <a:lnTo>
                  <a:pt x="308787" y="713981"/>
                </a:lnTo>
                <a:lnTo>
                  <a:pt x="308787" y="434390"/>
                </a:lnTo>
                <a:lnTo>
                  <a:pt x="308787" y="15439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12250" y="5745467"/>
            <a:ext cx="309245" cy="1112520"/>
          </a:xfrm>
          <a:custGeom>
            <a:avLst/>
            <a:gdLst/>
            <a:ahLst/>
            <a:cxnLst/>
            <a:rect l="l" t="t" r="r" b="b"/>
            <a:pathLst>
              <a:path w="309245" h="1112520">
                <a:moveTo>
                  <a:pt x="308800" y="1112367"/>
                </a:moveTo>
                <a:lnTo>
                  <a:pt x="308787" y="975575"/>
                </a:lnTo>
                <a:lnTo>
                  <a:pt x="308787" y="713574"/>
                </a:lnTo>
                <a:lnTo>
                  <a:pt x="308787" y="433984"/>
                </a:lnTo>
                <a:lnTo>
                  <a:pt x="308787" y="154393"/>
                </a:lnTo>
                <a:lnTo>
                  <a:pt x="300926" y="105587"/>
                </a:lnTo>
                <a:lnTo>
                  <a:pt x="279006" y="63207"/>
                </a:lnTo>
                <a:lnTo>
                  <a:pt x="245579" y="29781"/>
                </a:lnTo>
                <a:lnTo>
                  <a:pt x="203200" y="7861"/>
                </a:lnTo>
                <a:lnTo>
                  <a:pt x="154393" y="0"/>
                </a:lnTo>
                <a:lnTo>
                  <a:pt x="124142" y="2984"/>
                </a:lnTo>
                <a:lnTo>
                  <a:pt x="68745" y="25933"/>
                </a:lnTo>
                <a:lnTo>
                  <a:pt x="25946" y="68732"/>
                </a:lnTo>
                <a:lnTo>
                  <a:pt x="2997" y="124129"/>
                </a:lnTo>
                <a:lnTo>
                  <a:pt x="0" y="154393"/>
                </a:lnTo>
                <a:lnTo>
                  <a:pt x="0" y="433984"/>
                </a:lnTo>
                <a:lnTo>
                  <a:pt x="0" y="713574"/>
                </a:lnTo>
                <a:lnTo>
                  <a:pt x="0" y="975575"/>
                </a:lnTo>
                <a:lnTo>
                  <a:pt x="0" y="1112367"/>
                </a:lnTo>
                <a:lnTo>
                  <a:pt x="308800" y="111236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07373" y="6025057"/>
            <a:ext cx="309245" cy="833119"/>
          </a:xfrm>
          <a:custGeom>
            <a:avLst/>
            <a:gdLst/>
            <a:ahLst/>
            <a:cxnLst/>
            <a:rect l="l" t="t" r="r" b="b"/>
            <a:pathLst>
              <a:path w="309245" h="833120">
                <a:moveTo>
                  <a:pt x="308800" y="154393"/>
                </a:moveTo>
                <a:lnTo>
                  <a:pt x="300926" y="105587"/>
                </a:lnTo>
                <a:lnTo>
                  <a:pt x="279006" y="63207"/>
                </a:lnTo>
                <a:lnTo>
                  <a:pt x="245579" y="29781"/>
                </a:lnTo>
                <a:lnTo>
                  <a:pt x="203200" y="7874"/>
                </a:lnTo>
                <a:lnTo>
                  <a:pt x="154406" y="0"/>
                </a:lnTo>
                <a:lnTo>
                  <a:pt x="124142" y="2997"/>
                </a:lnTo>
                <a:lnTo>
                  <a:pt x="68745" y="25933"/>
                </a:lnTo>
                <a:lnTo>
                  <a:pt x="25946" y="68732"/>
                </a:lnTo>
                <a:lnTo>
                  <a:pt x="2997" y="124129"/>
                </a:lnTo>
                <a:lnTo>
                  <a:pt x="0" y="154393"/>
                </a:lnTo>
                <a:lnTo>
                  <a:pt x="0" y="433933"/>
                </a:lnTo>
                <a:lnTo>
                  <a:pt x="0" y="695909"/>
                </a:lnTo>
                <a:lnTo>
                  <a:pt x="12" y="832777"/>
                </a:lnTo>
                <a:lnTo>
                  <a:pt x="308800" y="832777"/>
                </a:lnTo>
                <a:lnTo>
                  <a:pt x="308800" y="695985"/>
                </a:lnTo>
                <a:lnTo>
                  <a:pt x="308800" y="433984"/>
                </a:lnTo>
                <a:lnTo>
                  <a:pt x="308800" y="15439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7630" y="5465470"/>
            <a:ext cx="309245" cy="1392555"/>
          </a:xfrm>
          <a:custGeom>
            <a:avLst/>
            <a:gdLst/>
            <a:ahLst/>
            <a:cxnLst/>
            <a:rect l="l" t="t" r="r" b="b"/>
            <a:pathLst>
              <a:path w="309245" h="1392554">
                <a:moveTo>
                  <a:pt x="308800" y="154393"/>
                </a:moveTo>
                <a:lnTo>
                  <a:pt x="300926" y="105600"/>
                </a:lnTo>
                <a:lnTo>
                  <a:pt x="279006" y="63207"/>
                </a:lnTo>
                <a:lnTo>
                  <a:pt x="245579" y="29794"/>
                </a:lnTo>
                <a:lnTo>
                  <a:pt x="203200" y="7874"/>
                </a:lnTo>
                <a:lnTo>
                  <a:pt x="154393" y="0"/>
                </a:lnTo>
                <a:lnTo>
                  <a:pt x="124142" y="2997"/>
                </a:lnTo>
                <a:lnTo>
                  <a:pt x="68745" y="25933"/>
                </a:lnTo>
                <a:lnTo>
                  <a:pt x="25946" y="68732"/>
                </a:lnTo>
                <a:lnTo>
                  <a:pt x="2997" y="124129"/>
                </a:lnTo>
                <a:lnTo>
                  <a:pt x="0" y="154393"/>
                </a:lnTo>
                <a:lnTo>
                  <a:pt x="0" y="434390"/>
                </a:lnTo>
                <a:lnTo>
                  <a:pt x="0" y="713981"/>
                </a:lnTo>
                <a:lnTo>
                  <a:pt x="0" y="993571"/>
                </a:lnTo>
                <a:lnTo>
                  <a:pt x="0" y="1255572"/>
                </a:lnTo>
                <a:lnTo>
                  <a:pt x="0" y="1392364"/>
                </a:lnTo>
                <a:lnTo>
                  <a:pt x="308800" y="1392364"/>
                </a:lnTo>
                <a:lnTo>
                  <a:pt x="308800" y="1255572"/>
                </a:lnTo>
                <a:lnTo>
                  <a:pt x="308800" y="993571"/>
                </a:lnTo>
                <a:lnTo>
                  <a:pt x="308800" y="713981"/>
                </a:lnTo>
                <a:lnTo>
                  <a:pt x="308800" y="434390"/>
                </a:lnTo>
                <a:lnTo>
                  <a:pt x="308800" y="15439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92765" y="5745467"/>
            <a:ext cx="309245" cy="1112520"/>
          </a:xfrm>
          <a:custGeom>
            <a:avLst/>
            <a:gdLst/>
            <a:ahLst/>
            <a:cxnLst/>
            <a:rect l="l" t="t" r="r" b="b"/>
            <a:pathLst>
              <a:path w="309245" h="1112520">
                <a:moveTo>
                  <a:pt x="308787" y="154393"/>
                </a:moveTo>
                <a:lnTo>
                  <a:pt x="300913" y="105587"/>
                </a:lnTo>
                <a:lnTo>
                  <a:pt x="278993" y="63207"/>
                </a:lnTo>
                <a:lnTo>
                  <a:pt x="245579" y="29781"/>
                </a:lnTo>
                <a:lnTo>
                  <a:pt x="203187" y="7861"/>
                </a:lnTo>
                <a:lnTo>
                  <a:pt x="154393" y="0"/>
                </a:lnTo>
                <a:lnTo>
                  <a:pt x="124129" y="2984"/>
                </a:lnTo>
                <a:lnTo>
                  <a:pt x="68732" y="25933"/>
                </a:lnTo>
                <a:lnTo>
                  <a:pt x="25933" y="68732"/>
                </a:lnTo>
                <a:lnTo>
                  <a:pt x="2984" y="124129"/>
                </a:lnTo>
                <a:lnTo>
                  <a:pt x="0" y="154393"/>
                </a:lnTo>
                <a:lnTo>
                  <a:pt x="0" y="433984"/>
                </a:lnTo>
                <a:lnTo>
                  <a:pt x="0" y="713574"/>
                </a:lnTo>
                <a:lnTo>
                  <a:pt x="0" y="975575"/>
                </a:lnTo>
                <a:lnTo>
                  <a:pt x="0" y="1112367"/>
                </a:lnTo>
                <a:lnTo>
                  <a:pt x="308787" y="1112367"/>
                </a:lnTo>
                <a:lnTo>
                  <a:pt x="308787" y="975575"/>
                </a:lnTo>
                <a:lnTo>
                  <a:pt x="308787" y="713574"/>
                </a:lnTo>
                <a:lnTo>
                  <a:pt x="308787" y="433984"/>
                </a:lnTo>
                <a:lnTo>
                  <a:pt x="308787" y="15439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02507" y="5745467"/>
            <a:ext cx="309245" cy="1112520"/>
          </a:xfrm>
          <a:custGeom>
            <a:avLst/>
            <a:gdLst/>
            <a:ahLst/>
            <a:cxnLst/>
            <a:rect l="l" t="t" r="r" b="b"/>
            <a:pathLst>
              <a:path w="309245" h="1112520">
                <a:moveTo>
                  <a:pt x="308787" y="154393"/>
                </a:moveTo>
                <a:lnTo>
                  <a:pt x="300913" y="105587"/>
                </a:lnTo>
                <a:lnTo>
                  <a:pt x="279006" y="63207"/>
                </a:lnTo>
                <a:lnTo>
                  <a:pt x="245579" y="29781"/>
                </a:lnTo>
                <a:lnTo>
                  <a:pt x="203200" y="7861"/>
                </a:lnTo>
                <a:lnTo>
                  <a:pt x="154393" y="0"/>
                </a:lnTo>
                <a:lnTo>
                  <a:pt x="124129" y="2984"/>
                </a:lnTo>
                <a:lnTo>
                  <a:pt x="68732" y="25933"/>
                </a:lnTo>
                <a:lnTo>
                  <a:pt x="25933" y="68732"/>
                </a:lnTo>
                <a:lnTo>
                  <a:pt x="2997" y="124129"/>
                </a:lnTo>
                <a:lnTo>
                  <a:pt x="0" y="154393"/>
                </a:lnTo>
                <a:lnTo>
                  <a:pt x="0" y="433984"/>
                </a:lnTo>
                <a:lnTo>
                  <a:pt x="0" y="713574"/>
                </a:lnTo>
                <a:lnTo>
                  <a:pt x="0" y="975575"/>
                </a:lnTo>
                <a:lnTo>
                  <a:pt x="0" y="1112367"/>
                </a:lnTo>
                <a:lnTo>
                  <a:pt x="308787" y="1112367"/>
                </a:lnTo>
                <a:lnTo>
                  <a:pt x="308787" y="975575"/>
                </a:lnTo>
                <a:lnTo>
                  <a:pt x="308787" y="713574"/>
                </a:lnTo>
                <a:lnTo>
                  <a:pt x="308787" y="433984"/>
                </a:lnTo>
                <a:lnTo>
                  <a:pt x="308787" y="15439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387887" y="6025057"/>
            <a:ext cx="309245" cy="833119"/>
          </a:xfrm>
          <a:custGeom>
            <a:avLst/>
            <a:gdLst/>
            <a:ahLst/>
            <a:cxnLst/>
            <a:rect l="l" t="t" r="r" b="b"/>
            <a:pathLst>
              <a:path w="309245" h="833120">
                <a:moveTo>
                  <a:pt x="308800" y="832777"/>
                </a:moveTo>
                <a:lnTo>
                  <a:pt x="308787" y="695985"/>
                </a:lnTo>
                <a:lnTo>
                  <a:pt x="308787" y="433984"/>
                </a:lnTo>
                <a:lnTo>
                  <a:pt x="308787" y="154393"/>
                </a:lnTo>
                <a:lnTo>
                  <a:pt x="300926" y="105587"/>
                </a:lnTo>
                <a:lnTo>
                  <a:pt x="279006" y="63207"/>
                </a:lnTo>
                <a:lnTo>
                  <a:pt x="245579" y="29781"/>
                </a:lnTo>
                <a:lnTo>
                  <a:pt x="203200" y="7874"/>
                </a:lnTo>
                <a:lnTo>
                  <a:pt x="154393" y="0"/>
                </a:lnTo>
                <a:lnTo>
                  <a:pt x="124129" y="2997"/>
                </a:lnTo>
                <a:lnTo>
                  <a:pt x="68732" y="25933"/>
                </a:lnTo>
                <a:lnTo>
                  <a:pt x="25946" y="68732"/>
                </a:lnTo>
                <a:lnTo>
                  <a:pt x="2997" y="124129"/>
                </a:lnTo>
                <a:lnTo>
                  <a:pt x="0" y="154393"/>
                </a:lnTo>
                <a:lnTo>
                  <a:pt x="0" y="433984"/>
                </a:lnTo>
                <a:lnTo>
                  <a:pt x="0" y="695985"/>
                </a:lnTo>
                <a:lnTo>
                  <a:pt x="0" y="832777"/>
                </a:lnTo>
                <a:lnTo>
                  <a:pt x="308800" y="83277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883009" y="5745467"/>
            <a:ext cx="309245" cy="1112520"/>
          </a:xfrm>
          <a:custGeom>
            <a:avLst/>
            <a:gdLst/>
            <a:ahLst/>
            <a:cxnLst/>
            <a:rect l="l" t="t" r="r" b="b"/>
            <a:pathLst>
              <a:path w="309245" h="1112520">
                <a:moveTo>
                  <a:pt x="308800" y="154393"/>
                </a:moveTo>
                <a:lnTo>
                  <a:pt x="300926" y="105587"/>
                </a:lnTo>
                <a:lnTo>
                  <a:pt x="279006" y="63207"/>
                </a:lnTo>
                <a:lnTo>
                  <a:pt x="245579" y="29781"/>
                </a:lnTo>
                <a:lnTo>
                  <a:pt x="203200" y="7861"/>
                </a:lnTo>
                <a:lnTo>
                  <a:pt x="154393" y="0"/>
                </a:lnTo>
                <a:lnTo>
                  <a:pt x="124142" y="2984"/>
                </a:lnTo>
                <a:lnTo>
                  <a:pt x="68745" y="25933"/>
                </a:lnTo>
                <a:lnTo>
                  <a:pt x="25946" y="68732"/>
                </a:lnTo>
                <a:lnTo>
                  <a:pt x="2997" y="124129"/>
                </a:lnTo>
                <a:lnTo>
                  <a:pt x="0" y="154393"/>
                </a:lnTo>
                <a:lnTo>
                  <a:pt x="0" y="433984"/>
                </a:lnTo>
                <a:lnTo>
                  <a:pt x="0" y="713574"/>
                </a:lnTo>
                <a:lnTo>
                  <a:pt x="0" y="975575"/>
                </a:lnTo>
                <a:lnTo>
                  <a:pt x="0" y="1112367"/>
                </a:lnTo>
                <a:lnTo>
                  <a:pt x="308800" y="1112367"/>
                </a:lnTo>
                <a:lnTo>
                  <a:pt x="308800" y="975575"/>
                </a:lnTo>
                <a:lnTo>
                  <a:pt x="308800" y="713574"/>
                </a:lnTo>
                <a:lnTo>
                  <a:pt x="308800" y="433984"/>
                </a:lnTo>
                <a:lnTo>
                  <a:pt x="308800" y="15439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195" dirty="0">
                <a:solidFill>
                  <a:schemeClr val="tx2"/>
                </a:solidFill>
              </a:rPr>
              <a:t>Thank</a:t>
            </a:r>
            <a:r>
              <a:rPr spc="295" dirty="0">
                <a:solidFill>
                  <a:schemeClr val="tx2"/>
                </a:solidFill>
              </a:rPr>
              <a:t>y</a:t>
            </a:r>
            <a:r>
              <a:rPr spc="180" dirty="0">
                <a:solidFill>
                  <a:schemeClr val="tx2"/>
                </a:solidFill>
              </a:rPr>
              <a:t>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97622"/>
            <a:ext cx="470725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Problem</a:t>
            </a:r>
            <a:r>
              <a:rPr sz="3700" spc="-90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Statement</a:t>
            </a:r>
            <a:endParaRPr sz="37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85"/>
              </a:spcBef>
            </a:pPr>
            <a:r>
              <a:rPr spc="10" dirty="0"/>
              <a:t>Lending </a:t>
            </a:r>
            <a:r>
              <a:rPr spc="30" dirty="0"/>
              <a:t>Club </a:t>
            </a:r>
            <a:r>
              <a:rPr spc="-20" dirty="0"/>
              <a:t>is </a:t>
            </a:r>
            <a:r>
              <a:rPr spc="50" dirty="0"/>
              <a:t>the </a:t>
            </a:r>
            <a:r>
              <a:rPr spc="25" dirty="0"/>
              <a:t>leading online loan </a:t>
            </a:r>
            <a:r>
              <a:rPr dirty="0"/>
              <a:t>marketplace, </a:t>
            </a:r>
            <a:r>
              <a:rPr spc="35" dirty="0"/>
              <a:t>offering </a:t>
            </a:r>
            <a:r>
              <a:rPr spc="-65" dirty="0"/>
              <a:t>a </a:t>
            </a:r>
            <a:r>
              <a:rPr spc="75" dirty="0"/>
              <a:t>wide </a:t>
            </a:r>
            <a:r>
              <a:rPr dirty="0"/>
              <a:t>range </a:t>
            </a:r>
            <a:r>
              <a:rPr spc="5" dirty="0"/>
              <a:t> </a:t>
            </a:r>
            <a:r>
              <a:rPr spc="55" dirty="0"/>
              <a:t>of</a:t>
            </a:r>
            <a:r>
              <a:rPr spc="-5" dirty="0"/>
              <a:t> </a:t>
            </a:r>
            <a:r>
              <a:rPr spc="15" dirty="0"/>
              <a:t>ﬁnancial</a:t>
            </a:r>
            <a:r>
              <a:rPr spc="-5" dirty="0"/>
              <a:t> </a:t>
            </a:r>
            <a:r>
              <a:rPr spc="25" dirty="0"/>
              <a:t>products</a:t>
            </a:r>
            <a:r>
              <a:rPr spc="-5" dirty="0"/>
              <a:t> </a:t>
            </a:r>
            <a:r>
              <a:rPr spc="30" dirty="0"/>
              <a:t>including</a:t>
            </a:r>
            <a:r>
              <a:rPr spc="-5" dirty="0"/>
              <a:t> </a:t>
            </a:r>
            <a:r>
              <a:rPr spc="15" dirty="0"/>
              <a:t>personal</a:t>
            </a:r>
            <a:r>
              <a:rPr spc="-5" dirty="0"/>
              <a:t> </a:t>
            </a:r>
            <a:r>
              <a:rPr spc="-15" dirty="0"/>
              <a:t>loans,</a:t>
            </a:r>
            <a:r>
              <a:rPr spc="-5" dirty="0"/>
              <a:t> </a:t>
            </a:r>
            <a:r>
              <a:rPr spc="-15" dirty="0"/>
              <a:t>business</a:t>
            </a:r>
            <a:r>
              <a:rPr spc="-5" dirty="0"/>
              <a:t> </a:t>
            </a:r>
            <a:r>
              <a:rPr spc="-15" dirty="0"/>
              <a:t>loans,</a:t>
            </a:r>
            <a:r>
              <a:rPr dirty="0"/>
              <a:t> </a:t>
            </a:r>
            <a:r>
              <a:rPr spc="10" dirty="0"/>
              <a:t>and</a:t>
            </a:r>
            <a:r>
              <a:rPr spc="-5" dirty="0"/>
              <a:t> </a:t>
            </a:r>
            <a:r>
              <a:rPr spc="15" dirty="0"/>
              <a:t>ﬁnancing </a:t>
            </a:r>
            <a:r>
              <a:rPr spc="-625" dirty="0"/>
              <a:t> </a:t>
            </a:r>
            <a:r>
              <a:rPr spc="50" dirty="0"/>
              <a:t>for </a:t>
            </a:r>
            <a:r>
              <a:rPr spc="10" dirty="0"/>
              <a:t>medical </a:t>
            </a:r>
            <a:r>
              <a:rPr spc="-20" dirty="0"/>
              <a:t>procedures. One </a:t>
            </a:r>
            <a:r>
              <a:rPr spc="60" dirty="0"/>
              <a:t>of </a:t>
            </a:r>
            <a:r>
              <a:rPr spc="50" dirty="0"/>
              <a:t>the </a:t>
            </a:r>
            <a:r>
              <a:rPr spc="35" dirty="0"/>
              <a:t>biggest </a:t>
            </a:r>
            <a:r>
              <a:rPr spc="10" dirty="0"/>
              <a:t>challenges </a:t>
            </a:r>
            <a:r>
              <a:rPr spc="50" dirty="0"/>
              <a:t>for </a:t>
            </a:r>
            <a:r>
              <a:rPr spc="15" dirty="0"/>
              <a:t>lenders </a:t>
            </a:r>
            <a:r>
              <a:rPr spc="-20" dirty="0"/>
              <a:t>is </a:t>
            </a:r>
            <a:r>
              <a:rPr spc="-15" dirty="0"/>
              <a:t> </a:t>
            </a:r>
            <a:r>
              <a:rPr spc="15" dirty="0"/>
              <a:t>managing</a:t>
            </a:r>
            <a:r>
              <a:rPr spc="-20" dirty="0"/>
              <a:t> </a:t>
            </a:r>
            <a:r>
              <a:rPr spc="20" dirty="0"/>
              <a:t>credit</a:t>
            </a:r>
            <a:r>
              <a:rPr spc="-15" dirty="0"/>
              <a:t> risk, </a:t>
            </a:r>
            <a:r>
              <a:rPr spc="50" dirty="0"/>
              <a:t>which</a:t>
            </a:r>
            <a:r>
              <a:rPr spc="-15" dirty="0"/>
              <a:t> </a:t>
            </a:r>
            <a:r>
              <a:rPr spc="-20" dirty="0"/>
              <a:t>is</a:t>
            </a:r>
            <a:r>
              <a:rPr spc="-15" dirty="0"/>
              <a:t> </a:t>
            </a:r>
            <a:r>
              <a:rPr spc="50" dirty="0"/>
              <a:t>the</a:t>
            </a:r>
            <a:r>
              <a:rPr spc="-15" dirty="0"/>
              <a:t> </a:t>
            </a:r>
            <a:r>
              <a:rPr spc="15" dirty="0"/>
              <a:t>ﬁnancial</a:t>
            </a:r>
            <a:r>
              <a:rPr spc="-15" dirty="0"/>
              <a:t> </a:t>
            </a:r>
            <a:r>
              <a:rPr spc="10" dirty="0"/>
              <a:t>loss</a:t>
            </a:r>
            <a:r>
              <a:rPr spc="-15" dirty="0"/>
              <a:t> </a:t>
            </a:r>
            <a:r>
              <a:rPr spc="80" dirty="0"/>
              <a:t>that</a:t>
            </a:r>
            <a:r>
              <a:rPr spc="-15" dirty="0"/>
              <a:t> </a:t>
            </a:r>
            <a:r>
              <a:rPr spc="-35" dirty="0"/>
              <a:t>occurs</a:t>
            </a:r>
            <a:r>
              <a:rPr spc="-15" dirty="0"/>
              <a:t> </a:t>
            </a:r>
            <a:r>
              <a:rPr spc="70" dirty="0"/>
              <a:t>when</a:t>
            </a:r>
            <a:r>
              <a:rPr spc="-15" dirty="0"/>
              <a:t> </a:t>
            </a:r>
            <a:r>
              <a:rPr spc="40" dirty="0"/>
              <a:t>borrowers </a:t>
            </a:r>
            <a:r>
              <a:rPr spc="-625" dirty="0"/>
              <a:t> </a:t>
            </a:r>
            <a:r>
              <a:rPr spc="55" dirty="0"/>
              <a:t>default</a:t>
            </a:r>
            <a:r>
              <a:rPr spc="-25" dirty="0"/>
              <a:t> </a:t>
            </a:r>
            <a:r>
              <a:rPr spc="10" dirty="0"/>
              <a:t>on</a:t>
            </a:r>
            <a:r>
              <a:rPr spc="-20" dirty="0"/>
              <a:t> </a:t>
            </a:r>
            <a:r>
              <a:rPr spc="40" dirty="0"/>
              <a:t>their</a:t>
            </a:r>
            <a:r>
              <a:rPr spc="-20" dirty="0"/>
              <a:t> </a:t>
            </a:r>
            <a:r>
              <a:rPr spc="-15" dirty="0"/>
              <a:t>loans.</a:t>
            </a:r>
          </a:p>
          <a:p>
            <a:pPr marL="12700" marR="61594">
              <a:lnSpc>
                <a:spcPct val="105000"/>
              </a:lnSpc>
              <a:spcBef>
                <a:spcPts val="1490"/>
              </a:spcBef>
            </a:pPr>
            <a:r>
              <a:rPr spc="-105" dirty="0"/>
              <a:t>To </a:t>
            </a:r>
            <a:r>
              <a:rPr spc="-10" dirty="0"/>
              <a:t>address </a:t>
            </a:r>
            <a:r>
              <a:rPr spc="40" dirty="0"/>
              <a:t>this </a:t>
            </a:r>
            <a:r>
              <a:rPr spc="5" dirty="0"/>
              <a:t>challenge, </a:t>
            </a:r>
            <a:r>
              <a:rPr spc="10" dirty="0"/>
              <a:t>Lending </a:t>
            </a:r>
            <a:r>
              <a:rPr spc="30" dirty="0"/>
              <a:t>Club </a:t>
            </a:r>
            <a:r>
              <a:rPr spc="-20" dirty="0"/>
              <a:t>is </a:t>
            </a:r>
            <a:r>
              <a:rPr spc="-5" dirty="0"/>
              <a:t>focused </a:t>
            </a:r>
            <a:r>
              <a:rPr spc="10" dirty="0"/>
              <a:t>on </a:t>
            </a:r>
            <a:r>
              <a:rPr spc="25" dirty="0"/>
              <a:t>understanding </a:t>
            </a:r>
            <a:r>
              <a:rPr spc="50" dirty="0"/>
              <a:t>the </a:t>
            </a:r>
            <a:r>
              <a:rPr spc="55" dirty="0"/>
              <a:t> </a:t>
            </a:r>
            <a:r>
              <a:rPr spc="-25" dirty="0"/>
              <a:t>key</a:t>
            </a:r>
            <a:r>
              <a:rPr spc="-15" dirty="0"/>
              <a:t> </a:t>
            </a:r>
            <a:r>
              <a:rPr spc="10" dirty="0"/>
              <a:t>drivers</a:t>
            </a:r>
            <a:r>
              <a:rPr spc="-10" dirty="0"/>
              <a:t> </a:t>
            </a:r>
            <a:r>
              <a:rPr spc="20" dirty="0"/>
              <a:t>behind</a:t>
            </a:r>
            <a:r>
              <a:rPr spc="-10" dirty="0"/>
              <a:t> </a:t>
            </a:r>
            <a:r>
              <a:rPr spc="25" dirty="0"/>
              <a:t>loan</a:t>
            </a:r>
            <a:r>
              <a:rPr spc="-10" dirty="0"/>
              <a:t> </a:t>
            </a:r>
            <a:r>
              <a:rPr spc="20" dirty="0"/>
              <a:t>defaults,</a:t>
            </a:r>
            <a:r>
              <a:rPr spc="-10" dirty="0"/>
              <a:t> </a:t>
            </a:r>
            <a:r>
              <a:rPr spc="30" dirty="0"/>
              <a:t>including</a:t>
            </a:r>
            <a:r>
              <a:rPr spc="-10" dirty="0"/>
              <a:t> </a:t>
            </a:r>
            <a:r>
              <a:rPr spc="50" dirty="0"/>
              <a:t>the</a:t>
            </a:r>
            <a:r>
              <a:rPr spc="-10" dirty="0"/>
              <a:t> </a:t>
            </a:r>
            <a:r>
              <a:rPr spc="15" dirty="0"/>
              <a:t>factors</a:t>
            </a:r>
            <a:r>
              <a:rPr spc="-10" dirty="0"/>
              <a:t> </a:t>
            </a:r>
            <a:r>
              <a:rPr spc="80" dirty="0"/>
              <a:t>that</a:t>
            </a:r>
            <a:r>
              <a:rPr spc="-10" dirty="0"/>
              <a:t> </a:t>
            </a:r>
            <a:r>
              <a:rPr spc="50" dirty="0"/>
              <a:t>strongly</a:t>
            </a:r>
            <a:r>
              <a:rPr spc="-10" dirty="0"/>
              <a:t> </a:t>
            </a:r>
            <a:r>
              <a:rPr spc="5" dirty="0"/>
              <a:t>indicate </a:t>
            </a:r>
            <a:r>
              <a:rPr spc="-625" dirty="0"/>
              <a:t> </a:t>
            </a:r>
            <a:r>
              <a:rPr spc="70" dirty="0"/>
              <a:t>when </a:t>
            </a:r>
            <a:r>
              <a:rPr spc="-65" dirty="0"/>
              <a:t>a </a:t>
            </a:r>
            <a:r>
              <a:rPr spc="50" dirty="0"/>
              <a:t>borrower </a:t>
            </a:r>
            <a:r>
              <a:rPr spc="-20" dirty="0"/>
              <a:t>is </a:t>
            </a:r>
            <a:r>
              <a:rPr spc="40" dirty="0"/>
              <a:t>likely </a:t>
            </a:r>
            <a:r>
              <a:rPr spc="80" dirty="0"/>
              <a:t>to </a:t>
            </a:r>
            <a:r>
              <a:rPr spc="35" dirty="0"/>
              <a:t>default. </a:t>
            </a:r>
            <a:r>
              <a:rPr spc="25" dirty="0"/>
              <a:t>By </a:t>
            </a:r>
            <a:r>
              <a:rPr spc="45" dirty="0"/>
              <a:t>identifying </a:t>
            </a:r>
            <a:r>
              <a:rPr spc="10" dirty="0"/>
              <a:t>these </a:t>
            </a:r>
            <a:r>
              <a:rPr spc="-25" dirty="0"/>
              <a:t>key </a:t>
            </a:r>
            <a:r>
              <a:rPr spc="-10" dirty="0"/>
              <a:t>variables, </a:t>
            </a:r>
            <a:r>
              <a:rPr spc="-5" dirty="0"/>
              <a:t> </a:t>
            </a:r>
            <a:r>
              <a:rPr spc="10" dirty="0"/>
              <a:t>Lending</a:t>
            </a:r>
            <a:r>
              <a:rPr spc="-20" dirty="0"/>
              <a:t> </a:t>
            </a:r>
            <a:r>
              <a:rPr spc="30" dirty="0"/>
              <a:t>Club</a:t>
            </a:r>
            <a:r>
              <a:rPr spc="-15" dirty="0"/>
              <a:t> </a:t>
            </a:r>
            <a:r>
              <a:rPr spc="-45" dirty="0"/>
              <a:t>can</a:t>
            </a:r>
            <a:r>
              <a:rPr spc="-15" dirty="0"/>
              <a:t> </a:t>
            </a:r>
            <a:r>
              <a:rPr spc="50" dirty="0"/>
              <a:t>better</a:t>
            </a:r>
            <a:r>
              <a:rPr spc="-20" dirty="0"/>
              <a:t> </a:t>
            </a:r>
            <a:r>
              <a:rPr spc="-5" dirty="0"/>
              <a:t>manage</a:t>
            </a:r>
            <a:r>
              <a:rPr spc="-15" dirty="0"/>
              <a:t> </a:t>
            </a:r>
            <a:r>
              <a:rPr spc="45" dirty="0"/>
              <a:t>its</a:t>
            </a:r>
            <a:r>
              <a:rPr spc="-15" dirty="0"/>
              <a:t> </a:t>
            </a:r>
            <a:r>
              <a:rPr spc="65" dirty="0"/>
              <a:t>portfolio</a:t>
            </a:r>
            <a:r>
              <a:rPr spc="-20" dirty="0"/>
              <a:t> </a:t>
            </a:r>
            <a:r>
              <a:rPr spc="10" dirty="0"/>
              <a:t>and</a:t>
            </a:r>
            <a:r>
              <a:rPr spc="-15" dirty="0"/>
              <a:t> </a:t>
            </a:r>
            <a:r>
              <a:rPr spc="-55" dirty="0"/>
              <a:t>assess</a:t>
            </a:r>
            <a:r>
              <a:rPr spc="-15" dirty="0"/>
              <a:t> </a:t>
            </a:r>
            <a:r>
              <a:rPr spc="-10" dirty="0"/>
              <a:t>risks</a:t>
            </a:r>
            <a:r>
              <a:rPr spc="-20" dirty="0"/>
              <a:t> </a:t>
            </a:r>
            <a:r>
              <a:rPr spc="80" dirty="0"/>
              <a:t>to</a:t>
            </a:r>
            <a:r>
              <a:rPr spc="-15" dirty="0"/>
              <a:t> ensure </a:t>
            </a:r>
            <a:r>
              <a:rPr spc="50" dirty="0"/>
              <a:t>the </a:t>
            </a:r>
            <a:r>
              <a:rPr spc="-625" dirty="0"/>
              <a:t> </a:t>
            </a:r>
            <a:r>
              <a:rPr spc="25" dirty="0"/>
              <a:t>best</a:t>
            </a:r>
            <a:r>
              <a:rPr spc="-25" dirty="0"/>
              <a:t> </a:t>
            </a:r>
            <a:r>
              <a:rPr spc="15" dirty="0"/>
              <a:t>possible</a:t>
            </a:r>
            <a:r>
              <a:rPr spc="-20" dirty="0"/>
              <a:t> </a:t>
            </a:r>
            <a:r>
              <a:rPr dirty="0"/>
              <a:t>outcomes</a:t>
            </a:r>
            <a:r>
              <a:rPr spc="-20" dirty="0"/>
              <a:t> </a:t>
            </a:r>
            <a:r>
              <a:rPr spc="50" dirty="0"/>
              <a:t>for</a:t>
            </a:r>
            <a:r>
              <a:rPr spc="-20" dirty="0"/>
              <a:t> </a:t>
            </a:r>
            <a:r>
              <a:rPr spc="65" dirty="0"/>
              <a:t>both</a:t>
            </a:r>
            <a:r>
              <a:rPr spc="-20" dirty="0"/>
              <a:t> </a:t>
            </a:r>
            <a:r>
              <a:rPr spc="40" dirty="0"/>
              <a:t>borrowers</a:t>
            </a:r>
            <a:r>
              <a:rPr spc="-20" dirty="0"/>
              <a:t> </a:t>
            </a:r>
            <a:r>
              <a:rPr spc="10" dirty="0"/>
              <a:t>and</a:t>
            </a:r>
            <a:r>
              <a:rPr spc="-20" dirty="0"/>
              <a:t> </a:t>
            </a:r>
            <a:r>
              <a:rPr spc="-5" dirty="0"/>
              <a:t>investors.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2956" y="697622"/>
            <a:ext cx="635762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Problem</a:t>
            </a:r>
            <a:r>
              <a:rPr sz="3700" spc="-45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3700" spc="-10" dirty="0">
                <a:solidFill>
                  <a:srgbClr val="0B6373"/>
                </a:solidFill>
                <a:latin typeface="Georgia"/>
                <a:cs typeface="Georgia"/>
              </a:rPr>
              <a:t>solving</a:t>
            </a:r>
            <a:r>
              <a:rPr sz="3700" spc="-50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approach</a:t>
            </a:r>
            <a:endParaRPr sz="37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296" y="2161117"/>
            <a:ext cx="11251406" cy="40124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97622"/>
            <a:ext cx="316674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150" dirty="0">
                <a:solidFill>
                  <a:srgbClr val="424242"/>
                </a:solidFill>
              </a:rPr>
              <a:t>Data</a:t>
            </a:r>
            <a:r>
              <a:rPr sz="3700" spc="-165" dirty="0">
                <a:solidFill>
                  <a:srgbClr val="424242"/>
                </a:solidFill>
              </a:rPr>
              <a:t> </a:t>
            </a:r>
            <a:r>
              <a:rPr sz="3700" spc="65" dirty="0">
                <a:solidFill>
                  <a:srgbClr val="424242"/>
                </a:solidFill>
              </a:rPr>
              <a:t>Cleaning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911225" y="1854580"/>
            <a:ext cx="10098405" cy="246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C0781B"/>
              </a:buClr>
              <a:buSzPct val="105882"/>
              <a:buFont typeface="MS PGothic"/>
              <a:buChar char="❖"/>
              <a:tabLst>
                <a:tab pos="469265" algn="l"/>
                <a:tab pos="469900" algn="l"/>
              </a:tabLst>
            </a:pPr>
            <a:r>
              <a:rPr sz="17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We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removed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Null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%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greater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30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%</a:t>
            </a:r>
            <a:endParaRPr sz="17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C0781B"/>
              </a:buClr>
              <a:buSzPct val="105882"/>
              <a:buFont typeface="MS PGothic"/>
              <a:buChar char="❖"/>
              <a:tabLst>
                <a:tab pos="469265" algn="l"/>
                <a:tab pos="469900" algn="l"/>
              </a:tabLst>
            </a:pPr>
            <a:r>
              <a:rPr sz="17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We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removed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trailing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spaces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endParaRPr sz="17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C0781B"/>
              </a:buClr>
              <a:buSzPct val="105882"/>
              <a:buFont typeface="MS PGothic"/>
              <a:buChar char="❖"/>
              <a:tabLst>
                <a:tab pos="469265" algn="l"/>
                <a:tab pos="469900" algn="l"/>
              </a:tabLst>
            </a:pPr>
            <a:r>
              <a:rPr sz="17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We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dropped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had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1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endParaRPr sz="17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C0781B"/>
              </a:buClr>
              <a:buSzPct val="105882"/>
              <a:buFont typeface="MS PGothic"/>
              <a:buChar char="❖"/>
              <a:tabLst>
                <a:tab pos="469265" algn="l"/>
                <a:tab pos="469900" algn="l"/>
              </a:tabLst>
            </a:pPr>
            <a:r>
              <a:rPr sz="17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We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dropped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had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no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signiﬁcant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impact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loan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prediction</a:t>
            </a:r>
            <a:endParaRPr sz="17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C0781B"/>
              </a:buClr>
              <a:buSzPct val="105882"/>
              <a:buFont typeface="MS PGothic"/>
              <a:buChar char="❖"/>
              <a:tabLst>
                <a:tab pos="469265" algn="l"/>
                <a:tab pos="469900" algn="l"/>
              </a:tabLst>
            </a:pPr>
            <a:r>
              <a:rPr sz="17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We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dropped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records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loan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payment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is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progress</a:t>
            </a:r>
            <a:endParaRPr sz="1700">
              <a:latin typeface="Microsoft Sans Serif"/>
              <a:cs typeface="Microsoft Sans Serif"/>
            </a:endParaRPr>
          </a:p>
          <a:p>
            <a:pPr marL="469900" marR="5080" indent="-457200">
              <a:lnSpc>
                <a:spcPct val="101200"/>
              </a:lnSpc>
              <a:spcBef>
                <a:spcPts val="95"/>
              </a:spcBef>
              <a:buClr>
                <a:srgbClr val="C0781B"/>
              </a:buClr>
              <a:buSzPct val="105882"/>
              <a:buFont typeface="MS PGothic"/>
              <a:buChar char="❖"/>
              <a:tabLst>
                <a:tab pos="469265" algn="l"/>
                <a:tab pos="469900" algn="l"/>
              </a:tabLst>
            </a:pP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loan_amnt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funded_amnt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int_rate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revol_util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casted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ﬂoat</a:t>
            </a:r>
            <a:r>
              <a:rPr sz="1700" spc="43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amount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interest </a:t>
            </a:r>
            <a:r>
              <a:rPr sz="1700" spc="-43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respectively</a:t>
            </a:r>
            <a:endParaRPr sz="17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C0781B"/>
              </a:buClr>
              <a:buSzPct val="105882"/>
              <a:buFont typeface="MS PGothic"/>
              <a:buChar char="❖"/>
              <a:tabLst>
                <a:tab pos="469265" algn="l"/>
                <a:tab pos="469900" algn="l"/>
              </a:tabLst>
            </a:pP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issue_d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converted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format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month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year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derived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additional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endParaRPr sz="17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C0781B"/>
              </a:buClr>
              <a:buSzPct val="105882"/>
              <a:buFont typeface="MS PGothic"/>
              <a:buChar char="❖"/>
              <a:tabLst>
                <a:tab pos="469265" algn="l"/>
                <a:tab pos="469900" algn="l"/>
              </a:tabLst>
            </a:pP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loan_status_num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created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identify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loan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status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numerically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97622"/>
            <a:ext cx="341884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0" dirty="0">
                <a:solidFill>
                  <a:srgbClr val="0B6373"/>
                </a:solidFill>
                <a:latin typeface="Georgia"/>
                <a:cs typeface="Georgia"/>
              </a:rPr>
              <a:t>Interest</a:t>
            </a:r>
            <a:r>
              <a:rPr sz="3700" spc="-90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Rates</a:t>
            </a:r>
            <a:endParaRPr sz="37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0544" y="5068210"/>
            <a:ext cx="10184130" cy="12471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430530" marR="5080" indent="-418465">
              <a:lnSpc>
                <a:spcPts val="1860"/>
              </a:lnSpc>
              <a:spcBef>
                <a:spcPts val="310"/>
              </a:spcBef>
              <a:buClr>
                <a:srgbClr val="C0781B"/>
              </a:buClr>
              <a:buSzPct val="105882"/>
              <a:buAutoNum type="arabicPeriod"/>
              <a:tabLst>
                <a:tab pos="429895" algn="l"/>
                <a:tab pos="43116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Interest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rates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less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10%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very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low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resulting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charge-offs.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minimum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interest </a:t>
            </a:r>
            <a:r>
              <a:rPr sz="1700" spc="-43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charge-offs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is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5.4%.</a:t>
            </a:r>
            <a:endParaRPr sz="1700">
              <a:latin typeface="Microsoft Sans Serif"/>
              <a:cs typeface="Microsoft Sans Serif"/>
            </a:endParaRPr>
          </a:p>
          <a:p>
            <a:pPr marL="430530" marR="53975" indent="-418465">
              <a:lnSpc>
                <a:spcPts val="1860"/>
              </a:lnSpc>
              <a:spcBef>
                <a:spcPts val="60"/>
              </a:spcBef>
              <a:buClr>
                <a:srgbClr val="C0781B"/>
              </a:buClr>
              <a:buSzPct val="105882"/>
              <a:buAutoNum type="arabicPeriod"/>
              <a:tabLst>
                <a:tab pos="429895" algn="l"/>
                <a:tab pos="431165" algn="l"/>
              </a:tabLst>
            </a:pP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According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quartile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distribution,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interest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rates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above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14%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probability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resulting </a:t>
            </a:r>
            <a:r>
              <a:rPr sz="1700" spc="-43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default.</a:t>
            </a:r>
            <a:endParaRPr sz="1700">
              <a:latin typeface="Microsoft Sans Serif"/>
              <a:cs typeface="Microsoft Sans Serif"/>
            </a:endParaRPr>
          </a:p>
          <a:p>
            <a:pPr marL="430530" indent="-418465">
              <a:lnSpc>
                <a:spcPts val="1910"/>
              </a:lnSpc>
              <a:buClr>
                <a:srgbClr val="C0781B"/>
              </a:buClr>
              <a:buSzPct val="105882"/>
              <a:buAutoNum type="arabicPeriod"/>
              <a:tabLst>
                <a:tab pos="429895" algn="l"/>
                <a:tab pos="431165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proportion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charge-offs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increases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interest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rates.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818" y="1562418"/>
            <a:ext cx="4383261" cy="34439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97622"/>
            <a:ext cx="133731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Term</a:t>
            </a:r>
            <a:endParaRPr sz="37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225" y="5553062"/>
            <a:ext cx="85826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who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taken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loan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tenure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60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months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defaulting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286" y="1700386"/>
            <a:ext cx="5573231" cy="3489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97622"/>
            <a:ext cx="332803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Loan</a:t>
            </a:r>
            <a:r>
              <a:rPr sz="3700" spc="-95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Amount</a:t>
            </a:r>
            <a:endParaRPr sz="37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225" y="5553062"/>
            <a:ext cx="68573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loan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amount,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greater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loan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getting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286" y="1700386"/>
            <a:ext cx="5521145" cy="34376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97622"/>
            <a:ext cx="373316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Annual</a:t>
            </a:r>
            <a:r>
              <a:rPr sz="3700" spc="-95" dirty="0">
                <a:solidFill>
                  <a:srgbClr val="0B6373"/>
                </a:solidFill>
                <a:latin typeface="Georgia"/>
                <a:cs typeface="Georgia"/>
              </a:rPr>
              <a:t> </a:t>
            </a:r>
            <a:r>
              <a:rPr sz="3700" spc="-5" dirty="0">
                <a:solidFill>
                  <a:srgbClr val="0B6373"/>
                </a:solidFill>
                <a:latin typeface="Georgia"/>
                <a:cs typeface="Georgia"/>
              </a:rPr>
              <a:t>Income</a:t>
            </a:r>
            <a:endParaRPr sz="37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225" y="5553062"/>
            <a:ext cx="48895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Low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Annual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Income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slight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default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286" y="1626811"/>
            <a:ext cx="5521145" cy="3489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781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1013</Words>
  <Application>Microsoft Office PowerPoint</Application>
  <PresentationFormat>Widescreen</PresentationFormat>
  <Paragraphs>88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MS PGothic</vt:lpstr>
      <vt:lpstr>Calibri</vt:lpstr>
      <vt:lpstr>Georgia</vt:lpstr>
      <vt:lpstr>Microsoft Sans Serif</vt:lpstr>
      <vt:lpstr>Trebuchet MS</vt:lpstr>
      <vt:lpstr>Office Theme</vt:lpstr>
      <vt:lpstr>PowerPoint Presentation</vt:lpstr>
      <vt:lpstr>Contents</vt:lpstr>
      <vt:lpstr>Problem Statement</vt:lpstr>
      <vt:lpstr>Problem solving approach</vt:lpstr>
      <vt:lpstr>Data Cleaning</vt:lpstr>
      <vt:lpstr>Interest Rates</vt:lpstr>
      <vt:lpstr>Term</vt:lpstr>
      <vt:lpstr>Loan Amount</vt:lpstr>
      <vt:lpstr>Annual Income</vt:lpstr>
      <vt:lpstr>Installment</vt:lpstr>
      <vt:lpstr>Grade</vt:lpstr>
      <vt:lpstr>Home Ownership</vt:lpstr>
      <vt:lpstr>Address State</vt:lpstr>
      <vt:lpstr>Issue Month</vt:lpstr>
      <vt:lpstr>Purpose</vt:lpstr>
      <vt:lpstr>Number of derogatory public records</vt:lpstr>
      <vt:lpstr>Number of public record bankruptcies</vt:lpstr>
      <vt:lpstr>addr_state &amp; purpose wrt Defaulting  chances</vt:lpstr>
      <vt:lpstr>Home_ownership &amp;  loan_amnt_range wrt  Defaulting chances</vt:lpstr>
      <vt:lpstr>Annual income &amp; purpose  wrt Defaulting chances</vt:lpstr>
      <vt:lpstr>Annual income &amp; addr_state wrt Defaulting chances</vt:lpstr>
      <vt:lpstr>Recommendations</vt:lpstr>
      <vt:lpstr>Recommendations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cp:lastModifiedBy>Amol Joshi</cp:lastModifiedBy>
  <cp:revision>5</cp:revision>
  <dcterms:created xsi:type="dcterms:W3CDTF">2024-10-02T05:14:28Z</dcterms:created>
  <dcterms:modified xsi:type="dcterms:W3CDTF">2024-10-02T06:05:20Z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