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7/29/2019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28600"/>
            <a:ext cx="7406640" cy="630702"/>
          </a:xfrm>
        </p:spPr>
        <p:txBody>
          <a:bodyPr>
            <a:normAutofit fontScale="90000"/>
          </a:bodyPr>
          <a:lstStyle/>
          <a:p>
            <a:r>
              <a:rPr lang="en-US" dirty="0" smtClean="0"/>
              <a:t>Modules</a:t>
            </a:r>
            <a:endParaRPr lang="en-US" dirty="0"/>
          </a:p>
        </p:txBody>
      </p:sp>
      <p:sp>
        <p:nvSpPr>
          <p:cNvPr id="3" name="Subtitle 2"/>
          <p:cNvSpPr>
            <a:spLocks noGrp="1"/>
          </p:cNvSpPr>
          <p:nvPr>
            <p:ph type="subTitle" idx="1"/>
          </p:nvPr>
        </p:nvSpPr>
        <p:spPr>
          <a:xfrm>
            <a:off x="1371600" y="990600"/>
            <a:ext cx="7406640" cy="4419600"/>
          </a:xfrm>
        </p:spPr>
        <p:txBody>
          <a:bodyPr>
            <a:noAutofit/>
          </a:bodyPr>
          <a:lstStyle/>
          <a:p>
            <a:pPr algn="just"/>
            <a:r>
              <a:rPr lang="en-US" sz="2400" dirty="0" err="1" smtClean="0">
                <a:latin typeface="Cambria" pitchFamily="18" charset="0"/>
              </a:rPr>
              <a:t>NgModules</a:t>
            </a:r>
            <a:r>
              <a:rPr lang="en-US" sz="2400" dirty="0" smtClean="0">
                <a:latin typeface="Cambria" pitchFamily="18" charset="0"/>
              </a:rPr>
              <a:t> are the </a:t>
            </a:r>
            <a:r>
              <a:rPr lang="en-US" sz="2400" dirty="0" err="1" smtClean="0">
                <a:latin typeface="Cambria" pitchFamily="18" charset="0"/>
              </a:rPr>
              <a:t>Angular's</a:t>
            </a:r>
            <a:r>
              <a:rPr lang="en-US" sz="2400" dirty="0" smtClean="0">
                <a:latin typeface="Cambria" pitchFamily="18" charset="0"/>
              </a:rPr>
              <a:t> modularity system and the first basic structure you meet while coding an app in Angular. </a:t>
            </a:r>
            <a:r>
              <a:rPr lang="en-US" sz="2400" dirty="0" err="1" smtClean="0">
                <a:latin typeface="Cambria" pitchFamily="18" charset="0"/>
              </a:rPr>
              <a:t>NgModules</a:t>
            </a:r>
            <a:r>
              <a:rPr lang="en-US" sz="2400" dirty="0" smtClean="0">
                <a:latin typeface="Cambria" pitchFamily="18" charset="0"/>
              </a:rPr>
              <a:t> are containers for an integrated block of code allocated to an application domain. </a:t>
            </a:r>
          </a:p>
          <a:p>
            <a:pPr algn="just"/>
            <a:r>
              <a:rPr lang="en-US" sz="2400" dirty="0" smtClean="0">
                <a:latin typeface="Cambria" pitchFamily="18" charset="0"/>
              </a:rPr>
              <a:t>In Angular, a module is a mechanism to group  components, directives, pipes and service providers which are related to the application.</a:t>
            </a:r>
          </a:p>
          <a:p>
            <a:pPr algn="just"/>
            <a:r>
              <a:rPr lang="en-US" sz="2400" dirty="0" smtClean="0">
                <a:latin typeface="Cambria" pitchFamily="18" charset="0"/>
              </a:rPr>
              <a:t>To define a module, we use the </a:t>
            </a:r>
            <a:r>
              <a:rPr lang="en-US" sz="2400" dirty="0" err="1" smtClean="0">
                <a:latin typeface="Cambria" pitchFamily="18" charset="0"/>
              </a:rPr>
              <a:t>NgModule</a:t>
            </a:r>
            <a:r>
              <a:rPr lang="en-US" sz="2400" dirty="0" smtClean="0">
                <a:latin typeface="Cambria" pitchFamily="18" charset="0"/>
              </a:rPr>
              <a:t>. When you create a new project using the Angular -</a:t>
            </a:r>
            <a:r>
              <a:rPr lang="en-US" sz="2400" dirty="0" err="1" smtClean="0">
                <a:latin typeface="Cambria" pitchFamily="18" charset="0"/>
              </a:rPr>
              <a:t>cli</a:t>
            </a:r>
            <a:r>
              <a:rPr lang="en-US" sz="2400" dirty="0" smtClean="0">
                <a:latin typeface="Cambria" pitchFamily="18" charset="0"/>
              </a:rPr>
              <a:t> command, the </a:t>
            </a:r>
            <a:r>
              <a:rPr lang="en-US" sz="2400" dirty="0" err="1" smtClean="0">
                <a:latin typeface="Cambria" pitchFamily="18" charset="0"/>
              </a:rPr>
              <a:t>NgModule</a:t>
            </a:r>
            <a:r>
              <a:rPr lang="en-US" sz="2400" dirty="0" smtClean="0">
                <a:latin typeface="Cambria" pitchFamily="18" charset="0"/>
              </a:rPr>
              <a:t> is created in the </a:t>
            </a:r>
            <a:r>
              <a:rPr lang="en-US" sz="2400" dirty="0" err="1" smtClean="0">
                <a:latin typeface="Cambria" pitchFamily="18" charset="0"/>
              </a:rPr>
              <a:t>app.module.ts</a:t>
            </a:r>
            <a:r>
              <a:rPr lang="en-US" sz="2400" dirty="0" smtClean="0">
                <a:latin typeface="Cambria" pitchFamily="18" charset="0"/>
              </a:rPr>
              <a:t> file by default and it looks like as follows –</a:t>
            </a:r>
            <a:endParaRPr lang="en-US" sz="2400" dirty="0">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57200"/>
            <a:ext cx="7772400" cy="4800600"/>
          </a:xfrm>
        </p:spPr>
        <p:txBody>
          <a:bodyPr>
            <a:noAutofit/>
          </a:bodyPr>
          <a:lstStyle/>
          <a:p>
            <a:r>
              <a:rPr lang="en-US" sz="2400" b="1" dirty="0" smtClean="0">
                <a:latin typeface="Cambria" pitchFamily="18" charset="0"/>
              </a:rPr>
              <a:t>Static bootstrapping with the AOT (Ahead-Of-Time) compiler</a:t>
            </a:r>
            <a:endParaRPr lang="en-US" sz="2400" dirty="0" smtClean="0">
              <a:latin typeface="Cambria" pitchFamily="18" charset="0"/>
            </a:endParaRPr>
          </a:p>
          <a:p>
            <a:r>
              <a:rPr lang="en-US" sz="2400" dirty="0" smtClean="0">
                <a:latin typeface="Cambria" pitchFamily="18" charset="0"/>
              </a:rPr>
              <a:t>In this option, ahead of time, part of the compiler is executed as part of the build and generates many class factories. The "</a:t>
            </a:r>
            <a:r>
              <a:rPr lang="en-US" sz="2400" dirty="0" err="1" smtClean="0">
                <a:latin typeface="Cambria" pitchFamily="18" charset="0"/>
              </a:rPr>
              <a:t>AppModuleNgFactory</a:t>
            </a:r>
            <a:r>
              <a:rPr lang="en-US" sz="2400" dirty="0" smtClean="0">
                <a:latin typeface="Cambria" pitchFamily="18" charset="0"/>
              </a:rPr>
              <a:t>" module is one of these. The bootstrap done with </a:t>
            </a:r>
            <a:r>
              <a:rPr lang="en-US" sz="2400" dirty="0" err="1" smtClean="0">
                <a:latin typeface="Cambria" pitchFamily="18" charset="0"/>
              </a:rPr>
              <a:t>AppModuleNgFactory</a:t>
            </a:r>
            <a:r>
              <a:rPr lang="en-US" sz="2400" dirty="0" smtClean="0">
                <a:latin typeface="Cambria" pitchFamily="18" charset="0"/>
              </a:rPr>
              <a:t> is very similar to the dynamic version.</a:t>
            </a:r>
          </a:p>
          <a:p>
            <a:r>
              <a:rPr lang="en-US" sz="2400" dirty="0" smtClean="0">
                <a:latin typeface="Cambria" pitchFamily="18" charset="0"/>
              </a:rPr>
              <a:t>Here, the entire application has been pre-filled. Therefore, the angular compiler does not need to compile the application in the browser. The application code used in static compilation is much smaller than dynamic compilation and is also ready to run immediately.</a:t>
            </a:r>
          </a:p>
          <a:p>
            <a:pPr algn="just"/>
            <a:endParaRPr lang="en-US" sz="2400" dirty="0" smtClean="0"/>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57200"/>
            <a:ext cx="7772400" cy="3048000"/>
          </a:xfrm>
        </p:spPr>
        <p:txBody>
          <a:bodyPr>
            <a:noAutofit/>
          </a:bodyPr>
          <a:lstStyle/>
          <a:p>
            <a:pPr algn="just"/>
            <a:endParaRPr lang="en-US" sz="2400" dirty="0" smtClean="0"/>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pic>
        <p:nvPicPr>
          <p:cNvPr id="4" name="Picture 3" descr="static bootstrap.png"/>
          <p:cNvPicPr>
            <a:picLocks noChangeAspect="1"/>
          </p:cNvPicPr>
          <p:nvPr/>
        </p:nvPicPr>
        <p:blipFill>
          <a:blip r:embed="rId2"/>
          <a:stretch>
            <a:fillRect/>
          </a:stretch>
        </p:blipFill>
        <p:spPr>
          <a:xfrm>
            <a:off x="1219200" y="152400"/>
            <a:ext cx="7696200" cy="3657600"/>
          </a:xfrm>
          <a:prstGeom prst="rect">
            <a:avLst/>
          </a:prstGeom>
        </p:spPr>
      </p:pic>
      <p:sp>
        <p:nvSpPr>
          <p:cNvPr id="7" name="Subtitle 2"/>
          <p:cNvSpPr txBox="1">
            <a:spLocks/>
          </p:cNvSpPr>
          <p:nvPr/>
        </p:nvSpPr>
        <p:spPr>
          <a:xfrm>
            <a:off x="1143000" y="4038600"/>
            <a:ext cx="7772400" cy="2286000"/>
          </a:xfrm>
          <a:prstGeom prst="rect">
            <a:avLst/>
          </a:prstGeom>
        </p:spPr>
        <p:txBody>
          <a:bodyPr tIns="0">
            <a:noAutofit/>
          </a:bodyPr>
          <a:lstStyle/>
          <a:p>
            <a:pPr marL="27432" lvl="0" algn="just">
              <a:spcBef>
                <a:spcPts val="600"/>
              </a:spcBef>
              <a:buClr>
                <a:schemeClr val="accent1"/>
              </a:buClr>
              <a:buSzPct val="80000"/>
            </a:pPr>
            <a:r>
              <a:rPr lang="en-US" sz="2400" dirty="0" smtClean="0">
                <a:latin typeface="Cambria" pitchFamily="18" charset="0"/>
              </a:rPr>
              <a:t>Both compilers (JIT and AOT) generate the </a:t>
            </a:r>
            <a:r>
              <a:rPr lang="en-US" sz="2400" dirty="0" err="1" smtClean="0">
                <a:latin typeface="Cambria" pitchFamily="18" charset="0"/>
              </a:rPr>
              <a:t>AppModuleNgFactory</a:t>
            </a:r>
            <a:r>
              <a:rPr lang="en-US" sz="2400" dirty="0" smtClean="0">
                <a:latin typeface="Cambria" pitchFamily="18" charset="0"/>
              </a:rPr>
              <a:t> class from the </a:t>
            </a:r>
            <a:r>
              <a:rPr lang="en-US" sz="2400" dirty="0" err="1" smtClean="0">
                <a:latin typeface="Cambria" pitchFamily="18" charset="0"/>
              </a:rPr>
              <a:t>AppModule</a:t>
            </a:r>
            <a:r>
              <a:rPr lang="en-US" sz="2400" dirty="0" smtClean="0">
                <a:latin typeface="Cambria" pitchFamily="18" charset="0"/>
              </a:rPr>
              <a:t> code. The JIT compiler creates this class at run time in the browser's memory and the AOT compiler creates the physical file for this class. This class must be imported into the static version of the </a:t>
            </a:r>
            <a:r>
              <a:rPr lang="en-US" sz="2400" dirty="0" err="1" smtClean="0">
                <a:latin typeface="Cambria" pitchFamily="18" charset="0"/>
              </a:rPr>
              <a:t>main.cs</a:t>
            </a:r>
            <a:r>
              <a:rPr lang="en-US" sz="2400" dirty="0" smtClean="0">
                <a:latin typeface="Cambria" pitchFamily="18" charset="0"/>
              </a:rPr>
              <a:t> file.</a:t>
            </a: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219200"/>
            <a:ext cx="7772400" cy="3048000"/>
          </a:xfrm>
        </p:spPr>
        <p:txBody>
          <a:bodyPr>
            <a:noAutofit/>
          </a:bodyPr>
          <a:lstStyle/>
          <a:p>
            <a:pPr algn="just"/>
            <a:r>
              <a:rPr lang="en-US" sz="2400" dirty="0" smtClean="0">
                <a:latin typeface="Cambria" pitchFamily="18" charset="0"/>
              </a:rPr>
              <a:t>Whenever we create an angular application, it is automatically created with the Angular CLI.</a:t>
            </a:r>
          </a:p>
          <a:p>
            <a:pPr algn="just"/>
            <a:r>
              <a:rPr lang="en-US" sz="2400" dirty="0" smtClean="0">
                <a:latin typeface="Cambria" pitchFamily="18" charset="0"/>
              </a:rPr>
              <a:t>1. First of all, what you should do in Angular is to load a root </a:t>
            </a:r>
            <a:r>
              <a:rPr lang="en-US" sz="2400" dirty="0" err="1" smtClean="0">
                <a:latin typeface="Cambria" pitchFamily="18" charset="0"/>
              </a:rPr>
              <a:t>NgModule</a:t>
            </a:r>
            <a:r>
              <a:rPr lang="en-US" sz="2400" dirty="0" smtClean="0">
                <a:latin typeface="Cambria" pitchFamily="18" charset="0"/>
              </a:rPr>
              <a:t> :</a:t>
            </a:r>
          </a:p>
          <a:p>
            <a:pPr algn="just"/>
            <a:r>
              <a:rPr lang="en-US" sz="2400" dirty="0" err="1" smtClean="0">
                <a:latin typeface="Cambria" pitchFamily="18" charset="0"/>
              </a:rPr>
              <a:t>platformBrowserDynamic</a:t>
            </a:r>
            <a:r>
              <a:rPr lang="en-US" sz="2400" dirty="0" smtClean="0">
                <a:latin typeface="Cambria" pitchFamily="18" charset="0"/>
              </a:rPr>
              <a:t>().</a:t>
            </a:r>
            <a:r>
              <a:rPr lang="en-US" sz="2400" dirty="0" err="1" smtClean="0">
                <a:latin typeface="Cambria" pitchFamily="18" charset="0"/>
              </a:rPr>
              <a:t>bootstrapModule</a:t>
            </a:r>
            <a:r>
              <a:rPr lang="en-US" sz="2400" dirty="0" smtClean="0">
                <a:latin typeface="Cambria" pitchFamily="18" charset="0"/>
              </a:rPr>
              <a:t>(</a:t>
            </a:r>
            <a:r>
              <a:rPr lang="en-US" sz="2400" dirty="0" err="1" smtClean="0">
                <a:latin typeface="Cambria" pitchFamily="18" charset="0"/>
              </a:rPr>
              <a:t>AppModule</a:t>
            </a:r>
            <a:r>
              <a:rPr lang="en-US" sz="2400" dirty="0" smtClean="0">
                <a:latin typeface="Cambria" pitchFamily="18" charset="0"/>
              </a:rPr>
              <a:t>);</a:t>
            </a:r>
          </a:p>
          <a:p>
            <a:pPr algn="just"/>
            <a:r>
              <a:rPr lang="en-US" sz="2400" dirty="0" smtClean="0">
                <a:latin typeface="Cambria" pitchFamily="18" charset="0"/>
              </a:rPr>
              <a:t>2. The purpose of </a:t>
            </a:r>
            <a:r>
              <a:rPr lang="en-US" sz="2400" dirty="0" err="1" smtClean="0">
                <a:latin typeface="Cambria" pitchFamily="18" charset="0"/>
              </a:rPr>
              <a:t>NgModule</a:t>
            </a:r>
            <a:r>
              <a:rPr lang="en-US" sz="2400" dirty="0" smtClean="0">
                <a:latin typeface="Cambria" pitchFamily="18" charset="0"/>
              </a:rPr>
              <a:t> is to declare everything that has been created in angular and group it.</a:t>
            </a:r>
          </a:p>
          <a:p>
            <a:pPr algn="just"/>
            <a:endParaRPr lang="en-US" sz="2400" dirty="0" smtClean="0"/>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
        <p:nvSpPr>
          <p:cNvPr id="6" name="Title 1"/>
          <p:cNvSpPr>
            <a:spLocks noGrp="1"/>
          </p:cNvSpPr>
          <p:nvPr>
            <p:ph type="ctrTitle"/>
          </p:nvPr>
        </p:nvSpPr>
        <p:spPr>
          <a:xfrm>
            <a:off x="1295400" y="228600"/>
            <a:ext cx="7406640" cy="685800"/>
          </a:xfrm>
        </p:spPr>
        <p:txBody>
          <a:bodyPr>
            <a:normAutofit fontScale="90000"/>
          </a:bodyPr>
          <a:lstStyle/>
          <a:p>
            <a:r>
              <a:rPr lang="en-US" b="1" dirty="0" smtClean="0"/>
              <a:t>Why </a:t>
            </a:r>
            <a:r>
              <a:rPr lang="en-US" b="1" dirty="0" err="1" smtClean="0"/>
              <a:t>NgModule</a:t>
            </a:r>
            <a:r>
              <a:rPr lang="en-US" b="1" dirty="0" smtClean="0"/>
              <a:t>?</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219200"/>
            <a:ext cx="7772400" cy="5105400"/>
          </a:xfrm>
        </p:spPr>
        <p:txBody>
          <a:bodyPr>
            <a:noAutofit/>
          </a:bodyPr>
          <a:lstStyle/>
          <a:p>
            <a:r>
              <a:rPr lang="en-US" sz="2400" dirty="0" smtClean="0">
                <a:latin typeface="Cambria" pitchFamily="18" charset="0"/>
              </a:rPr>
              <a:t>The doubt starts with the components and services of not having the same scope/visibility:</a:t>
            </a:r>
          </a:p>
          <a:p>
            <a:r>
              <a:rPr lang="en-US" sz="2400" b="1" dirty="0" smtClean="0">
                <a:latin typeface="Cambria" pitchFamily="18" charset="0"/>
              </a:rPr>
              <a:t>• declarations: - (private visibility)</a:t>
            </a:r>
            <a:endParaRPr lang="en-US" sz="2400" dirty="0" smtClean="0">
              <a:latin typeface="Cambria" pitchFamily="18" charset="0"/>
            </a:endParaRPr>
          </a:p>
          <a:p>
            <a:r>
              <a:rPr lang="en-US" sz="2400" dirty="0" smtClean="0">
                <a:latin typeface="Cambria" pitchFamily="18" charset="0"/>
              </a:rPr>
              <a:t>For </a:t>
            </a:r>
            <a:r>
              <a:rPr lang="en-US" sz="2400" dirty="0" err="1" smtClean="0">
                <a:latin typeface="Cambria" pitchFamily="18" charset="0"/>
              </a:rPr>
              <a:t>eg</a:t>
            </a:r>
            <a:r>
              <a:rPr lang="en-US" sz="2400" dirty="0" smtClean="0">
                <a:latin typeface="Cambria" pitchFamily="18" charset="0"/>
              </a:rPr>
              <a:t>- if you have declared components in declarations [ ] section then all are in local scope.</a:t>
            </a:r>
          </a:p>
          <a:p>
            <a:r>
              <a:rPr lang="en-US" sz="2400" b="1" dirty="0" smtClean="0">
                <a:latin typeface="Cambria" pitchFamily="18" charset="0"/>
              </a:rPr>
              <a:t>• Providers:- (public visibility)</a:t>
            </a:r>
            <a:endParaRPr lang="en-US" sz="2400" dirty="0" smtClean="0">
              <a:latin typeface="Cambria" pitchFamily="18" charset="0"/>
            </a:endParaRPr>
          </a:p>
          <a:p>
            <a:r>
              <a:rPr lang="en-US" sz="2400" dirty="0" smtClean="0">
                <a:latin typeface="Cambria" pitchFamily="18" charset="0"/>
              </a:rPr>
              <a:t>For </a:t>
            </a:r>
            <a:r>
              <a:rPr lang="en-US" sz="2400" dirty="0" err="1" smtClean="0">
                <a:latin typeface="Cambria" pitchFamily="18" charset="0"/>
              </a:rPr>
              <a:t>eg</a:t>
            </a:r>
            <a:r>
              <a:rPr lang="en-US" sz="2400" dirty="0" smtClean="0">
                <a:latin typeface="Cambria" pitchFamily="18" charset="0"/>
              </a:rPr>
              <a:t>- if you have declared services, then (mainly) all are in global scope.</a:t>
            </a:r>
          </a:p>
          <a:p>
            <a:r>
              <a:rPr lang="en-US" sz="2400" dirty="0" smtClean="0">
                <a:latin typeface="Cambria" pitchFamily="18" charset="0"/>
              </a:rPr>
              <a:t>It means the components you have declared are only operational in the current module. If you have to use them outside or in other modules, then you’ll have to export them as shown below:</a:t>
            </a:r>
          </a:p>
          <a:p>
            <a:pPr algn="just"/>
            <a:endParaRPr lang="en-US" sz="2400" dirty="0" smtClean="0"/>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
        <p:nvSpPr>
          <p:cNvPr id="6" name="Title 1"/>
          <p:cNvSpPr>
            <a:spLocks noGrp="1"/>
          </p:cNvSpPr>
          <p:nvPr>
            <p:ph type="ctrTitle"/>
          </p:nvPr>
        </p:nvSpPr>
        <p:spPr>
          <a:xfrm>
            <a:off x="1295400" y="228600"/>
            <a:ext cx="7406640" cy="685800"/>
          </a:xfrm>
        </p:spPr>
        <p:txBody>
          <a:bodyPr>
            <a:normAutofit fontScale="90000"/>
          </a:bodyPr>
          <a:lstStyle/>
          <a:p>
            <a:r>
              <a:rPr lang="en-US" b="1" dirty="0" err="1" smtClean="0">
                <a:effectLst/>
              </a:rPr>
              <a:t>NgModule</a:t>
            </a:r>
            <a:r>
              <a:rPr lang="en-US" b="1" dirty="0" smtClean="0">
                <a:effectLst/>
              </a:rPr>
              <a:t>(scopes / visibility)</a:t>
            </a:r>
            <a:endParaRPr lang="en-US" b="1" dirty="0">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57200"/>
            <a:ext cx="7772400" cy="5715000"/>
          </a:xfrm>
        </p:spPr>
        <p:txBody>
          <a:bodyPr>
            <a:noAutofit/>
          </a:bodyPr>
          <a:lstStyle/>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latin typeface="Cambria" pitchFamily="18" charset="0"/>
              </a:rPr>
              <a:t>On </a:t>
            </a:r>
            <a:r>
              <a:rPr lang="en-US" sz="2400" dirty="0" smtClean="0">
                <a:latin typeface="Cambria" pitchFamily="18" charset="0"/>
              </a:rPr>
              <a:t>the contrary, the services you have provided will mainly be available/</a:t>
            </a:r>
            <a:r>
              <a:rPr lang="en-US" sz="2400" dirty="0" err="1" smtClean="0">
                <a:latin typeface="Cambria" pitchFamily="18" charset="0"/>
              </a:rPr>
              <a:t>injectable</a:t>
            </a:r>
            <a:r>
              <a:rPr lang="en-US" sz="2400" dirty="0" smtClean="0">
                <a:latin typeface="Cambria" pitchFamily="18" charset="0"/>
              </a:rPr>
              <a:t> anywhere in your app, in every module</a:t>
            </a:r>
            <a:r>
              <a:rPr lang="en-US" sz="2400" dirty="0" smtClean="0"/>
              <a:t>.</a:t>
            </a:r>
          </a:p>
        </p:txBody>
      </p:sp>
      <p:sp>
        <p:nvSpPr>
          <p:cNvPr id="5" name="Subtitle 2"/>
          <p:cNvSpPr txBox="1">
            <a:spLocks/>
          </p:cNvSpPr>
          <p:nvPr/>
        </p:nvSpPr>
        <p:spPr>
          <a:xfrm>
            <a:off x="1143000" y="4724400"/>
            <a:ext cx="7772400" cy="12192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pic>
        <p:nvPicPr>
          <p:cNvPr id="8" name="Picture 7" descr="maints.png"/>
          <p:cNvPicPr>
            <a:picLocks noChangeAspect="1"/>
          </p:cNvPicPr>
          <p:nvPr/>
        </p:nvPicPr>
        <p:blipFill>
          <a:blip r:embed="rId2"/>
          <a:stretch>
            <a:fillRect/>
          </a:stretch>
        </p:blipFill>
        <p:spPr>
          <a:xfrm>
            <a:off x="1066800" y="228600"/>
            <a:ext cx="7848600" cy="419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90600"/>
            <a:ext cx="7406640" cy="3581400"/>
          </a:xfrm>
        </p:spPr>
        <p:txBody>
          <a:bodyPr>
            <a:noAutofit/>
          </a:bodyPr>
          <a:lstStyle/>
          <a:p>
            <a:pPr algn="just"/>
            <a:endParaRPr lang="en-US" sz="2400" dirty="0">
              <a:latin typeface="Cambria" pitchFamily="18" charset="0"/>
            </a:endParaRPr>
          </a:p>
        </p:txBody>
      </p:sp>
      <p:pic>
        <p:nvPicPr>
          <p:cNvPr id="4" name="Picture 3" descr="Untitled.png"/>
          <p:cNvPicPr>
            <a:picLocks noChangeAspect="1"/>
          </p:cNvPicPr>
          <p:nvPr/>
        </p:nvPicPr>
        <p:blipFill>
          <a:blip r:embed="rId2"/>
          <a:stretch>
            <a:fillRect/>
          </a:stretch>
        </p:blipFill>
        <p:spPr>
          <a:xfrm>
            <a:off x="1219200" y="228600"/>
            <a:ext cx="7772400" cy="4572000"/>
          </a:xfrm>
          <a:prstGeom prst="rect">
            <a:avLst/>
          </a:prstGeom>
        </p:spPr>
      </p:pic>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
        <p:nvSpPr>
          <p:cNvPr id="8" name="Subtitle 2"/>
          <p:cNvSpPr txBox="1">
            <a:spLocks/>
          </p:cNvSpPr>
          <p:nvPr/>
        </p:nvSpPr>
        <p:spPr>
          <a:xfrm>
            <a:off x="1371600" y="5029200"/>
            <a:ext cx="7406640" cy="1524000"/>
          </a:xfrm>
          <a:prstGeom prst="rect">
            <a:avLst/>
          </a:prstGeom>
        </p:spPr>
        <p:txBody>
          <a:bodyPr tIns="0">
            <a:noAutofit/>
          </a:bodyPr>
          <a:lstStyle/>
          <a:p>
            <a:pPr marL="27432" lvl="0" algn="just">
              <a:spcBef>
                <a:spcPts val="600"/>
              </a:spcBef>
              <a:buClr>
                <a:schemeClr val="accent1"/>
              </a:buClr>
              <a:buSzPct val="80000"/>
            </a:pPr>
            <a:r>
              <a:rPr lang="en-US" sz="2400" dirty="0" err="1" smtClean="0">
                <a:latin typeface="Cambria" pitchFamily="18" charset="0"/>
              </a:rPr>
              <a:t>NgModules</a:t>
            </a:r>
            <a:r>
              <a:rPr lang="en-US" sz="2400" dirty="0" smtClean="0">
                <a:latin typeface="Cambria" pitchFamily="18" charset="0"/>
              </a:rPr>
              <a:t> can import functionalities that are exported from other </a:t>
            </a:r>
            <a:r>
              <a:rPr lang="en-US" sz="2400" dirty="0" err="1" smtClean="0">
                <a:latin typeface="Cambria" pitchFamily="18" charset="0"/>
              </a:rPr>
              <a:t>NgModules</a:t>
            </a:r>
            <a:r>
              <a:rPr lang="en-US" sz="2400" dirty="0" smtClean="0">
                <a:latin typeface="Cambria" pitchFamily="18" charset="0"/>
              </a:rPr>
              <a:t>, and export selected functionalities for using in other </a:t>
            </a:r>
            <a:r>
              <a:rPr lang="en-US" sz="2400" dirty="0" err="1" smtClean="0">
                <a:latin typeface="Cambria" pitchFamily="18" charset="0"/>
              </a:rPr>
              <a:t>NgModules.It</a:t>
            </a:r>
            <a:r>
              <a:rPr lang="en-US" sz="2400" dirty="0" smtClean="0">
                <a:latin typeface="Cambria" pitchFamily="18" charset="0"/>
              </a:rPr>
              <a:t> is imported as follows-</a:t>
            </a: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28600"/>
            <a:ext cx="7772400" cy="6477000"/>
          </a:xfrm>
        </p:spPr>
        <p:txBody>
          <a:bodyPr>
            <a:noAutofit/>
          </a:bodyPr>
          <a:lstStyle/>
          <a:p>
            <a:pPr algn="just"/>
            <a:endParaRPr lang="en-US" sz="2400" dirty="0">
              <a:latin typeface="Cambria" pitchFamily="18" charset="0"/>
            </a:endParaRPr>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pic>
        <p:nvPicPr>
          <p:cNvPr id="6" name="Picture 5" descr="modu.png"/>
          <p:cNvPicPr>
            <a:picLocks noChangeAspect="1"/>
          </p:cNvPicPr>
          <p:nvPr/>
        </p:nvPicPr>
        <p:blipFill>
          <a:blip r:embed="rId2"/>
          <a:stretch>
            <a:fillRect/>
          </a:stretch>
        </p:blipFill>
        <p:spPr>
          <a:xfrm>
            <a:off x="1219200" y="228600"/>
            <a:ext cx="7696200" cy="6400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990600"/>
            <a:ext cx="7772400" cy="3276600"/>
          </a:xfrm>
        </p:spPr>
        <p:txBody>
          <a:bodyPr>
            <a:noAutofit/>
          </a:bodyPr>
          <a:lstStyle/>
          <a:p>
            <a:r>
              <a:rPr lang="en-US" sz="2400" dirty="0" smtClean="0">
                <a:latin typeface="Cambria" pitchFamily="18" charset="0"/>
              </a:rPr>
              <a:t>In every Angular app, has at least one </a:t>
            </a:r>
            <a:r>
              <a:rPr lang="en-US" sz="2400" dirty="0" err="1" smtClean="0">
                <a:latin typeface="Cambria" pitchFamily="18" charset="0"/>
              </a:rPr>
              <a:t>NgModule</a:t>
            </a:r>
            <a:r>
              <a:rPr lang="en-US" sz="2400" dirty="0" smtClean="0">
                <a:latin typeface="Cambria" pitchFamily="18" charset="0"/>
              </a:rPr>
              <a:t> class which standard name is </a:t>
            </a:r>
            <a:r>
              <a:rPr lang="en-US" sz="2400" dirty="0" err="1" smtClean="0">
                <a:latin typeface="Cambria" pitchFamily="18" charset="0"/>
              </a:rPr>
              <a:t>AppModule</a:t>
            </a:r>
            <a:r>
              <a:rPr lang="en-US" sz="2400" dirty="0" smtClean="0">
                <a:latin typeface="Cambria" pitchFamily="18" charset="0"/>
              </a:rPr>
              <a:t> and resides in a file named as </a:t>
            </a:r>
            <a:r>
              <a:rPr lang="en-US" sz="2400" dirty="0" err="1" smtClean="0">
                <a:latin typeface="Cambria" pitchFamily="18" charset="0"/>
              </a:rPr>
              <a:t>app.module.ts</a:t>
            </a:r>
            <a:r>
              <a:rPr lang="en-US" sz="2400" dirty="0" smtClean="0">
                <a:latin typeface="Cambria" pitchFamily="18" charset="0"/>
              </a:rPr>
              <a:t>.</a:t>
            </a:r>
          </a:p>
          <a:p>
            <a:r>
              <a:rPr lang="en-US" sz="2400" dirty="0" smtClean="0">
                <a:latin typeface="Cambria" pitchFamily="18" charset="0"/>
              </a:rPr>
              <a:t>It is the root module of the app. An </a:t>
            </a:r>
            <a:r>
              <a:rPr lang="en-US" sz="2400" dirty="0" err="1" smtClean="0">
                <a:latin typeface="Cambria" pitchFamily="18" charset="0"/>
              </a:rPr>
              <a:t>NgModule</a:t>
            </a:r>
            <a:r>
              <a:rPr lang="en-US" sz="2400" dirty="0" smtClean="0">
                <a:latin typeface="Cambria" pitchFamily="18" charset="0"/>
              </a:rPr>
              <a:t> is a class decorator decorated </a:t>
            </a:r>
            <a:r>
              <a:rPr lang="en-US" sz="2400" dirty="0" err="1" smtClean="0">
                <a:latin typeface="Cambria" pitchFamily="18" charset="0"/>
              </a:rPr>
              <a:t>with@NgModule</a:t>
            </a:r>
            <a:r>
              <a:rPr lang="en-US" sz="2400" dirty="0" smtClean="0">
                <a:latin typeface="Cambria" pitchFamily="18" charset="0"/>
              </a:rPr>
              <a:t>(), whose properties describe the module. The @</a:t>
            </a:r>
            <a:r>
              <a:rPr lang="en-US" sz="2400" dirty="0" err="1" smtClean="0">
                <a:latin typeface="Cambria" pitchFamily="18" charset="0"/>
              </a:rPr>
              <a:t>NgModule</a:t>
            </a:r>
            <a:r>
              <a:rPr lang="en-US" sz="2400" dirty="0" smtClean="0">
                <a:latin typeface="Cambria" pitchFamily="18" charset="0"/>
              </a:rPr>
              <a:t>() decorator is a function that accepts a single metadata object.</a:t>
            </a:r>
          </a:p>
          <a:p>
            <a:r>
              <a:rPr lang="en-US" sz="2400" dirty="0" smtClean="0">
                <a:latin typeface="Cambria" pitchFamily="18" charset="0"/>
              </a:rPr>
              <a:t>Let’s see the most important properties-</a:t>
            </a:r>
          </a:p>
          <a:p>
            <a:pPr algn="just"/>
            <a:endParaRPr lang="en-US" sz="2400" dirty="0">
              <a:latin typeface="Cambria" pitchFamily="18" charset="0"/>
            </a:endParaRPr>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
        <p:nvSpPr>
          <p:cNvPr id="7" name="Title 1"/>
          <p:cNvSpPr>
            <a:spLocks noGrp="1"/>
          </p:cNvSpPr>
          <p:nvPr>
            <p:ph type="ctrTitle"/>
          </p:nvPr>
        </p:nvSpPr>
        <p:spPr>
          <a:xfrm>
            <a:off x="1295400" y="228600"/>
            <a:ext cx="7406640" cy="630702"/>
          </a:xfrm>
        </p:spPr>
        <p:txBody>
          <a:bodyPr>
            <a:normAutofit fontScale="90000"/>
          </a:bodyPr>
          <a:lstStyle/>
          <a:p>
            <a:r>
              <a:rPr lang="en-US" dirty="0" err="1" smtClean="0"/>
              <a:t>NgModule</a:t>
            </a:r>
            <a:r>
              <a:rPr lang="en-US" dirty="0" smtClean="0"/>
              <a:t> Metadata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447800"/>
            <a:ext cx="7772400" cy="5181600"/>
          </a:xfrm>
        </p:spPr>
        <p:txBody>
          <a:bodyPr>
            <a:noAutofit/>
          </a:bodyPr>
          <a:lstStyle/>
          <a:p>
            <a:r>
              <a:rPr lang="en-US" sz="2400" dirty="0" smtClean="0">
                <a:latin typeface="Cambria" pitchFamily="18" charset="0"/>
              </a:rPr>
              <a:t>It is an array of created components, directives and pipes, which belongs to this </a:t>
            </a:r>
            <a:r>
              <a:rPr lang="en-US" sz="2400" dirty="0" err="1" smtClean="0">
                <a:latin typeface="Cambria" pitchFamily="18" charset="0"/>
              </a:rPr>
              <a:t>NgModule</a:t>
            </a:r>
            <a:r>
              <a:rPr lang="en-US" sz="2400" dirty="0" smtClean="0">
                <a:latin typeface="Cambria" pitchFamily="18" charset="0"/>
              </a:rPr>
              <a:t>. Whenever we have to add the new component, firstly it will be imported and then the reference must be included in declarations as shown below –</a:t>
            </a:r>
          </a:p>
          <a:p>
            <a:endParaRPr lang="en-US" sz="2400" dirty="0">
              <a:latin typeface="Cambria" pitchFamily="18" charset="0"/>
            </a:endParaRPr>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
        <p:nvSpPr>
          <p:cNvPr id="7" name="Title 1"/>
          <p:cNvSpPr>
            <a:spLocks noGrp="1"/>
          </p:cNvSpPr>
          <p:nvPr>
            <p:ph type="ctrTitle"/>
          </p:nvPr>
        </p:nvSpPr>
        <p:spPr>
          <a:xfrm>
            <a:off x="1295400" y="228600"/>
            <a:ext cx="7406640" cy="1164102"/>
          </a:xfrm>
        </p:spPr>
        <p:txBody>
          <a:bodyPr>
            <a:normAutofit fontScale="90000"/>
          </a:bodyPr>
          <a:lstStyle/>
          <a:p>
            <a:r>
              <a:rPr lang="en-US" b="1" dirty="0" smtClean="0"/>
              <a:t>Declarations Array (declarations)</a:t>
            </a:r>
            <a:endParaRPr lang="en-US" dirty="0"/>
          </a:p>
        </p:txBody>
      </p:sp>
      <p:pic>
        <p:nvPicPr>
          <p:cNvPr id="6" name="Picture 5" descr="declaration.png"/>
          <p:cNvPicPr>
            <a:picLocks noChangeAspect="1"/>
          </p:cNvPicPr>
          <p:nvPr/>
        </p:nvPicPr>
        <p:blipFill>
          <a:blip r:embed="rId2"/>
          <a:stretch>
            <a:fillRect/>
          </a:stretch>
        </p:blipFill>
        <p:spPr>
          <a:xfrm>
            <a:off x="1143000" y="3429000"/>
            <a:ext cx="8001000" cy="342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685800"/>
            <a:ext cx="7772400" cy="5943600"/>
          </a:xfrm>
        </p:spPr>
        <p:txBody>
          <a:bodyPr>
            <a:noAutofit/>
          </a:bodyPr>
          <a:lstStyle/>
          <a:p>
            <a:r>
              <a:rPr lang="en-US" sz="2400" dirty="0" smtClean="0">
                <a:latin typeface="Cambria" pitchFamily="18" charset="0"/>
              </a:rPr>
              <a:t>The only @</a:t>
            </a:r>
            <a:r>
              <a:rPr lang="en-US" sz="2400" dirty="0" err="1" smtClean="0">
                <a:latin typeface="Cambria" pitchFamily="18" charset="0"/>
              </a:rPr>
              <a:t>NgModule</a:t>
            </a:r>
            <a:r>
              <a:rPr lang="en-US" sz="2400" dirty="0" smtClean="0">
                <a:latin typeface="Cambria" pitchFamily="18" charset="0"/>
              </a:rPr>
              <a:t> section includes imports or import array which add other angular modules. All of them decorated with the @</a:t>
            </a:r>
            <a:r>
              <a:rPr lang="en-US" sz="2400" dirty="0" err="1" smtClean="0">
                <a:latin typeface="Cambria" pitchFamily="18" charset="0"/>
              </a:rPr>
              <a:t>NgModule</a:t>
            </a:r>
            <a:r>
              <a:rPr lang="en-US" sz="2400" dirty="0" smtClean="0">
                <a:latin typeface="Cambria" pitchFamily="18" charset="0"/>
              </a:rPr>
              <a:t> are added to the imports </a:t>
            </a:r>
            <a:r>
              <a:rPr lang="en-US" sz="2400" dirty="0" smtClean="0">
                <a:latin typeface="Cambria" pitchFamily="18" charset="0"/>
              </a:rPr>
              <a:t>array. In </a:t>
            </a:r>
            <a:r>
              <a:rPr lang="en-US" sz="2400" dirty="0" smtClean="0">
                <a:latin typeface="Cambria" pitchFamily="18" charset="0"/>
              </a:rPr>
              <a:t>other way, we can say that those modules are included in the Imports array whose features are needed in the application. Look at the code </a:t>
            </a:r>
            <a:r>
              <a:rPr lang="en-US" sz="2400" dirty="0" smtClean="0">
                <a:latin typeface="Cambria" pitchFamily="18" charset="0"/>
              </a:rPr>
              <a:t>below-</a:t>
            </a:r>
          </a:p>
          <a:p>
            <a:endParaRPr lang="en-US" sz="2400" dirty="0">
              <a:latin typeface="Cambria" pitchFamily="18" charset="0"/>
            </a:endParaRPr>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
        <p:nvSpPr>
          <p:cNvPr id="7" name="Title 1"/>
          <p:cNvSpPr>
            <a:spLocks noGrp="1"/>
          </p:cNvSpPr>
          <p:nvPr>
            <p:ph type="ctrTitle"/>
          </p:nvPr>
        </p:nvSpPr>
        <p:spPr>
          <a:xfrm>
            <a:off x="1371600" y="0"/>
            <a:ext cx="7406640" cy="685800"/>
          </a:xfrm>
        </p:spPr>
        <p:txBody>
          <a:bodyPr>
            <a:normAutofit fontScale="90000"/>
          </a:bodyPr>
          <a:lstStyle/>
          <a:p>
            <a:r>
              <a:rPr lang="en-US" b="1" dirty="0" smtClean="0"/>
              <a:t>Imports Array (imports)</a:t>
            </a:r>
            <a:endParaRPr lang="en-US" dirty="0"/>
          </a:p>
        </p:txBody>
      </p:sp>
      <p:pic>
        <p:nvPicPr>
          <p:cNvPr id="6" name="Picture 5" descr="import.png"/>
          <p:cNvPicPr>
            <a:picLocks noChangeAspect="1"/>
          </p:cNvPicPr>
          <p:nvPr/>
        </p:nvPicPr>
        <p:blipFill>
          <a:blip r:embed="rId2"/>
          <a:stretch>
            <a:fillRect/>
          </a:stretch>
        </p:blipFill>
        <p:spPr>
          <a:xfrm>
            <a:off x="1143000" y="2971800"/>
            <a:ext cx="7772400" cy="1905000"/>
          </a:xfrm>
          <a:prstGeom prst="rect">
            <a:avLst/>
          </a:prstGeom>
        </p:spPr>
      </p:pic>
      <p:sp>
        <p:nvSpPr>
          <p:cNvPr id="8" name="Subtitle 2"/>
          <p:cNvSpPr txBox="1">
            <a:spLocks/>
          </p:cNvSpPr>
          <p:nvPr/>
        </p:nvSpPr>
        <p:spPr>
          <a:xfrm>
            <a:off x="1143000" y="4876800"/>
            <a:ext cx="7772400" cy="1752600"/>
          </a:xfrm>
          <a:prstGeom prst="rect">
            <a:avLst/>
          </a:prstGeom>
        </p:spPr>
        <p:txBody>
          <a:bodyPr tIns="0">
            <a:noAutofit/>
          </a:bodyPr>
          <a:lstStyle/>
          <a:p>
            <a:pPr marL="27432" lvl="0" algn="just">
              <a:spcBef>
                <a:spcPts val="600"/>
              </a:spcBef>
              <a:buClr>
                <a:schemeClr val="accent1"/>
              </a:buClr>
              <a:buSzPct val="80000"/>
            </a:pPr>
            <a:r>
              <a:rPr lang="en-US" sz="2400" dirty="0" smtClean="0">
                <a:latin typeface="Cambria" pitchFamily="18" charset="0"/>
              </a:rPr>
              <a:t>This property imports the </a:t>
            </a:r>
            <a:r>
              <a:rPr lang="en-US" sz="2400" dirty="0" err="1" smtClean="0">
                <a:latin typeface="Cambria" pitchFamily="18" charset="0"/>
              </a:rPr>
              <a:t>BrowserModule</a:t>
            </a:r>
            <a:r>
              <a:rPr lang="en-US" sz="2400" dirty="0" smtClean="0">
                <a:latin typeface="Cambria" pitchFamily="18" charset="0"/>
              </a:rPr>
              <a:t> while application is executing in the browser. </a:t>
            </a:r>
            <a:r>
              <a:rPr lang="en-US" sz="2400" dirty="0" err="1" smtClean="0">
                <a:latin typeface="Cambria" pitchFamily="18" charset="0"/>
              </a:rPr>
              <a:t>BrowserModule</a:t>
            </a:r>
            <a:r>
              <a:rPr lang="en-US" sz="2400" dirty="0" smtClean="0">
                <a:latin typeface="Cambria" pitchFamily="18" charset="0"/>
              </a:rPr>
              <a:t> must be imported into the application for those applications which need the browser.</a:t>
            </a:r>
            <a:endParaRPr kumimoji="0" lang="en-US" sz="2400" b="0" i="0" u="none" strike="noStrike" kern="1200" cap="none" spc="0" normalizeH="0" baseline="0" noProof="0" dirty="0" smtClean="0">
              <a:ln>
                <a:noFill/>
              </a:ln>
              <a:solidFill>
                <a:schemeClr val="tx2">
                  <a:shade val="30000"/>
                  <a:satMod val="150000"/>
                </a:schemeClr>
              </a:solidFill>
              <a:effectLst/>
              <a:uLnTx/>
              <a:uFillTx/>
              <a:latin typeface="Cambria" pitchFamily="18" charset="0"/>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914400"/>
            <a:ext cx="7772400" cy="5562600"/>
          </a:xfrm>
        </p:spPr>
        <p:txBody>
          <a:bodyPr>
            <a:noAutofit/>
          </a:bodyPr>
          <a:lstStyle/>
          <a:p>
            <a:pPr algn="just"/>
            <a:r>
              <a:rPr lang="en-US" sz="2400" dirty="0" smtClean="0">
                <a:latin typeface="Cambria" pitchFamily="18" charset="0"/>
              </a:rPr>
              <a:t>Angular apps mainly depend on the dependency injection services to work properly so providers array helps in creating these services before using them in the application.</a:t>
            </a:r>
          </a:p>
          <a:p>
            <a:pPr algn="just"/>
            <a:r>
              <a:rPr lang="en-US" sz="2400" dirty="0" smtClean="0">
                <a:latin typeface="Cambria" pitchFamily="18" charset="0"/>
              </a:rPr>
              <a:t>So, for example, if we have data service which is required for the some others module, will be injected into the app Module and after that, it can be used across the components</a:t>
            </a:r>
            <a:r>
              <a:rPr lang="en-US" sz="2400" dirty="0" smtClean="0"/>
              <a:t>.</a:t>
            </a:r>
          </a:p>
          <a:p>
            <a:pPr algn="just"/>
            <a:endParaRPr lang="en-US" sz="2400" dirty="0" smtClean="0"/>
          </a:p>
          <a:p>
            <a:endParaRPr lang="en-US" sz="2400" dirty="0">
              <a:latin typeface="Cambria" pitchFamily="18" charset="0"/>
            </a:endParaRPr>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
        <p:nvSpPr>
          <p:cNvPr id="7" name="Title 1"/>
          <p:cNvSpPr>
            <a:spLocks noGrp="1"/>
          </p:cNvSpPr>
          <p:nvPr>
            <p:ph type="ctrTitle"/>
          </p:nvPr>
        </p:nvSpPr>
        <p:spPr>
          <a:xfrm>
            <a:off x="1371600" y="228600"/>
            <a:ext cx="7406640" cy="685800"/>
          </a:xfrm>
        </p:spPr>
        <p:txBody>
          <a:bodyPr>
            <a:normAutofit fontScale="90000"/>
          </a:bodyPr>
          <a:lstStyle/>
          <a:p>
            <a:r>
              <a:rPr lang="en-US" b="1" dirty="0" smtClean="0"/>
              <a:t>Providers Array (providers)</a:t>
            </a:r>
            <a:endParaRPr lang="en-US" dirty="0"/>
          </a:p>
        </p:txBody>
      </p:sp>
      <p:pic>
        <p:nvPicPr>
          <p:cNvPr id="9" name="Picture 8" descr="providers array.png"/>
          <p:cNvPicPr>
            <a:picLocks noChangeAspect="1"/>
          </p:cNvPicPr>
          <p:nvPr/>
        </p:nvPicPr>
        <p:blipFill>
          <a:blip r:embed="rId2"/>
          <a:stretch>
            <a:fillRect/>
          </a:stretch>
        </p:blipFill>
        <p:spPr>
          <a:xfrm>
            <a:off x="1143000" y="4114800"/>
            <a:ext cx="7772400" cy="2057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914400"/>
            <a:ext cx="7772400" cy="5562600"/>
          </a:xfrm>
        </p:spPr>
        <p:txBody>
          <a:bodyPr>
            <a:noAutofit/>
          </a:bodyPr>
          <a:lstStyle/>
          <a:p>
            <a:r>
              <a:rPr lang="en-US" sz="2400" dirty="0" smtClean="0">
                <a:latin typeface="Cambria" pitchFamily="18" charset="0"/>
              </a:rPr>
              <a:t>To bootstrap our module based application, we need to inform Angular that which one is our root component to perform the compilation in the browser.</a:t>
            </a:r>
          </a:p>
          <a:p>
            <a:r>
              <a:rPr lang="en-US" sz="2400" dirty="0" smtClean="0">
                <a:latin typeface="Cambria" pitchFamily="18" charset="0"/>
              </a:rPr>
              <a:t>This compilation done in the browser is also known as "Just in Time" (JIT) compilation, which hosts all other app views.</a:t>
            </a:r>
          </a:p>
          <a:p>
            <a:pPr algn="just"/>
            <a:endParaRPr lang="en-US" sz="2400" dirty="0" smtClean="0"/>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
        <p:nvSpPr>
          <p:cNvPr id="7" name="Title 1"/>
          <p:cNvSpPr>
            <a:spLocks noGrp="1"/>
          </p:cNvSpPr>
          <p:nvPr>
            <p:ph type="ctrTitle"/>
          </p:nvPr>
        </p:nvSpPr>
        <p:spPr>
          <a:xfrm>
            <a:off x="1371600" y="228600"/>
            <a:ext cx="7406640" cy="685800"/>
          </a:xfrm>
        </p:spPr>
        <p:txBody>
          <a:bodyPr>
            <a:normAutofit fontScale="90000"/>
          </a:bodyPr>
          <a:lstStyle/>
          <a:p>
            <a:r>
              <a:rPr lang="en-US" b="1" dirty="0" smtClean="0"/>
              <a:t>Bootstrapping an Application</a:t>
            </a:r>
            <a:endParaRPr lang="en-US" dirty="0"/>
          </a:p>
        </p:txBody>
      </p:sp>
      <p:pic>
        <p:nvPicPr>
          <p:cNvPr id="6" name="Picture 5" descr="bootstrap.png"/>
          <p:cNvPicPr>
            <a:picLocks noChangeAspect="1"/>
          </p:cNvPicPr>
          <p:nvPr/>
        </p:nvPicPr>
        <p:blipFill>
          <a:blip r:embed="rId2"/>
          <a:stretch>
            <a:fillRect/>
          </a:stretch>
        </p:blipFill>
        <p:spPr>
          <a:xfrm>
            <a:off x="1143000" y="3352800"/>
            <a:ext cx="7696200" cy="2895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914400"/>
            <a:ext cx="7772400" cy="5562600"/>
          </a:xfrm>
        </p:spPr>
        <p:txBody>
          <a:bodyPr>
            <a:noAutofit/>
          </a:bodyPr>
          <a:lstStyle/>
          <a:p>
            <a:r>
              <a:rPr lang="en-US" sz="2400" dirty="0" smtClean="0">
                <a:latin typeface="Cambria" pitchFamily="18" charset="0"/>
              </a:rPr>
              <a:t>The bootstrapping of </a:t>
            </a:r>
            <a:r>
              <a:rPr lang="en-US" sz="2400" dirty="0" err="1" smtClean="0">
                <a:latin typeface="Cambria" pitchFamily="18" charset="0"/>
              </a:rPr>
              <a:t>AppModule</a:t>
            </a:r>
            <a:r>
              <a:rPr lang="en-US" sz="2400" dirty="0" smtClean="0">
                <a:latin typeface="Cambria" pitchFamily="18" charset="0"/>
              </a:rPr>
              <a:t> is performed in </a:t>
            </a:r>
            <a:r>
              <a:rPr lang="en-US" sz="2400" dirty="0" err="1" smtClean="0">
                <a:latin typeface="Cambria" pitchFamily="18" charset="0"/>
              </a:rPr>
              <a:t>main.ts</a:t>
            </a:r>
            <a:r>
              <a:rPr lang="en-US" sz="2400" dirty="0" smtClean="0">
                <a:latin typeface="Cambria" pitchFamily="18" charset="0"/>
              </a:rPr>
              <a:t> file. Angular offers many boot options. Here, we look two options.</a:t>
            </a:r>
          </a:p>
          <a:p>
            <a:r>
              <a:rPr lang="en-US" sz="2400" b="1" dirty="0" smtClean="0">
                <a:latin typeface="Cambria" pitchFamily="18" charset="0"/>
              </a:rPr>
              <a:t>Dynamic bootstrapping of Module with the JIT(Just-In-Time) compiler</a:t>
            </a:r>
            <a:endParaRPr lang="en-US" sz="2400" dirty="0" smtClean="0">
              <a:latin typeface="Cambria" pitchFamily="18" charset="0"/>
            </a:endParaRPr>
          </a:p>
          <a:p>
            <a:pPr algn="just"/>
            <a:r>
              <a:rPr lang="en-US" sz="2400" dirty="0" smtClean="0">
                <a:latin typeface="Cambria" pitchFamily="18" charset="0"/>
              </a:rPr>
              <a:t>In this option, Angular compiles the application in the browser and after successfully completing the </a:t>
            </a:r>
            <a:r>
              <a:rPr lang="en-US" sz="2400" dirty="0" smtClean="0">
                <a:latin typeface="Cambria" pitchFamily="18" charset="0"/>
              </a:rPr>
              <a:t>application it </a:t>
            </a:r>
            <a:r>
              <a:rPr lang="en-US" sz="2400" dirty="0" smtClean="0">
                <a:latin typeface="Cambria" pitchFamily="18" charset="0"/>
              </a:rPr>
              <a:t>launches the application.</a:t>
            </a:r>
          </a:p>
          <a:p>
            <a:pPr algn="just"/>
            <a:endParaRPr lang="en-US" sz="2400" dirty="0" smtClean="0"/>
          </a:p>
        </p:txBody>
      </p:sp>
      <p:sp>
        <p:nvSpPr>
          <p:cNvPr id="5" name="Subtitle 2"/>
          <p:cNvSpPr txBox="1">
            <a:spLocks/>
          </p:cNvSpPr>
          <p:nvPr/>
        </p:nvSpPr>
        <p:spPr>
          <a:xfrm>
            <a:off x="1371600" y="5029200"/>
            <a:ext cx="7406640" cy="381000"/>
          </a:xfrm>
          <a:prstGeom prst="rect">
            <a:avLst/>
          </a:prstGeom>
        </p:spPr>
        <p:txBody>
          <a:bodyPr tIns="0">
            <a:noAutofit/>
          </a:bodyPr>
          <a:lstStyle/>
          <a:p>
            <a:pPr marL="27432" marR="0" lvl="0" indent="0"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2">
                  <a:shade val="30000"/>
                  <a:satMod val="150000"/>
                </a:schemeClr>
              </a:solidFill>
              <a:effectLst/>
              <a:uLnTx/>
              <a:uFillTx/>
              <a:latin typeface="Cambria" pitchFamily="18" charset="0"/>
              <a:ea typeface="+mn-ea"/>
              <a:cs typeface="+mn-cs"/>
            </a:endParaRPr>
          </a:p>
        </p:txBody>
      </p:sp>
      <p:sp>
        <p:nvSpPr>
          <p:cNvPr id="7" name="Title 1"/>
          <p:cNvSpPr>
            <a:spLocks noGrp="1"/>
          </p:cNvSpPr>
          <p:nvPr>
            <p:ph type="ctrTitle"/>
          </p:nvPr>
        </p:nvSpPr>
        <p:spPr>
          <a:xfrm>
            <a:off x="1371600" y="228600"/>
            <a:ext cx="7406640" cy="685800"/>
          </a:xfrm>
        </p:spPr>
        <p:txBody>
          <a:bodyPr>
            <a:normAutofit fontScale="90000"/>
          </a:bodyPr>
          <a:lstStyle/>
          <a:p>
            <a:r>
              <a:rPr lang="en-US" b="1" dirty="0" smtClean="0"/>
              <a:t>Bootstrapping in </a:t>
            </a:r>
            <a:r>
              <a:rPr lang="en-US" b="1" dirty="0" err="1" smtClean="0"/>
              <a:t>main.ts</a:t>
            </a:r>
            <a:r>
              <a:rPr lang="en-US" b="1" dirty="0" smtClean="0"/>
              <a:t> file</a:t>
            </a:r>
            <a:endParaRPr lang="en-US" dirty="0"/>
          </a:p>
        </p:txBody>
      </p:sp>
      <p:pic>
        <p:nvPicPr>
          <p:cNvPr id="8" name="Picture 7" descr="dynamic bootstrap.png"/>
          <p:cNvPicPr>
            <a:picLocks noChangeAspect="1"/>
          </p:cNvPicPr>
          <p:nvPr/>
        </p:nvPicPr>
        <p:blipFill>
          <a:blip r:embed="rId2"/>
          <a:stretch>
            <a:fillRect/>
          </a:stretch>
        </p:blipFill>
        <p:spPr>
          <a:xfrm>
            <a:off x="1143000" y="4038600"/>
            <a:ext cx="7772400" cy="2819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114</TotalTime>
  <Words>612</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Modules</vt:lpstr>
      <vt:lpstr>Slide 2</vt:lpstr>
      <vt:lpstr>Slide 3</vt:lpstr>
      <vt:lpstr>NgModule Metadata</vt:lpstr>
      <vt:lpstr>Declarations Array (declarations)</vt:lpstr>
      <vt:lpstr>Imports Array (imports)</vt:lpstr>
      <vt:lpstr>Providers Array (providers)</vt:lpstr>
      <vt:lpstr>Bootstrapping an Application</vt:lpstr>
      <vt:lpstr>Bootstrapping in main.ts file</vt:lpstr>
      <vt:lpstr>Slide 10</vt:lpstr>
      <vt:lpstr>Slide 11</vt:lpstr>
      <vt:lpstr>Why NgModule?</vt:lpstr>
      <vt:lpstr>NgModule(scopes / visibility)</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dc:title>
  <dc:creator>admin</dc:creator>
  <cp:lastModifiedBy>admin</cp:lastModifiedBy>
  <cp:revision>38</cp:revision>
  <dcterms:created xsi:type="dcterms:W3CDTF">2006-08-16T00:00:00Z</dcterms:created>
  <dcterms:modified xsi:type="dcterms:W3CDTF">2019-07-29T16:36:47Z</dcterms:modified>
</cp:coreProperties>
</file>