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7/28/2019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rowserslist/browserslis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406640" cy="630702"/>
          </a:xfrm>
        </p:spPr>
        <p:txBody>
          <a:bodyPr>
            <a:normAutofit fontScale="90000"/>
          </a:bodyPr>
          <a:lstStyle/>
          <a:p>
            <a:r>
              <a:rPr lang="en-US" dirty="0" smtClean="0"/>
              <a:t>Angular Project </a:t>
            </a:r>
            <a:r>
              <a:rPr lang="en-US" dirty="0" smtClean="0"/>
              <a:t>Structure</a:t>
            </a:r>
            <a:endParaRPr lang="en-US" dirty="0"/>
          </a:p>
        </p:txBody>
      </p:sp>
      <p:sp>
        <p:nvSpPr>
          <p:cNvPr id="3" name="Subtitle 2"/>
          <p:cNvSpPr>
            <a:spLocks noGrp="1"/>
          </p:cNvSpPr>
          <p:nvPr>
            <p:ph type="subTitle" idx="1"/>
          </p:nvPr>
        </p:nvSpPr>
        <p:spPr>
          <a:xfrm>
            <a:off x="1371600" y="914400"/>
            <a:ext cx="7406640" cy="5410200"/>
          </a:xfrm>
        </p:spPr>
        <p:txBody>
          <a:bodyPr>
            <a:normAutofit/>
          </a:bodyPr>
          <a:lstStyle/>
          <a:p>
            <a:r>
              <a:rPr lang="en-US" sz="2400" dirty="0" smtClean="0">
                <a:latin typeface="Cambria" pitchFamily="18" charset="0"/>
              </a:rPr>
              <a:t>When we open the Angular </a:t>
            </a:r>
            <a:r>
              <a:rPr lang="en-US" sz="2400" dirty="0" smtClean="0">
                <a:latin typeface="Cambria" pitchFamily="18" charset="0"/>
              </a:rPr>
              <a:t>8 </a:t>
            </a:r>
            <a:r>
              <a:rPr lang="en-US" sz="2400" dirty="0" smtClean="0">
                <a:latin typeface="Cambria" pitchFamily="18" charset="0"/>
              </a:rPr>
              <a:t>project in the editor, we find three main folders </a:t>
            </a:r>
            <a:r>
              <a:rPr lang="en-US" sz="2400" dirty="0" smtClean="0">
                <a:solidFill>
                  <a:srgbClr val="00B050"/>
                </a:solidFill>
                <a:latin typeface="Cambria" pitchFamily="18" charset="0"/>
              </a:rPr>
              <a:t>e2e, </a:t>
            </a:r>
            <a:r>
              <a:rPr lang="en-US" sz="2400" dirty="0" err="1" smtClean="0">
                <a:solidFill>
                  <a:srgbClr val="00B050"/>
                </a:solidFill>
                <a:latin typeface="Cambria" pitchFamily="18" charset="0"/>
              </a:rPr>
              <a:t>node_modules</a:t>
            </a:r>
            <a:r>
              <a:rPr lang="en-US" sz="2400" dirty="0" smtClean="0">
                <a:solidFill>
                  <a:srgbClr val="00B050"/>
                </a:solidFill>
                <a:latin typeface="Cambria" pitchFamily="18" charset="0"/>
              </a:rPr>
              <a:t>, </a:t>
            </a:r>
            <a:r>
              <a:rPr lang="en-US" sz="2400" dirty="0" err="1" smtClean="0">
                <a:solidFill>
                  <a:srgbClr val="00B050"/>
                </a:solidFill>
                <a:latin typeface="Cambria" pitchFamily="18" charset="0"/>
              </a:rPr>
              <a:t>src</a:t>
            </a:r>
            <a:r>
              <a:rPr lang="en-US" sz="2400" dirty="0" smtClean="0">
                <a:latin typeface="Cambria" pitchFamily="18" charset="0"/>
              </a:rPr>
              <a:t>, and different </a:t>
            </a:r>
            <a:r>
              <a:rPr lang="en-US" sz="2400" dirty="0" smtClean="0">
                <a:solidFill>
                  <a:srgbClr val="00B050"/>
                </a:solidFill>
                <a:latin typeface="Cambria" pitchFamily="18" charset="0"/>
              </a:rPr>
              <a:t>configuration files</a:t>
            </a:r>
            <a:r>
              <a:rPr lang="en-US" sz="2400" dirty="0" smtClean="0">
                <a:latin typeface="Cambria" pitchFamily="18" charset="0"/>
              </a:rPr>
              <a:t>.</a:t>
            </a:r>
          </a:p>
        </p:txBody>
      </p:sp>
      <p:pic>
        <p:nvPicPr>
          <p:cNvPr id="4" name="Picture 3" descr="project structure.png"/>
          <p:cNvPicPr>
            <a:picLocks noChangeAspect="1"/>
          </p:cNvPicPr>
          <p:nvPr/>
        </p:nvPicPr>
        <p:blipFill>
          <a:blip r:embed="rId2"/>
          <a:stretch>
            <a:fillRect/>
          </a:stretch>
        </p:blipFill>
        <p:spPr>
          <a:xfrm>
            <a:off x="1371600" y="2133600"/>
            <a:ext cx="7162800" cy="441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914400"/>
            <a:ext cx="7406640" cy="2057400"/>
          </a:xfrm>
        </p:spPr>
        <p:txBody>
          <a:bodyPr>
            <a:noAutofit/>
          </a:bodyPr>
          <a:lstStyle/>
          <a:p>
            <a:pPr algn="just"/>
            <a:r>
              <a:rPr lang="en-US" sz="2400" dirty="0" smtClean="0">
                <a:latin typeface="Cambria" pitchFamily="18" charset="0"/>
              </a:rPr>
              <a:t>It is used to store the setting of Karma i.e. test cases. It has a configuration for writing unit </a:t>
            </a:r>
            <a:r>
              <a:rPr lang="en-US" sz="2400" dirty="0" err="1" smtClean="0">
                <a:latin typeface="Cambria" pitchFamily="18" charset="0"/>
              </a:rPr>
              <a:t>tests.karma</a:t>
            </a:r>
            <a:r>
              <a:rPr lang="en-US" sz="2400" dirty="0" smtClean="0">
                <a:latin typeface="Cambria" pitchFamily="18" charset="0"/>
              </a:rPr>
              <a:t> is the test runner and it uses jasmine as a framework. Both tester and framework are developed by the angular team for writing unit tests.</a:t>
            </a:r>
          </a:p>
        </p:txBody>
      </p:sp>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228600"/>
            <a:ext cx="7406640" cy="630702"/>
          </a:xfrm>
        </p:spPr>
        <p:txBody>
          <a:bodyPr>
            <a:normAutofit fontScale="90000"/>
          </a:bodyPr>
          <a:lstStyle/>
          <a:p>
            <a:r>
              <a:rPr lang="en-US" b="1" dirty="0" err="1" smtClean="0"/>
              <a:t>karma.conf.js</a:t>
            </a:r>
            <a:r>
              <a:rPr lang="en-US" b="1" dirty="0" smtClean="0"/>
              <a:t>:</a:t>
            </a:r>
            <a:endParaRPr lang="en-US" dirty="0"/>
          </a:p>
        </p:txBody>
      </p:sp>
      <p:sp>
        <p:nvSpPr>
          <p:cNvPr id="6" name="Title 1"/>
          <p:cNvSpPr txBox="1">
            <a:spLocks/>
          </p:cNvSpPr>
          <p:nvPr/>
        </p:nvSpPr>
        <p:spPr>
          <a:xfrm>
            <a:off x="1295400" y="2971800"/>
            <a:ext cx="7406640" cy="630702"/>
          </a:xfrm>
          <a:prstGeom prst="rect">
            <a:avLst/>
          </a:prstGeom>
        </p:spPr>
        <p:txBody>
          <a:bodyPr anchor="b">
            <a:normAutofit fontScale="90000" lnSpcReduction="10000"/>
          </a:bodyPr>
          <a:lstStyle/>
          <a:p>
            <a:pPr lvl="0">
              <a:spcBef>
                <a:spcPct val="0"/>
              </a:spcBef>
            </a:pPr>
            <a:r>
              <a:rPr lang="en-US" sz="4000" b="1" dirty="0" err="1" smtClean="0"/>
              <a:t>main.ts</a:t>
            </a:r>
            <a:r>
              <a:rPr lang="en-US" sz="4000" b="1" dirty="0" smtClean="0"/>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9" name="Subtitle 2"/>
          <p:cNvSpPr txBox="1">
            <a:spLocks/>
          </p:cNvSpPr>
          <p:nvPr/>
        </p:nvSpPr>
        <p:spPr>
          <a:xfrm>
            <a:off x="1371600" y="3733800"/>
            <a:ext cx="7406640" cy="2362200"/>
          </a:xfrm>
          <a:prstGeom prst="rect">
            <a:avLst/>
          </a:prstGeom>
        </p:spPr>
        <p:txBody>
          <a:bodyPr tIns="0">
            <a:noAutofit/>
          </a:bodyPr>
          <a:lstStyle/>
          <a:p>
            <a:pPr algn="just"/>
            <a:r>
              <a:rPr lang="en-US" sz="2400" dirty="0" smtClean="0">
                <a:latin typeface="Cambria" pitchFamily="18" charset="0"/>
              </a:rPr>
              <a:t>This is the starting point for our app. If you ever coded in languages like Java or C you can compare it with the main() method. If you have didn't just remember that our application starts to execute from this point. This is where we are bootstrapping our first and only module </a:t>
            </a:r>
            <a:r>
              <a:rPr lang="en-US" sz="2400" dirty="0" err="1" smtClean="0">
                <a:latin typeface="Cambria" pitchFamily="18" charset="0"/>
              </a:rPr>
              <a:t>i.e.AppModule</a:t>
            </a:r>
            <a:r>
              <a:rPr lang="en-US" sz="2400" dirty="0" smtClean="0">
                <a:latin typeface="Cambria" pitchFamily="18" charset="0"/>
              </a:rPr>
              <a:t>.</a:t>
            </a: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b="1" dirty="0" err="1" smtClean="0"/>
              <a:t>polyfills.ts</a:t>
            </a:r>
            <a:r>
              <a:rPr lang="en-US" b="1" dirty="0" smtClean="0"/>
              <a:t>:</a:t>
            </a:r>
            <a:endParaRPr lang="en-US" dirty="0"/>
          </a:p>
        </p:txBody>
      </p:sp>
      <p:sp>
        <p:nvSpPr>
          <p:cNvPr id="8" name="Subtitle 2"/>
          <p:cNvSpPr txBox="1">
            <a:spLocks/>
          </p:cNvSpPr>
          <p:nvPr/>
        </p:nvSpPr>
        <p:spPr>
          <a:xfrm>
            <a:off x="1295400" y="838200"/>
            <a:ext cx="7406640" cy="5867400"/>
          </a:xfrm>
          <a:prstGeom prst="rect">
            <a:avLst/>
          </a:prstGeom>
        </p:spPr>
        <p:txBody>
          <a:bodyPr tIns="0">
            <a:noAutofit/>
          </a:bodyPr>
          <a:lstStyle/>
          <a:p>
            <a:pPr algn="just"/>
            <a:r>
              <a:rPr lang="en-US" sz="2400" dirty="0" err="1" smtClean="0">
                <a:latin typeface="Cambria" pitchFamily="18" charset="0"/>
              </a:rPr>
              <a:t>Polyfills</a:t>
            </a:r>
            <a:r>
              <a:rPr lang="en-US" sz="2400" dirty="0" smtClean="0">
                <a:latin typeface="Cambria" pitchFamily="18" charset="0"/>
              </a:rPr>
              <a:t> files are used by the compiler to compile our Typescript to specific JavaScript methods which can be parsed by different browsers.</a:t>
            </a:r>
          </a:p>
          <a:p>
            <a:pPr algn="just"/>
            <a:r>
              <a:rPr lang="en-US" sz="2400" dirty="0" smtClean="0">
                <a:latin typeface="Cambria" pitchFamily="18" charset="0"/>
              </a:rPr>
              <a:t>It is basically imported script required for running Angular because angular framework uses the features of </a:t>
            </a:r>
            <a:r>
              <a:rPr lang="en-US" sz="2400" dirty="0" err="1" smtClean="0">
                <a:latin typeface="Cambria" pitchFamily="18" charset="0"/>
              </a:rPr>
              <a:t>javascript</a:t>
            </a:r>
            <a:r>
              <a:rPr lang="en-US" sz="2400" dirty="0" smtClean="0">
                <a:latin typeface="Cambria" pitchFamily="18" charset="0"/>
              </a:rPr>
              <a:t> which are not available in the current version of </a:t>
            </a:r>
            <a:r>
              <a:rPr lang="en-US" sz="2400" dirty="0" err="1" smtClean="0">
                <a:latin typeface="Cambria" pitchFamily="18" charset="0"/>
              </a:rPr>
              <a:t>javascript</a:t>
            </a:r>
            <a:r>
              <a:rPr lang="en-US" sz="2400" dirty="0" smtClean="0">
                <a:latin typeface="Cambria" pitchFamily="18" charset="0"/>
              </a:rPr>
              <a:t>, supported by the most browser. So, basically, it fills the gap to provide the features of JavaScript that are needed by Angular and the feature supported by the latest browsers. It is mainly used for backward compatibility. </a:t>
            </a:r>
            <a:r>
              <a:rPr lang="en-US" sz="2400" dirty="0" err="1" smtClean="0">
                <a:latin typeface="Cambria" pitchFamily="18" charset="0"/>
              </a:rPr>
              <a:t>Polyfills</a:t>
            </a:r>
            <a:r>
              <a:rPr lang="en-US" sz="2400" dirty="0" smtClean="0">
                <a:latin typeface="Cambria" pitchFamily="18" charset="0"/>
              </a:rPr>
              <a:t> files can be divided into two parts-</a:t>
            </a:r>
          </a:p>
          <a:p>
            <a:pPr algn="just"/>
            <a:r>
              <a:rPr lang="en-US" sz="2400" dirty="0" smtClean="0">
                <a:latin typeface="Cambria" pitchFamily="18" charset="0"/>
              </a:rPr>
              <a:t>1.Browser </a:t>
            </a:r>
            <a:r>
              <a:rPr lang="en-US" sz="2400" dirty="0" err="1" smtClean="0">
                <a:latin typeface="Cambria" pitchFamily="18" charset="0"/>
              </a:rPr>
              <a:t>Polyfills</a:t>
            </a:r>
            <a:r>
              <a:rPr lang="en-US" sz="2400" dirty="0" smtClean="0">
                <a:latin typeface="Cambria" pitchFamily="18" charset="0"/>
              </a:rPr>
              <a:t> these are applied before loading zone.js and are sorted by the browser.</a:t>
            </a:r>
          </a:p>
          <a:p>
            <a:pPr algn="just"/>
            <a:r>
              <a:rPr lang="en-US" sz="2400" dirty="0" smtClean="0">
                <a:latin typeface="Cambria" pitchFamily="18" charset="0"/>
              </a:rPr>
              <a:t>2.Application </a:t>
            </a:r>
            <a:r>
              <a:rPr lang="en-US" sz="2400" dirty="0" smtClean="0">
                <a:latin typeface="Cambria" pitchFamily="18" charset="0"/>
              </a:rPr>
              <a:t>imports files imported after zone.js file, they should be loaded before your main file.</a:t>
            </a:r>
            <a:endParaRPr lang="en-US" sz="2400" dirty="0">
              <a:latin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b="1" dirty="0" smtClean="0"/>
              <a:t>styles.css:</a:t>
            </a:r>
            <a:endParaRPr lang="en-US" dirty="0"/>
          </a:p>
        </p:txBody>
      </p:sp>
      <p:sp>
        <p:nvSpPr>
          <p:cNvPr id="8" name="Subtitle 2"/>
          <p:cNvSpPr txBox="1">
            <a:spLocks/>
          </p:cNvSpPr>
          <p:nvPr/>
        </p:nvSpPr>
        <p:spPr>
          <a:xfrm>
            <a:off x="1295400" y="838200"/>
            <a:ext cx="7406640" cy="2286000"/>
          </a:xfrm>
          <a:prstGeom prst="rect">
            <a:avLst/>
          </a:prstGeom>
        </p:spPr>
        <p:txBody>
          <a:bodyPr tIns="0">
            <a:noAutofit/>
          </a:bodyPr>
          <a:lstStyle/>
          <a:p>
            <a:pPr algn="just"/>
            <a:r>
              <a:rPr lang="en-US" sz="2400" dirty="0" smtClean="0">
                <a:latin typeface="Cambria" pitchFamily="18" charset="0"/>
              </a:rPr>
              <a:t>Global </a:t>
            </a:r>
            <a:r>
              <a:rPr lang="en-US" sz="2400" dirty="0" err="1" smtClean="0">
                <a:latin typeface="Cambria" pitchFamily="18" charset="0"/>
              </a:rPr>
              <a:t>stylesheet</a:t>
            </a:r>
            <a:r>
              <a:rPr lang="en-US" sz="2400" dirty="0" smtClean="0">
                <a:latin typeface="Cambria" pitchFamily="18" charset="0"/>
              </a:rPr>
              <a:t> file by default means it is where we can add global styles for our applications, including our project. </a:t>
            </a:r>
          </a:p>
          <a:p>
            <a:pPr algn="just"/>
            <a:r>
              <a:rPr lang="en-US" sz="2400" b="1" dirty="0" smtClean="0">
                <a:latin typeface="Cambria" pitchFamily="18" charset="0"/>
              </a:rPr>
              <a:t>Note that</a:t>
            </a:r>
            <a:r>
              <a:rPr lang="en-US" sz="2400" dirty="0" smtClean="0">
                <a:latin typeface="Cambria" pitchFamily="18" charset="0"/>
              </a:rPr>
              <a:t> each component has its own style component which applies styles only within the scope of the given component. </a:t>
            </a:r>
            <a:endParaRPr lang="en-US" sz="2400" dirty="0">
              <a:latin typeface="Cambria" pitchFamily="18" charset="0"/>
            </a:endParaRPr>
          </a:p>
        </p:txBody>
      </p:sp>
      <p:sp>
        <p:nvSpPr>
          <p:cNvPr id="5" name="Subtitle 2"/>
          <p:cNvSpPr txBox="1">
            <a:spLocks/>
          </p:cNvSpPr>
          <p:nvPr/>
        </p:nvSpPr>
        <p:spPr>
          <a:xfrm>
            <a:off x="1295400" y="4038600"/>
            <a:ext cx="7406640" cy="1447800"/>
          </a:xfrm>
          <a:prstGeom prst="rect">
            <a:avLst/>
          </a:prstGeom>
        </p:spPr>
        <p:txBody>
          <a:bodyPr tIns="0">
            <a:noAutofit/>
          </a:bodyPr>
          <a:lstStyle/>
          <a:p>
            <a:pPr algn="just"/>
            <a:r>
              <a:rPr lang="en-US" sz="2400" dirty="0" smtClean="0">
                <a:latin typeface="Cambria" pitchFamily="18" charset="0"/>
              </a:rPr>
              <a:t>This is a configuration file of Karma which is used for setting the test environment. In this file, the unit test cases for testing the project will be handled.</a:t>
            </a:r>
            <a:endParaRPr lang="en-US" sz="2400" dirty="0">
              <a:latin typeface="Cambria" pitchFamily="18" charset="0"/>
            </a:endParaRPr>
          </a:p>
        </p:txBody>
      </p:sp>
      <p:sp>
        <p:nvSpPr>
          <p:cNvPr id="6" name="Title 1"/>
          <p:cNvSpPr txBox="1">
            <a:spLocks/>
          </p:cNvSpPr>
          <p:nvPr/>
        </p:nvSpPr>
        <p:spPr>
          <a:xfrm>
            <a:off x="1371600" y="3276600"/>
            <a:ext cx="7406640" cy="630702"/>
          </a:xfrm>
          <a:prstGeom prst="rect">
            <a:avLst/>
          </a:prstGeom>
        </p:spPr>
        <p:txBody>
          <a:bodyPr anchor="b">
            <a:normAutofit fontScale="90000" lnSpcReduction="10000"/>
          </a:bodyPr>
          <a:lstStyle/>
          <a:p>
            <a:pPr lvl="0">
              <a:spcBef>
                <a:spcPct val="0"/>
              </a:spcBef>
            </a:pPr>
            <a:r>
              <a:rPr lang="en-US" sz="4000" b="1" dirty="0" err="1" smtClean="0"/>
              <a:t>test.ts</a:t>
            </a:r>
            <a:r>
              <a:rPr lang="en-US" sz="4000" b="1" dirty="0" smtClean="0"/>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b="1" dirty="0" err="1" smtClean="0"/>
              <a:t>tsconfig.app.json</a:t>
            </a:r>
            <a:r>
              <a:rPr lang="en-US" b="1" dirty="0" smtClean="0"/>
              <a:t>:</a:t>
            </a:r>
            <a:endParaRPr lang="en-US" dirty="0"/>
          </a:p>
        </p:txBody>
      </p:sp>
      <p:sp>
        <p:nvSpPr>
          <p:cNvPr id="8" name="Subtitle 2"/>
          <p:cNvSpPr txBox="1">
            <a:spLocks/>
          </p:cNvSpPr>
          <p:nvPr/>
        </p:nvSpPr>
        <p:spPr>
          <a:xfrm>
            <a:off x="1295400" y="838200"/>
            <a:ext cx="7406640" cy="1143000"/>
          </a:xfrm>
          <a:prstGeom prst="rect">
            <a:avLst/>
          </a:prstGeom>
        </p:spPr>
        <p:txBody>
          <a:bodyPr tIns="0">
            <a:noAutofit/>
          </a:bodyPr>
          <a:lstStyle/>
          <a:p>
            <a:pPr algn="just"/>
            <a:r>
              <a:rPr lang="en-US" sz="2400" dirty="0" smtClean="0">
                <a:latin typeface="Cambria" pitchFamily="18" charset="0"/>
              </a:rPr>
              <a:t>It is used during compilation and contains the configuration about how your application should compile.</a:t>
            </a:r>
            <a:endParaRPr lang="en-US" sz="2400" dirty="0">
              <a:latin typeface="Cambria" pitchFamily="18" charset="0"/>
            </a:endParaRPr>
          </a:p>
        </p:txBody>
      </p:sp>
      <p:sp>
        <p:nvSpPr>
          <p:cNvPr id="5" name="Subtitle 2"/>
          <p:cNvSpPr txBox="1">
            <a:spLocks/>
          </p:cNvSpPr>
          <p:nvPr/>
        </p:nvSpPr>
        <p:spPr>
          <a:xfrm>
            <a:off x="1447800" y="2895600"/>
            <a:ext cx="7406640" cy="1447800"/>
          </a:xfrm>
          <a:prstGeom prst="rect">
            <a:avLst/>
          </a:prstGeom>
        </p:spPr>
        <p:txBody>
          <a:bodyPr tIns="0">
            <a:noAutofit/>
          </a:bodyPr>
          <a:lstStyle/>
          <a:p>
            <a:pPr algn="just"/>
            <a:r>
              <a:rPr lang="en-US" sz="2400" dirty="0" err="1" smtClean="0">
                <a:latin typeface="Cambria" pitchFamily="18" charset="0"/>
              </a:rPr>
              <a:t>tsconfig.spec.json</a:t>
            </a:r>
            <a:r>
              <a:rPr lang="en-US" sz="2400" dirty="0" smtClean="0">
                <a:latin typeface="Cambria" pitchFamily="18" charset="0"/>
              </a:rPr>
              <a:t> is used for testing which runs in the node.js environment. It also helps in maintaining the details for testing.</a:t>
            </a:r>
            <a:endParaRPr lang="en-US" sz="2400" dirty="0">
              <a:latin typeface="Cambria" pitchFamily="18" charset="0"/>
            </a:endParaRPr>
          </a:p>
        </p:txBody>
      </p:sp>
      <p:sp>
        <p:nvSpPr>
          <p:cNvPr id="6" name="Title 1"/>
          <p:cNvSpPr txBox="1">
            <a:spLocks/>
          </p:cNvSpPr>
          <p:nvPr/>
        </p:nvSpPr>
        <p:spPr>
          <a:xfrm>
            <a:off x="1371600" y="2133600"/>
            <a:ext cx="7406640" cy="630702"/>
          </a:xfrm>
          <a:prstGeom prst="rect">
            <a:avLst/>
          </a:prstGeom>
        </p:spPr>
        <p:txBody>
          <a:bodyPr anchor="b">
            <a:normAutofit fontScale="90000" lnSpcReduction="10000"/>
          </a:bodyPr>
          <a:lstStyle/>
          <a:p>
            <a:pPr lvl="0">
              <a:spcBef>
                <a:spcPct val="0"/>
              </a:spcBef>
            </a:pPr>
            <a:r>
              <a:rPr lang="en-US" sz="4000" b="1" dirty="0" err="1" smtClean="0"/>
              <a:t>tsconfig.spec.json</a:t>
            </a:r>
            <a:r>
              <a:rPr lang="en-US" sz="4000" b="1" dirty="0" smtClean="0"/>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9" name="Title 1"/>
          <p:cNvSpPr txBox="1">
            <a:spLocks/>
          </p:cNvSpPr>
          <p:nvPr/>
        </p:nvSpPr>
        <p:spPr>
          <a:xfrm>
            <a:off x="1447800" y="4114800"/>
            <a:ext cx="7406640" cy="630702"/>
          </a:xfrm>
          <a:prstGeom prst="rect">
            <a:avLst/>
          </a:prstGeom>
        </p:spPr>
        <p:txBody>
          <a:bodyPr anchor="b">
            <a:normAutofit fontScale="90000" lnSpcReduction="10000"/>
          </a:bodyPr>
          <a:lstStyle/>
          <a:p>
            <a:pPr lvl="0">
              <a:spcBef>
                <a:spcPct val="0"/>
              </a:spcBef>
            </a:pPr>
            <a:r>
              <a:rPr lang="en-US" sz="4000" b="1" dirty="0" err="1" smtClean="0"/>
              <a:t>tslint.json</a:t>
            </a:r>
            <a:r>
              <a:rPr lang="en-US" sz="4000" b="1" dirty="0" smtClean="0"/>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0" name="Subtitle 2"/>
          <p:cNvSpPr txBox="1">
            <a:spLocks/>
          </p:cNvSpPr>
          <p:nvPr/>
        </p:nvSpPr>
        <p:spPr>
          <a:xfrm>
            <a:off x="1447800" y="4876800"/>
            <a:ext cx="7406640" cy="1447800"/>
          </a:xfrm>
          <a:prstGeom prst="rect">
            <a:avLst/>
          </a:prstGeom>
        </p:spPr>
        <p:txBody>
          <a:bodyPr tIns="0">
            <a:noAutofit/>
          </a:bodyPr>
          <a:lstStyle/>
          <a:p>
            <a:pPr algn="just"/>
            <a:r>
              <a:rPr lang="en-US" sz="2400" dirty="0" err="1" smtClean="0">
                <a:latin typeface="Cambria" pitchFamily="18" charset="0"/>
              </a:rPr>
              <a:t>tslint</a:t>
            </a:r>
            <a:r>
              <a:rPr lang="en-US" sz="2400" dirty="0" smtClean="0">
                <a:latin typeface="Cambria" pitchFamily="18" charset="0"/>
              </a:rPr>
              <a:t> is a tool useful for static analysis that checks our </a:t>
            </a:r>
            <a:r>
              <a:rPr lang="en-US" sz="2400" dirty="0" err="1" smtClean="0">
                <a:latin typeface="Cambria" pitchFamily="18" charset="0"/>
              </a:rPr>
              <a:t>TypeScript</a:t>
            </a:r>
            <a:r>
              <a:rPr lang="en-US" sz="2400" dirty="0" smtClean="0">
                <a:latin typeface="Cambria" pitchFamily="18" charset="0"/>
              </a:rPr>
              <a:t> code for readability, maintainability, and functionality errors. We will see how it works in a further lesson.</a:t>
            </a:r>
            <a:endParaRPr lang="en-US" sz="2400" dirty="0">
              <a:latin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dirty="0" smtClean="0"/>
              <a:t>4. .</a:t>
            </a:r>
            <a:r>
              <a:rPr lang="en-US" dirty="0" err="1" smtClean="0"/>
              <a:t>editorconfig</a:t>
            </a:r>
            <a:r>
              <a:rPr lang="en-US" dirty="0" smtClean="0"/>
              <a:t>:</a:t>
            </a:r>
            <a:endParaRPr lang="en-US" dirty="0"/>
          </a:p>
        </p:txBody>
      </p:sp>
      <p:sp>
        <p:nvSpPr>
          <p:cNvPr id="8" name="Subtitle 2"/>
          <p:cNvSpPr txBox="1">
            <a:spLocks/>
          </p:cNvSpPr>
          <p:nvPr/>
        </p:nvSpPr>
        <p:spPr>
          <a:xfrm>
            <a:off x="1371600" y="1066800"/>
            <a:ext cx="7406640" cy="1143000"/>
          </a:xfrm>
          <a:prstGeom prst="rect">
            <a:avLst/>
          </a:prstGeom>
        </p:spPr>
        <p:txBody>
          <a:bodyPr tIns="0">
            <a:noAutofit/>
          </a:bodyPr>
          <a:lstStyle/>
          <a:p>
            <a:pPr algn="just"/>
            <a:r>
              <a:rPr lang="en-US" sz="2400" dirty="0" smtClean="0">
                <a:latin typeface="Cambria" pitchFamily="18" charset="0"/>
              </a:rPr>
              <a:t>It is the </a:t>
            </a:r>
            <a:r>
              <a:rPr lang="en-US" sz="2400" dirty="0" err="1" smtClean="0">
                <a:latin typeface="Cambria" pitchFamily="18" charset="0"/>
              </a:rPr>
              <a:t>config</a:t>
            </a:r>
            <a:r>
              <a:rPr lang="en-US" sz="2400" dirty="0" smtClean="0">
                <a:latin typeface="Cambria" pitchFamily="18" charset="0"/>
              </a:rPr>
              <a:t> file for the editor which contains the setting of your editor. It has a parameter like style, size of the character, line length.</a:t>
            </a:r>
            <a:endParaRPr lang="en-US" sz="2400" dirty="0">
              <a:latin typeface="Cambria" pitchFamily="18" charset="0"/>
            </a:endParaRPr>
          </a:p>
        </p:txBody>
      </p:sp>
      <p:sp>
        <p:nvSpPr>
          <p:cNvPr id="5" name="Subtitle 2"/>
          <p:cNvSpPr txBox="1">
            <a:spLocks/>
          </p:cNvSpPr>
          <p:nvPr/>
        </p:nvSpPr>
        <p:spPr>
          <a:xfrm>
            <a:off x="1447800" y="3429000"/>
            <a:ext cx="7406640" cy="1447800"/>
          </a:xfrm>
          <a:prstGeom prst="rect">
            <a:avLst/>
          </a:prstGeom>
        </p:spPr>
        <p:txBody>
          <a:bodyPr tIns="0">
            <a:noAutofit/>
          </a:bodyPr>
          <a:lstStyle/>
          <a:p>
            <a:pPr algn="just"/>
            <a:r>
              <a:rPr lang="en-US" sz="2400" dirty="0" smtClean="0">
                <a:latin typeface="Cambria" pitchFamily="18" charset="0"/>
              </a:rPr>
              <a:t>This file instructs </a:t>
            </a:r>
            <a:r>
              <a:rPr lang="en-US" sz="2400" dirty="0" err="1" smtClean="0">
                <a:latin typeface="Cambria" pitchFamily="18" charset="0"/>
              </a:rPr>
              <a:t>git</a:t>
            </a:r>
            <a:r>
              <a:rPr lang="en-US" sz="2400" dirty="0" smtClean="0">
                <a:latin typeface="Cambria" pitchFamily="18" charset="0"/>
              </a:rPr>
              <a:t> which files should be ignored when working with a </a:t>
            </a:r>
            <a:r>
              <a:rPr lang="en-US" sz="2400" dirty="0" err="1" smtClean="0">
                <a:latin typeface="Cambria" pitchFamily="18" charset="0"/>
              </a:rPr>
              <a:t>git</a:t>
            </a:r>
            <a:r>
              <a:rPr lang="en-US" sz="2400" dirty="0" smtClean="0">
                <a:latin typeface="Cambria" pitchFamily="18" charset="0"/>
              </a:rPr>
              <a:t> repository in order to share the ignore rules with any other users that clone the repository.</a:t>
            </a:r>
            <a:endParaRPr lang="en-US" sz="2400" dirty="0">
              <a:latin typeface="Cambria" pitchFamily="18" charset="0"/>
            </a:endParaRPr>
          </a:p>
        </p:txBody>
      </p:sp>
      <p:sp>
        <p:nvSpPr>
          <p:cNvPr id="6" name="Title 1"/>
          <p:cNvSpPr txBox="1">
            <a:spLocks/>
          </p:cNvSpPr>
          <p:nvPr/>
        </p:nvSpPr>
        <p:spPr>
          <a:xfrm>
            <a:off x="1371600" y="2438400"/>
            <a:ext cx="7406640" cy="630702"/>
          </a:xfrm>
          <a:prstGeom prst="rect">
            <a:avLst/>
          </a:prstGeom>
        </p:spPr>
        <p:txBody>
          <a:bodyPr anchor="b">
            <a:normAutofit fontScale="90000" lnSpcReduction="10000"/>
          </a:bodyPr>
          <a:lstStyle/>
          <a:p>
            <a:pPr lvl="0">
              <a:spcBef>
                <a:spcPct val="0"/>
              </a:spcBef>
            </a:pPr>
            <a:r>
              <a:rPr lang="en-US" sz="4000" dirty="0" smtClean="0"/>
              <a:t>5. </a:t>
            </a:r>
            <a:r>
              <a:rPr lang="en-US" sz="4000" dirty="0" smtClean="0"/>
              <a:t>.</a:t>
            </a:r>
            <a:r>
              <a:rPr lang="en-US" sz="4000" dirty="0" err="1" smtClean="0"/>
              <a:t>gitignore</a:t>
            </a:r>
            <a:r>
              <a:rPr lang="en-US" sz="4000" dirty="0" smtClean="0"/>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dirty="0" smtClean="0"/>
              <a:t>6. </a:t>
            </a:r>
            <a:r>
              <a:rPr lang="en-US" dirty="0" err="1" smtClean="0"/>
              <a:t>angular.json</a:t>
            </a:r>
            <a:r>
              <a:rPr lang="en-US" dirty="0" smtClean="0"/>
              <a:t>:</a:t>
            </a:r>
            <a:endParaRPr lang="en-US" dirty="0"/>
          </a:p>
        </p:txBody>
      </p:sp>
      <p:sp>
        <p:nvSpPr>
          <p:cNvPr id="8" name="Subtitle 2"/>
          <p:cNvSpPr txBox="1">
            <a:spLocks/>
          </p:cNvSpPr>
          <p:nvPr/>
        </p:nvSpPr>
        <p:spPr>
          <a:xfrm>
            <a:off x="1371600" y="1066800"/>
            <a:ext cx="7406640" cy="4876800"/>
          </a:xfrm>
          <a:prstGeom prst="rect">
            <a:avLst/>
          </a:prstGeom>
        </p:spPr>
        <p:txBody>
          <a:bodyPr tIns="0">
            <a:noAutofit/>
          </a:bodyPr>
          <a:lstStyle/>
          <a:p>
            <a:pPr algn="just"/>
            <a:r>
              <a:rPr lang="en-US" sz="2400" dirty="0" smtClean="0">
                <a:latin typeface="Cambria" pitchFamily="18" charset="0"/>
              </a:rPr>
              <a:t>Since Angular CLI v6-RC2, the angular-</a:t>
            </a:r>
            <a:r>
              <a:rPr lang="en-US" sz="2400" dirty="0" err="1" smtClean="0">
                <a:latin typeface="Cambria" pitchFamily="18" charset="0"/>
              </a:rPr>
              <a:t>cli.json</a:t>
            </a:r>
            <a:r>
              <a:rPr lang="en-US" sz="2400" dirty="0" smtClean="0">
                <a:latin typeface="Cambria" pitchFamily="18" charset="0"/>
              </a:rPr>
              <a:t> file has been replaced by </a:t>
            </a:r>
            <a:r>
              <a:rPr lang="en-US" sz="2400" dirty="0" err="1" smtClean="0">
                <a:latin typeface="Cambria" pitchFamily="18" charset="0"/>
              </a:rPr>
              <a:t>angular.json</a:t>
            </a:r>
            <a:endParaRPr lang="en-US" sz="2400" dirty="0" smtClean="0">
              <a:latin typeface="Cambria" pitchFamily="18" charset="0"/>
            </a:endParaRPr>
          </a:p>
          <a:p>
            <a:pPr algn="just"/>
            <a:r>
              <a:rPr lang="en-US" sz="2400" dirty="0" smtClean="0">
                <a:latin typeface="Cambria" pitchFamily="18" charset="0"/>
              </a:rPr>
              <a:t>It contains all the configuration of Angular 7 Project. It has the project name, root directory as source folder (</a:t>
            </a:r>
            <a:r>
              <a:rPr lang="en-US" sz="2400" dirty="0" err="1" smtClean="0">
                <a:latin typeface="Cambria" pitchFamily="18" charset="0"/>
              </a:rPr>
              <a:t>src</a:t>
            </a:r>
            <a:r>
              <a:rPr lang="en-US" sz="2400" dirty="0" smtClean="0">
                <a:latin typeface="Cambria" pitchFamily="18" charset="0"/>
              </a:rPr>
              <a:t>) name which contains all the components, services, directives, pipes, the starting point of our application (index.html file), the starting point of typescript file (</a:t>
            </a:r>
            <a:r>
              <a:rPr lang="en-US" sz="2400" dirty="0" err="1" smtClean="0">
                <a:latin typeface="Cambria" pitchFamily="18" charset="0"/>
              </a:rPr>
              <a:t>main.ts</a:t>
            </a:r>
            <a:r>
              <a:rPr lang="en-US" sz="2400" dirty="0" smtClean="0">
                <a:latin typeface="Cambria" pitchFamily="18" charset="0"/>
              </a:rPr>
              <a:t>), style files (style.css). It is also used by @angular/</a:t>
            </a:r>
            <a:r>
              <a:rPr lang="en-US" sz="2400" dirty="0" err="1" smtClean="0">
                <a:latin typeface="Cambria" pitchFamily="18" charset="0"/>
              </a:rPr>
              <a:t>clitool</a:t>
            </a:r>
            <a:r>
              <a:rPr lang="en-US" sz="2400" dirty="0" smtClean="0">
                <a:latin typeface="Cambria" pitchFamily="18" charset="0"/>
              </a:rPr>
              <a:t> which is used to automate the angular workflow by automating different operations related to the development and testing of angular apps.</a:t>
            </a:r>
            <a:endParaRPr lang="en-US" sz="2400" dirty="0">
              <a:latin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dirty="0" smtClean="0"/>
              <a:t>7. package-</a:t>
            </a:r>
            <a:r>
              <a:rPr lang="en-US" dirty="0" err="1" smtClean="0"/>
              <a:t>lock.json</a:t>
            </a:r>
            <a:r>
              <a:rPr lang="en-US" dirty="0" smtClean="0"/>
              <a:t>:</a:t>
            </a:r>
            <a:endParaRPr lang="en-US" dirty="0"/>
          </a:p>
        </p:txBody>
      </p:sp>
      <p:sp>
        <p:nvSpPr>
          <p:cNvPr id="8" name="Subtitle 2"/>
          <p:cNvSpPr txBox="1">
            <a:spLocks/>
          </p:cNvSpPr>
          <p:nvPr/>
        </p:nvSpPr>
        <p:spPr>
          <a:xfrm>
            <a:off x="1371600" y="1066800"/>
            <a:ext cx="7406640" cy="5334000"/>
          </a:xfrm>
          <a:prstGeom prst="rect">
            <a:avLst/>
          </a:prstGeom>
        </p:spPr>
        <p:txBody>
          <a:bodyPr tIns="0">
            <a:noAutofit/>
          </a:bodyPr>
          <a:lstStyle/>
          <a:p>
            <a:pPr algn="just"/>
            <a:r>
              <a:rPr lang="en-US" sz="2400" dirty="0" smtClean="0">
                <a:latin typeface="Cambria" pitchFamily="18" charset="0"/>
              </a:rPr>
              <a:t>package-</a:t>
            </a:r>
            <a:r>
              <a:rPr lang="en-US" sz="2400" dirty="0" err="1" smtClean="0">
                <a:latin typeface="Cambria" pitchFamily="18" charset="0"/>
              </a:rPr>
              <a:t>lock.json</a:t>
            </a:r>
            <a:r>
              <a:rPr lang="en-US" sz="2400" dirty="0" smtClean="0">
                <a:latin typeface="Cambria" pitchFamily="18" charset="0"/>
              </a:rPr>
              <a:t> is automatically generated for those </a:t>
            </a:r>
            <a:r>
              <a:rPr lang="en-US" sz="2400" dirty="0" smtClean="0">
                <a:latin typeface="Cambria" pitchFamily="18" charset="0"/>
              </a:rPr>
              <a:t>operations where </a:t>
            </a:r>
            <a:r>
              <a:rPr lang="en-US" sz="2400" dirty="0" err="1" smtClean="0">
                <a:latin typeface="Cambria" pitchFamily="18" charset="0"/>
              </a:rPr>
              <a:t>npm</a:t>
            </a:r>
            <a:r>
              <a:rPr lang="en-US" sz="2400" dirty="0" smtClean="0">
                <a:latin typeface="Cambria" pitchFamily="18" charset="0"/>
              </a:rPr>
              <a:t> modifies either the </a:t>
            </a:r>
            <a:r>
              <a:rPr lang="en-US" sz="2400" dirty="0" err="1" smtClean="0">
                <a:latin typeface="Cambria" pitchFamily="18" charset="0"/>
              </a:rPr>
              <a:t>node_modules</a:t>
            </a:r>
            <a:r>
              <a:rPr lang="en-US" sz="2400" dirty="0" smtClean="0">
                <a:latin typeface="Cambria" pitchFamily="18" charset="0"/>
              </a:rPr>
              <a:t> tree or </a:t>
            </a:r>
            <a:r>
              <a:rPr lang="en-US" sz="2400" dirty="0" err="1" smtClean="0">
                <a:latin typeface="Cambria" pitchFamily="18" charset="0"/>
              </a:rPr>
              <a:t>package.json</a:t>
            </a:r>
            <a:r>
              <a:rPr lang="en-US" sz="2400" dirty="0" smtClean="0">
                <a:latin typeface="Cambria" pitchFamily="18" charset="0"/>
              </a:rPr>
              <a:t>. </a:t>
            </a:r>
            <a:endParaRPr lang="en-US" sz="2400" dirty="0" smtClean="0">
              <a:latin typeface="Cambria" pitchFamily="18" charset="0"/>
            </a:endParaRPr>
          </a:p>
          <a:p>
            <a:pPr algn="just"/>
            <a:r>
              <a:rPr lang="en-US" sz="2400" dirty="0" smtClean="0">
                <a:latin typeface="Cambria" pitchFamily="18" charset="0"/>
              </a:rPr>
              <a:t>In </a:t>
            </a:r>
            <a:r>
              <a:rPr lang="en-US" sz="2400" dirty="0" smtClean="0">
                <a:latin typeface="Cambria" pitchFamily="18" charset="0"/>
              </a:rPr>
              <a:t>other words, the </a:t>
            </a:r>
            <a:r>
              <a:rPr lang="en-US" sz="2400" dirty="0" err="1" smtClean="0">
                <a:latin typeface="Cambria" pitchFamily="18" charset="0"/>
              </a:rPr>
              <a:t>package.lock.json</a:t>
            </a:r>
            <a:r>
              <a:rPr lang="en-US" sz="2400" dirty="0" smtClean="0">
                <a:latin typeface="Cambria" pitchFamily="18" charset="0"/>
              </a:rPr>
              <a:t> is generated after an </a:t>
            </a:r>
            <a:r>
              <a:rPr lang="en-US" sz="2400" dirty="0" err="1" smtClean="0">
                <a:latin typeface="Cambria" pitchFamily="18" charset="0"/>
              </a:rPr>
              <a:t>npm</a:t>
            </a:r>
            <a:r>
              <a:rPr lang="en-US" sz="2400" dirty="0" smtClean="0">
                <a:latin typeface="Cambria" pitchFamily="18" charset="0"/>
              </a:rPr>
              <a:t> install.</a:t>
            </a:r>
          </a:p>
          <a:p>
            <a:pPr algn="just"/>
            <a:r>
              <a:rPr lang="en-US" sz="2400" dirty="0" smtClean="0">
                <a:latin typeface="Cambria" pitchFamily="18" charset="0"/>
              </a:rPr>
              <a:t>It allows future </a:t>
            </a:r>
            <a:r>
              <a:rPr lang="en-US" sz="2400" dirty="0" err="1" smtClean="0">
                <a:latin typeface="Cambria" pitchFamily="18" charset="0"/>
              </a:rPr>
              <a:t>devs</a:t>
            </a:r>
            <a:r>
              <a:rPr lang="en-US" sz="2400" dirty="0" smtClean="0">
                <a:latin typeface="Cambria" pitchFamily="18" charset="0"/>
              </a:rPr>
              <a:t> and automated systems to download the same dependencies as the project. It also allows you to go back to past versions of the dependency tree without actually committing the </a:t>
            </a:r>
            <a:r>
              <a:rPr lang="en-US" sz="2400" dirty="0" err="1" smtClean="0">
                <a:latin typeface="Cambria" pitchFamily="18" charset="0"/>
              </a:rPr>
              <a:t>node_modules</a:t>
            </a:r>
            <a:r>
              <a:rPr lang="en-US" sz="2400" dirty="0" smtClean="0">
                <a:latin typeface="Cambria" pitchFamily="18" charset="0"/>
              </a:rPr>
              <a:t> folder</a:t>
            </a:r>
            <a:r>
              <a:rPr lang="en-US" sz="2400" dirty="0" smtClean="0">
                <a:latin typeface="Cambria" pitchFamily="18" charset="0"/>
              </a:rPr>
              <a:t>.</a:t>
            </a:r>
            <a:endParaRPr lang="en-US" sz="2400" dirty="0" smtClean="0">
              <a:latin typeface="Cambria" pitchFamily="18" charset="0"/>
            </a:endParaRPr>
          </a:p>
          <a:p>
            <a:pPr algn="just"/>
            <a:r>
              <a:rPr lang="en-US" sz="2400" dirty="0" smtClean="0">
                <a:latin typeface="Cambria" pitchFamily="18" charset="0"/>
              </a:rPr>
              <a:t>package-</a:t>
            </a:r>
            <a:r>
              <a:rPr lang="en-US" sz="2400" dirty="0" err="1" smtClean="0">
                <a:latin typeface="Cambria" pitchFamily="18" charset="0"/>
              </a:rPr>
              <a:t>lock.json</a:t>
            </a:r>
            <a:r>
              <a:rPr lang="en-US" sz="2400" dirty="0" smtClean="0">
                <a:latin typeface="Cambria" pitchFamily="18" charset="0"/>
              </a:rPr>
              <a:t> records the same version of each installed package which allows to re-install them. Future installs will be capable of building an identical dependency tree.</a:t>
            </a:r>
            <a:endParaRPr lang="en-US" sz="2400" dirty="0">
              <a:latin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dirty="0" smtClean="0"/>
              <a:t>8. </a:t>
            </a:r>
            <a:r>
              <a:rPr lang="en-US" dirty="0" err="1" smtClean="0"/>
              <a:t>package.json</a:t>
            </a:r>
            <a:r>
              <a:rPr lang="en-US" dirty="0" smtClean="0"/>
              <a:t>:</a:t>
            </a:r>
            <a:endParaRPr lang="en-US" dirty="0"/>
          </a:p>
        </p:txBody>
      </p:sp>
      <p:sp>
        <p:nvSpPr>
          <p:cNvPr id="8" name="Subtitle 2"/>
          <p:cNvSpPr txBox="1">
            <a:spLocks/>
          </p:cNvSpPr>
          <p:nvPr/>
        </p:nvSpPr>
        <p:spPr>
          <a:xfrm>
            <a:off x="1371600" y="1066800"/>
            <a:ext cx="7406640" cy="3962400"/>
          </a:xfrm>
          <a:prstGeom prst="rect">
            <a:avLst/>
          </a:prstGeom>
        </p:spPr>
        <p:txBody>
          <a:bodyPr tIns="0">
            <a:noAutofit/>
          </a:bodyPr>
          <a:lstStyle/>
          <a:p>
            <a:pPr algn="just"/>
            <a:r>
              <a:rPr lang="en-US" sz="2400" dirty="0" smtClean="0">
                <a:latin typeface="Cambria" pitchFamily="18" charset="0"/>
              </a:rPr>
              <a:t>This file is mandatory for every </a:t>
            </a:r>
            <a:r>
              <a:rPr lang="en-US" sz="2400" dirty="0" err="1" smtClean="0">
                <a:latin typeface="Cambria" pitchFamily="18" charset="0"/>
              </a:rPr>
              <a:t>npm</a:t>
            </a:r>
            <a:r>
              <a:rPr lang="en-US" sz="2400" dirty="0" smtClean="0">
                <a:latin typeface="Cambria" pitchFamily="18" charset="0"/>
              </a:rPr>
              <a:t> project. It contains basic information regarding the project (name, description, license etc), commands which can be used, dependencies - these are packages required by the application to work correctly, and </a:t>
            </a:r>
            <a:r>
              <a:rPr lang="en-US" sz="2400" dirty="0" err="1" smtClean="0">
                <a:latin typeface="Cambria" pitchFamily="18" charset="0"/>
              </a:rPr>
              <a:t>devDepndencies</a:t>
            </a:r>
            <a:r>
              <a:rPr lang="en-US" sz="2400" dirty="0" smtClean="0">
                <a:latin typeface="Cambria" pitchFamily="18" charset="0"/>
              </a:rPr>
              <a:t> - again the list of packages which are required for application however only during the development phase. i.e. we need Angular CLI only during development to build a final package however for production we don't use it anymore.</a:t>
            </a:r>
            <a:endParaRPr lang="en-US" sz="2400" dirty="0">
              <a:latin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dirty="0" smtClean="0"/>
              <a:t>9. README.md:</a:t>
            </a:r>
            <a:endParaRPr lang="en-US" dirty="0"/>
          </a:p>
        </p:txBody>
      </p:sp>
      <p:sp>
        <p:nvSpPr>
          <p:cNvPr id="8" name="Subtitle 2"/>
          <p:cNvSpPr txBox="1">
            <a:spLocks/>
          </p:cNvSpPr>
          <p:nvPr/>
        </p:nvSpPr>
        <p:spPr>
          <a:xfrm>
            <a:off x="1371600" y="1066800"/>
            <a:ext cx="7406640" cy="2971800"/>
          </a:xfrm>
          <a:prstGeom prst="rect">
            <a:avLst/>
          </a:prstGeom>
        </p:spPr>
        <p:txBody>
          <a:bodyPr tIns="0">
            <a:noAutofit/>
          </a:bodyPr>
          <a:lstStyle/>
          <a:p>
            <a:pPr algn="just"/>
            <a:r>
              <a:rPr lang="en-US" sz="2400" dirty="0" smtClean="0">
                <a:latin typeface="Cambria" pitchFamily="18" charset="0"/>
              </a:rPr>
              <a:t>This file contains the description of the project. It contain information which we would like to provide to the users before they start using the app. It contains basic documentation for your project, pre-filled with CLI command information. Always make sure to enhance it with project documentation so that anyone checking out the reputation can build your application.</a:t>
            </a:r>
            <a:endParaRPr lang="en-US" sz="2400" dirty="0">
              <a:latin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152400"/>
            <a:ext cx="7406640" cy="630702"/>
          </a:xfrm>
        </p:spPr>
        <p:txBody>
          <a:bodyPr>
            <a:normAutofit fontScale="90000"/>
          </a:bodyPr>
          <a:lstStyle/>
          <a:p>
            <a:r>
              <a:rPr lang="en-US" dirty="0" smtClean="0"/>
              <a:t>10. </a:t>
            </a:r>
            <a:r>
              <a:rPr lang="en-US" dirty="0" err="1" smtClean="0"/>
              <a:t>tsconfig.json</a:t>
            </a:r>
            <a:r>
              <a:rPr lang="en-US" dirty="0" smtClean="0"/>
              <a:t>:</a:t>
            </a:r>
            <a:endParaRPr lang="en-US" dirty="0"/>
          </a:p>
        </p:txBody>
      </p:sp>
      <p:sp>
        <p:nvSpPr>
          <p:cNvPr id="8" name="Subtitle 2"/>
          <p:cNvSpPr txBox="1">
            <a:spLocks/>
          </p:cNvSpPr>
          <p:nvPr/>
        </p:nvSpPr>
        <p:spPr>
          <a:xfrm>
            <a:off x="1371600" y="838200"/>
            <a:ext cx="7406640" cy="2743200"/>
          </a:xfrm>
          <a:prstGeom prst="rect">
            <a:avLst/>
          </a:prstGeom>
        </p:spPr>
        <p:txBody>
          <a:bodyPr tIns="0">
            <a:noAutofit/>
          </a:bodyPr>
          <a:lstStyle/>
          <a:p>
            <a:pPr algn="just"/>
            <a:r>
              <a:rPr lang="en-US" sz="2400" dirty="0" err="1" smtClean="0">
                <a:latin typeface="Cambria" pitchFamily="18" charset="0"/>
              </a:rPr>
              <a:t>ts</a:t>
            </a:r>
            <a:r>
              <a:rPr lang="en-US" sz="2400" dirty="0" smtClean="0">
                <a:latin typeface="Cambria" pitchFamily="18" charset="0"/>
              </a:rPr>
              <a:t> stands for typescripts. Since Angular 2 came out, typescripts are used for developing angular applications. This file contains the configurations for typescripts. If there is a </a:t>
            </a:r>
            <a:r>
              <a:rPr lang="en-US" sz="2400" dirty="0" err="1" smtClean="0">
                <a:latin typeface="Cambria" pitchFamily="18" charset="0"/>
              </a:rPr>
              <a:t>tsconfig</a:t>
            </a:r>
            <a:r>
              <a:rPr lang="en-US" sz="2400" dirty="0" smtClean="0">
                <a:latin typeface="Cambria" pitchFamily="18" charset="0"/>
              </a:rPr>
              <a:t> file in a directory, that means that directory is a root directory of a typescript project, moreover, it is also used to define different typescript compilation related options.</a:t>
            </a:r>
            <a:endParaRPr lang="en-US" sz="2400" dirty="0">
              <a:latin typeface="Cambria" pitchFamily="18" charset="0"/>
            </a:endParaRPr>
          </a:p>
        </p:txBody>
      </p:sp>
      <p:sp>
        <p:nvSpPr>
          <p:cNvPr id="5" name="Title 1"/>
          <p:cNvSpPr txBox="1">
            <a:spLocks/>
          </p:cNvSpPr>
          <p:nvPr/>
        </p:nvSpPr>
        <p:spPr>
          <a:xfrm>
            <a:off x="1371600" y="3657600"/>
            <a:ext cx="7406640" cy="630702"/>
          </a:xfrm>
          <a:prstGeom prst="rect">
            <a:avLst/>
          </a:prstGeom>
        </p:spPr>
        <p:txBody>
          <a:bodyPr anchor="b">
            <a:normAutofit fontScale="90000" lnSpcReduction="10000"/>
          </a:bodyPr>
          <a:lstStyle/>
          <a:p>
            <a:pPr lvl="0">
              <a:spcBef>
                <a:spcPct val="0"/>
              </a:spcBef>
            </a:pPr>
            <a:r>
              <a:rPr lang="en-US" sz="4000" dirty="0" smtClean="0"/>
              <a:t>11. </a:t>
            </a:r>
            <a:r>
              <a:rPr lang="en-US" sz="4000" dirty="0" err="1" smtClean="0"/>
              <a:t>tslint.json</a:t>
            </a:r>
            <a:r>
              <a:rPr lang="en-US" sz="4000" dirty="0" smtClean="0"/>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Subtitle 2"/>
          <p:cNvSpPr txBox="1">
            <a:spLocks/>
          </p:cNvSpPr>
          <p:nvPr/>
        </p:nvSpPr>
        <p:spPr>
          <a:xfrm>
            <a:off x="1447800" y="4343400"/>
            <a:ext cx="7406640" cy="1828800"/>
          </a:xfrm>
          <a:prstGeom prst="rect">
            <a:avLst/>
          </a:prstGeom>
        </p:spPr>
        <p:txBody>
          <a:bodyPr tIns="0">
            <a:noAutofit/>
          </a:bodyPr>
          <a:lstStyle/>
          <a:p>
            <a:pPr algn="just"/>
            <a:r>
              <a:rPr lang="en-US" sz="2400" dirty="0" err="1" smtClean="0">
                <a:latin typeface="Cambria" pitchFamily="18" charset="0"/>
              </a:rPr>
              <a:t>tslint</a:t>
            </a:r>
            <a:r>
              <a:rPr lang="en-US" sz="2400" dirty="0" smtClean="0">
                <a:latin typeface="Cambria" pitchFamily="18" charset="0"/>
              </a:rPr>
              <a:t> is a tool useful for static analysis that checks our </a:t>
            </a:r>
            <a:r>
              <a:rPr lang="en-US" sz="2400" dirty="0" err="1" smtClean="0">
                <a:latin typeface="Cambria" pitchFamily="18" charset="0"/>
              </a:rPr>
              <a:t>TypeScript</a:t>
            </a:r>
            <a:r>
              <a:rPr lang="en-US" sz="2400" dirty="0" smtClean="0">
                <a:latin typeface="Cambria" pitchFamily="18" charset="0"/>
              </a:rPr>
              <a:t> code for readability, maintainability, and functionality errors. We will see how it works in a further lesson.</a:t>
            </a:r>
            <a:endParaRPr lang="en-US" sz="2400" dirty="0">
              <a:latin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28600"/>
            <a:ext cx="7406640" cy="533400"/>
          </a:xfrm>
        </p:spPr>
        <p:txBody>
          <a:bodyPr>
            <a:normAutofit/>
          </a:bodyPr>
          <a:lstStyle/>
          <a:p>
            <a:r>
              <a:rPr lang="en-US" sz="2400" dirty="0" smtClean="0">
                <a:latin typeface="Cambria" pitchFamily="18" charset="0"/>
              </a:rPr>
              <a:t>Let's have step by step look:</a:t>
            </a:r>
            <a:endParaRPr lang="en-US" sz="2400" dirty="0" smtClean="0">
              <a:latin typeface="Cambria" pitchFamily="18" charset="0"/>
            </a:endParaRPr>
          </a:p>
        </p:txBody>
      </p:sp>
      <p:sp>
        <p:nvSpPr>
          <p:cNvPr id="7" name="Subtitle 2"/>
          <p:cNvSpPr txBox="1">
            <a:spLocks/>
          </p:cNvSpPr>
          <p:nvPr/>
        </p:nvSpPr>
        <p:spPr>
          <a:xfrm>
            <a:off x="1295400" y="1143000"/>
            <a:ext cx="7406640" cy="5334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pic>
        <p:nvPicPr>
          <p:cNvPr id="8" name="Picture 7" descr="e2e directory.png"/>
          <p:cNvPicPr>
            <a:picLocks noChangeAspect="1"/>
          </p:cNvPicPr>
          <p:nvPr/>
        </p:nvPicPr>
        <p:blipFill>
          <a:blip r:embed="rId2"/>
          <a:stretch>
            <a:fillRect/>
          </a:stretch>
        </p:blipFill>
        <p:spPr>
          <a:xfrm>
            <a:off x="1219200" y="685800"/>
            <a:ext cx="7772400" cy="2590800"/>
          </a:xfrm>
          <a:prstGeom prst="rect">
            <a:avLst/>
          </a:prstGeom>
        </p:spPr>
      </p:pic>
      <p:sp>
        <p:nvSpPr>
          <p:cNvPr id="9" name="Subtitle 2"/>
          <p:cNvSpPr txBox="1">
            <a:spLocks/>
          </p:cNvSpPr>
          <p:nvPr/>
        </p:nvSpPr>
        <p:spPr>
          <a:xfrm>
            <a:off x="1295400" y="3581400"/>
            <a:ext cx="7406640" cy="3124200"/>
          </a:xfrm>
          <a:prstGeom prst="rect">
            <a:avLst/>
          </a:prstGeom>
        </p:spPr>
        <p:txBody>
          <a:bodyPr tIns="0">
            <a:noAutofit/>
          </a:bodyPr>
          <a:lstStyle/>
          <a:p>
            <a:pPr algn="just"/>
            <a:r>
              <a:rPr lang="en-US" sz="2000" dirty="0" smtClean="0">
                <a:latin typeface="Cambria" pitchFamily="18" charset="0"/>
              </a:rPr>
              <a:t>e2e stands for end-to-end and this is the place where we can write the end to end test. The end to end test is basically an automated test that simulates a real user where it contains testing scenarios (scripts) which simulate user's behavior. We can simulate a user who visits a website, sign in, navigate to different sites, fill the form and log out</a:t>
            </a:r>
            <a:r>
              <a:rPr lang="en-US" sz="2000" dirty="0" smtClean="0">
                <a:latin typeface="Cambria" pitchFamily="18" charset="0"/>
              </a:rPr>
              <a:t>.</a:t>
            </a:r>
          </a:p>
          <a:p>
            <a:pPr algn="just"/>
            <a:endParaRPr lang="en-US" sz="2000" dirty="0" smtClean="0">
              <a:latin typeface="Cambria" pitchFamily="18" charset="0"/>
            </a:endParaRPr>
          </a:p>
          <a:p>
            <a:pPr algn="just"/>
            <a:r>
              <a:rPr lang="en-US" sz="2000" dirty="0" smtClean="0">
                <a:latin typeface="Cambria" pitchFamily="18" charset="0"/>
              </a:rPr>
              <a:t>It is not present inside </a:t>
            </a:r>
            <a:r>
              <a:rPr lang="en-US" sz="2000" dirty="0" err="1" smtClean="0">
                <a:latin typeface="Cambria" pitchFamily="18" charset="0"/>
              </a:rPr>
              <a:t>src</a:t>
            </a:r>
            <a:r>
              <a:rPr lang="en-US" sz="2000" dirty="0" smtClean="0">
                <a:latin typeface="Cambria" pitchFamily="18" charset="0"/>
              </a:rPr>
              <a:t> because e2e tests are a separate app that just so happens to test your main app. That’s why it has its own tsconfig.e2e.json.</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85800"/>
            <a:ext cx="7406640" cy="5791200"/>
          </a:xfrm>
        </p:spPr>
        <p:txBody>
          <a:bodyPr>
            <a:noAutofit/>
          </a:bodyPr>
          <a:lstStyle/>
          <a:p>
            <a:pPr algn="just"/>
            <a:r>
              <a:rPr lang="en-US" sz="2000" dirty="0" smtClean="0">
                <a:latin typeface="Cambria" pitchFamily="18" charset="0"/>
              </a:rPr>
              <a:t>When you run </a:t>
            </a:r>
            <a:r>
              <a:rPr lang="en-US" sz="2000" dirty="0" err="1" smtClean="0">
                <a:latin typeface="Cambria" pitchFamily="18" charset="0"/>
              </a:rPr>
              <a:t>npm</a:t>
            </a:r>
            <a:r>
              <a:rPr lang="en-US" sz="2000" dirty="0" smtClean="0">
                <a:latin typeface="Cambria" pitchFamily="18" charset="0"/>
              </a:rPr>
              <a:t> install, all 3rd party libraries are installed into this folder on which the application may depend .</a:t>
            </a:r>
            <a:r>
              <a:rPr lang="en-US" sz="2000" dirty="0" err="1" smtClean="0">
                <a:latin typeface="Cambria" pitchFamily="18" charset="0"/>
              </a:rPr>
              <a:t>Node.js</a:t>
            </a:r>
            <a:r>
              <a:rPr lang="en-US" sz="2000" dirty="0" smtClean="0">
                <a:latin typeface="Cambria" pitchFamily="18" charset="0"/>
              </a:rPr>
              <a:t> create this folder and puts all third-party modules listed in </a:t>
            </a:r>
            <a:r>
              <a:rPr lang="en-US" sz="2000" dirty="0" err="1" smtClean="0">
                <a:latin typeface="Cambria" pitchFamily="18" charset="0"/>
              </a:rPr>
              <a:t>package.json</a:t>
            </a:r>
            <a:r>
              <a:rPr lang="en-US" sz="2000" dirty="0" smtClean="0">
                <a:latin typeface="Cambria" pitchFamily="18" charset="0"/>
              </a:rPr>
              <a:t>. These libraries are get bundled to our application and are purely for development</a:t>
            </a:r>
            <a:r>
              <a:rPr lang="en-US" sz="2000" dirty="0" smtClean="0">
                <a:latin typeface="Cambria" pitchFamily="18" charset="0"/>
              </a:rPr>
              <a:t>.</a:t>
            </a:r>
          </a:p>
          <a:p>
            <a:pPr algn="just"/>
            <a:endParaRPr lang="en-US" sz="2400" dirty="0" smtClean="0">
              <a:latin typeface="Cambria" pitchFamily="18" charset="0"/>
            </a:endParaRPr>
          </a:p>
          <a:p>
            <a:pPr algn="just"/>
            <a:endParaRPr lang="en-US" sz="2400" dirty="0" smtClean="0">
              <a:latin typeface="Cambria" pitchFamily="18" charset="0"/>
            </a:endParaRPr>
          </a:p>
        </p:txBody>
      </p:sp>
      <p:sp>
        <p:nvSpPr>
          <p:cNvPr id="7" name="Subtitle 2"/>
          <p:cNvSpPr txBox="1">
            <a:spLocks/>
          </p:cNvSpPr>
          <p:nvPr/>
        </p:nvSpPr>
        <p:spPr>
          <a:xfrm>
            <a:off x="1219200" y="762000"/>
            <a:ext cx="7406640" cy="5334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6" name="Title 1"/>
          <p:cNvSpPr>
            <a:spLocks noGrp="1"/>
          </p:cNvSpPr>
          <p:nvPr>
            <p:ph type="ctrTitle"/>
          </p:nvPr>
        </p:nvSpPr>
        <p:spPr>
          <a:xfrm>
            <a:off x="1295400" y="0"/>
            <a:ext cx="7406640" cy="630702"/>
          </a:xfrm>
        </p:spPr>
        <p:txBody>
          <a:bodyPr>
            <a:normAutofit fontScale="90000"/>
          </a:bodyPr>
          <a:lstStyle/>
          <a:p>
            <a:r>
              <a:rPr lang="en-US" dirty="0" smtClean="0"/>
              <a:t>2. /</a:t>
            </a:r>
            <a:r>
              <a:rPr lang="en-US" dirty="0" err="1" smtClean="0"/>
              <a:t>node_modules</a:t>
            </a:r>
            <a:r>
              <a:rPr lang="en-US" dirty="0" smtClean="0"/>
              <a:t>/:</a:t>
            </a:r>
            <a:endParaRPr lang="en-US" dirty="0"/>
          </a:p>
        </p:txBody>
      </p:sp>
      <p:pic>
        <p:nvPicPr>
          <p:cNvPr id="10" name="Picture 9" descr="node module.png"/>
          <p:cNvPicPr>
            <a:picLocks noChangeAspect="1"/>
          </p:cNvPicPr>
          <p:nvPr/>
        </p:nvPicPr>
        <p:blipFill>
          <a:blip r:embed="rId2"/>
          <a:stretch>
            <a:fillRect/>
          </a:stretch>
        </p:blipFill>
        <p:spPr>
          <a:xfrm>
            <a:off x="1600200" y="2209800"/>
            <a:ext cx="5638800" cy="4648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28600"/>
            <a:ext cx="7406640" cy="1828800"/>
          </a:xfrm>
        </p:spPr>
        <p:txBody>
          <a:bodyPr>
            <a:noAutofit/>
          </a:bodyPr>
          <a:lstStyle/>
          <a:p>
            <a:pPr algn="just"/>
            <a:r>
              <a:rPr lang="en-US" sz="2400" dirty="0" smtClean="0">
                <a:latin typeface="Cambria" pitchFamily="18" charset="0"/>
              </a:rPr>
              <a:t>What is important to know is that you shouldn't include this folder during deploying your application to production or committing to the </a:t>
            </a:r>
            <a:r>
              <a:rPr lang="en-US" sz="2400" dirty="0" err="1" smtClean="0">
                <a:latin typeface="Cambria" pitchFamily="18" charset="0"/>
              </a:rPr>
              <a:t>git</a:t>
            </a:r>
            <a:r>
              <a:rPr lang="en-US" sz="2400" dirty="0" smtClean="0">
                <a:latin typeface="Cambria" pitchFamily="18" charset="0"/>
              </a:rPr>
              <a:t> repository. While moving your project to a new location you should skip this folder and run </a:t>
            </a:r>
            <a:r>
              <a:rPr lang="en-US" sz="2400" dirty="0" err="1" smtClean="0">
                <a:latin typeface="Cambria" pitchFamily="18" charset="0"/>
              </a:rPr>
              <a:t>npm</a:t>
            </a:r>
            <a:r>
              <a:rPr lang="en-US" sz="2400" dirty="0" smtClean="0">
                <a:latin typeface="Cambria" pitchFamily="18" charset="0"/>
              </a:rPr>
              <a:t> install in a new location.</a:t>
            </a:r>
            <a:endParaRPr lang="en-US" sz="2400" dirty="0" smtClean="0">
              <a:latin typeface="Cambria" pitchFamily="18" charset="0"/>
            </a:endParaRPr>
          </a:p>
          <a:p>
            <a:pPr algn="just"/>
            <a:endParaRPr lang="en-US" sz="2400" dirty="0" smtClean="0">
              <a:latin typeface="Cambria" pitchFamily="18" charset="0"/>
            </a:endParaRPr>
          </a:p>
        </p:txBody>
      </p:sp>
      <p:sp>
        <p:nvSpPr>
          <p:cNvPr id="7" name="Subtitle 2"/>
          <p:cNvSpPr txBox="1">
            <a:spLocks/>
          </p:cNvSpPr>
          <p:nvPr/>
        </p:nvSpPr>
        <p:spPr>
          <a:xfrm>
            <a:off x="1219200" y="762000"/>
            <a:ext cx="7406640" cy="5334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914400"/>
            <a:ext cx="7406640" cy="1828800"/>
          </a:xfrm>
        </p:spPr>
        <p:txBody>
          <a:bodyPr>
            <a:noAutofit/>
          </a:bodyPr>
          <a:lstStyle/>
          <a:p>
            <a:pPr algn="just"/>
            <a:r>
              <a:rPr lang="en-US" sz="2400" dirty="0" smtClean="0">
                <a:latin typeface="Cambria" pitchFamily="18" charset="0"/>
              </a:rPr>
              <a:t>This folder contains the authentic source code for developers. It contains </a:t>
            </a:r>
            <a:r>
              <a:rPr lang="en-US" sz="2400" dirty="0" smtClean="0">
                <a:latin typeface="Cambria" pitchFamily="18" charset="0"/>
              </a:rPr>
              <a:t>–</a:t>
            </a:r>
          </a:p>
          <a:p>
            <a:pPr algn="just"/>
            <a:endParaRPr lang="en-US" sz="2400" dirty="0" smtClean="0">
              <a:latin typeface="Cambria" pitchFamily="18" charset="0"/>
            </a:endParaRPr>
          </a:p>
        </p:txBody>
      </p:sp>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228600"/>
            <a:ext cx="7406640" cy="630702"/>
          </a:xfrm>
        </p:spPr>
        <p:txBody>
          <a:bodyPr>
            <a:normAutofit fontScale="90000"/>
          </a:bodyPr>
          <a:lstStyle/>
          <a:p>
            <a:r>
              <a:rPr lang="en-US" dirty="0" smtClean="0"/>
              <a:t>3. /</a:t>
            </a:r>
            <a:r>
              <a:rPr lang="en-US" dirty="0" err="1" smtClean="0"/>
              <a:t>src</a:t>
            </a:r>
            <a:r>
              <a:rPr lang="en-US" dirty="0" smtClean="0"/>
              <a:t>/:</a:t>
            </a:r>
            <a:endParaRPr lang="en-US" dirty="0"/>
          </a:p>
        </p:txBody>
      </p:sp>
      <p:pic>
        <p:nvPicPr>
          <p:cNvPr id="5" name="Picture 4" descr="src.png"/>
          <p:cNvPicPr>
            <a:picLocks noChangeAspect="1"/>
          </p:cNvPicPr>
          <p:nvPr/>
        </p:nvPicPr>
        <p:blipFill>
          <a:blip r:embed="rId2"/>
          <a:stretch>
            <a:fillRect/>
          </a:stretch>
        </p:blipFill>
        <p:spPr>
          <a:xfrm>
            <a:off x="1524000" y="1676400"/>
            <a:ext cx="6934200" cy="4876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914400"/>
            <a:ext cx="7406640" cy="4876800"/>
          </a:xfrm>
        </p:spPr>
        <p:txBody>
          <a:bodyPr>
            <a:noAutofit/>
          </a:bodyPr>
          <a:lstStyle/>
          <a:p>
            <a:pPr algn="just"/>
            <a:r>
              <a:rPr lang="en-US" sz="2400" dirty="0" smtClean="0">
                <a:latin typeface="Cambria" pitchFamily="18" charset="0"/>
              </a:rPr>
              <a:t>This is the place where we will keep our application source code</a:t>
            </a:r>
            <a:r>
              <a:rPr lang="en-US" sz="2400" dirty="0" smtClean="0">
                <a:latin typeface="Cambria" pitchFamily="18" charset="0"/>
              </a:rPr>
              <a:t>.</a:t>
            </a:r>
          </a:p>
          <a:p>
            <a:pPr algn="just"/>
            <a:endParaRPr lang="en-US" sz="2400" dirty="0" smtClean="0">
              <a:latin typeface="Cambria" pitchFamily="18" charset="0"/>
            </a:endParaRPr>
          </a:p>
          <a:p>
            <a:pPr algn="just"/>
            <a:endParaRPr lang="en-US" sz="2400" dirty="0" smtClean="0">
              <a:latin typeface="Cambria" pitchFamily="18" charset="0"/>
            </a:endParaRPr>
          </a:p>
          <a:p>
            <a:pPr algn="just"/>
            <a:endParaRPr lang="en-US" sz="2400" dirty="0" smtClean="0">
              <a:latin typeface="Cambria" pitchFamily="18" charset="0"/>
            </a:endParaRPr>
          </a:p>
          <a:p>
            <a:pPr algn="just"/>
            <a:endParaRPr lang="en-US" sz="2400" dirty="0" smtClean="0">
              <a:latin typeface="Cambria" pitchFamily="18" charset="0"/>
            </a:endParaRPr>
          </a:p>
          <a:p>
            <a:pPr algn="just"/>
            <a:endParaRPr lang="en-US" sz="2400" dirty="0" smtClean="0">
              <a:latin typeface="Cambria" pitchFamily="18" charset="0"/>
            </a:endParaRPr>
          </a:p>
          <a:p>
            <a:pPr algn="just"/>
            <a:endParaRPr lang="en-US" sz="2400" dirty="0" smtClean="0">
              <a:latin typeface="Cambria" pitchFamily="18" charset="0"/>
            </a:endParaRPr>
          </a:p>
          <a:p>
            <a:pPr algn="just"/>
            <a:r>
              <a:rPr lang="en-US" sz="2400" dirty="0" smtClean="0">
                <a:latin typeface="Cambria" pitchFamily="18" charset="0"/>
              </a:rPr>
              <a:t>It contains all the modules and components of your application where every application has at least one module and one component.</a:t>
            </a:r>
            <a:endParaRPr lang="en-US" sz="2400" dirty="0" smtClean="0">
              <a:latin typeface="Cambria" pitchFamily="18" charset="0"/>
            </a:endParaRPr>
          </a:p>
        </p:txBody>
      </p:sp>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228600"/>
            <a:ext cx="7406640" cy="630702"/>
          </a:xfrm>
        </p:spPr>
        <p:txBody>
          <a:bodyPr>
            <a:normAutofit fontScale="90000"/>
          </a:bodyPr>
          <a:lstStyle/>
          <a:p>
            <a:r>
              <a:rPr lang="en-US" b="1" dirty="0" smtClean="0"/>
              <a:t>/app/:</a:t>
            </a:r>
            <a:endParaRPr lang="en-US" dirty="0"/>
          </a:p>
        </p:txBody>
      </p:sp>
      <p:pic>
        <p:nvPicPr>
          <p:cNvPr id="6" name="Picture 5" descr="app.png"/>
          <p:cNvPicPr>
            <a:picLocks noChangeAspect="1"/>
          </p:cNvPicPr>
          <p:nvPr/>
        </p:nvPicPr>
        <p:blipFill>
          <a:blip r:embed="rId2"/>
          <a:stretch>
            <a:fillRect/>
          </a:stretch>
        </p:blipFill>
        <p:spPr>
          <a:xfrm>
            <a:off x="1143000" y="1676400"/>
            <a:ext cx="7772400" cy="228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914400"/>
            <a:ext cx="7406640" cy="4876800"/>
          </a:xfrm>
        </p:spPr>
        <p:txBody>
          <a:bodyPr>
            <a:noAutofit/>
          </a:bodyPr>
          <a:lstStyle/>
          <a:p>
            <a:pPr algn="just"/>
            <a:r>
              <a:rPr lang="en-US" sz="2400" dirty="0" smtClean="0">
                <a:latin typeface="Cambria" pitchFamily="18" charset="0"/>
              </a:rPr>
              <a:t>In this folder, you can put images and whatever else which needed to be copied extensively while building your application. In other words, this is the place where you can store static assets of your application for example images, icons etc.</a:t>
            </a:r>
            <a:endParaRPr lang="en-US" sz="2400" dirty="0" smtClean="0">
              <a:latin typeface="Cambria" pitchFamily="18" charset="0"/>
            </a:endParaRPr>
          </a:p>
          <a:p>
            <a:pPr algn="just"/>
            <a:endParaRPr lang="en-US" sz="2400" dirty="0" smtClean="0">
              <a:latin typeface="Cambria" pitchFamily="18" charset="0"/>
            </a:endParaRPr>
          </a:p>
        </p:txBody>
      </p:sp>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228600"/>
            <a:ext cx="7406640" cy="630702"/>
          </a:xfrm>
        </p:spPr>
        <p:txBody>
          <a:bodyPr>
            <a:normAutofit fontScale="90000"/>
          </a:bodyPr>
          <a:lstStyle/>
          <a:p>
            <a:r>
              <a:rPr lang="en-US" b="1" dirty="0" smtClean="0"/>
              <a:t>/asset/:</a:t>
            </a:r>
            <a:endParaRPr lang="en-US" dirty="0"/>
          </a:p>
        </p:txBody>
      </p:sp>
      <p:pic>
        <p:nvPicPr>
          <p:cNvPr id="8" name="Picture 7" descr="assets.png"/>
          <p:cNvPicPr>
            <a:picLocks noChangeAspect="1"/>
          </p:cNvPicPr>
          <p:nvPr/>
        </p:nvPicPr>
        <p:blipFill>
          <a:blip r:embed="rId2"/>
          <a:stretch>
            <a:fillRect/>
          </a:stretch>
        </p:blipFill>
        <p:spPr>
          <a:xfrm>
            <a:off x="1981200" y="3276600"/>
            <a:ext cx="4876800" cy="175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914400"/>
            <a:ext cx="7406640" cy="2971800"/>
          </a:xfrm>
        </p:spPr>
        <p:txBody>
          <a:bodyPr>
            <a:noAutofit/>
          </a:bodyPr>
          <a:lstStyle/>
          <a:p>
            <a:pPr algn="just"/>
            <a:r>
              <a:rPr lang="en-US" sz="2400" dirty="0" smtClean="0">
                <a:latin typeface="Cambria" pitchFamily="18" charset="0"/>
              </a:rPr>
              <a:t>It contains 2 files, each for different environments. You can use this file to store environment specific configuration like database credentials or server addresses. These files are-</a:t>
            </a:r>
          </a:p>
          <a:p>
            <a:pPr algn="just"/>
            <a:r>
              <a:rPr lang="en-US" sz="2400" dirty="0" err="1" smtClean="0">
                <a:latin typeface="Cambria" pitchFamily="18" charset="0"/>
              </a:rPr>
              <a:t>environment.prod.ts</a:t>
            </a:r>
            <a:r>
              <a:rPr lang="en-US" sz="2400" dirty="0" smtClean="0">
                <a:latin typeface="Cambria" pitchFamily="18" charset="0"/>
              </a:rPr>
              <a:t> file for the production</a:t>
            </a:r>
          </a:p>
          <a:p>
            <a:pPr algn="just"/>
            <a:r>
              <a:rPr lang="en-US" sz="2400" dirty="0" smtClean="0">
                <a:latin typeface="Cambria" pitchFamily="18" charset="0"/>
              </a:rPr>
              <a:t>environment. </a:t>
            </a:r>
            <a:r>
              <a:rPr lang="en-US" sz="2400" dirty="0" err="1" smtClean="0">
                <a:latin typeface="Cambria" pitchFamily="18" charset="0"/>
              </a:rPr>
              <a:t>Environment.ts</a:t>
            </a:r>
            <a:r>
              <a:rPr lang="en-US" sz="2400" dirty="0" smtClean="0">
                <a:latin typeface="Cambria" pitchFamily="18" charset="0"/>
              </a:rPr>
              <a:t> file for the development environment.</a:t>
            </a:r>
          </a:p>
          <a:p>
            <a:pPr algn="just"/>
            <a:endParaRPr lang="en-US" sz="2400" dirty="0" smtClean="0">
              <a:latin typeface="Cambria" pitchFamily="18" charset="0"/>
            </a:endParaRPr>
          </a:p>
        </p:txBody>
      </p:sp>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228600"/>
            <a:ext cx="7406640" cy="630702"/>
          </a:xfrm>
        </p:spPr>
        <p:txBody>
          <a:bodyPr>
            <a:normAutofit fontScale="90000"/>
          </a:bodyPr>
          <a:lstStyle/>
          <a:p>
            <a:r>
              <a:rPr lang="en-US" b="1" dirty="0" smtClean="0"/>
              <a:t>/environments/:</a:t>
            </a:r>
            <a:endParaRPr lang="en-US" dirty="0"/>
          </a:p>
        </p:txBody>
      </p:sp>
      <p:sp>
        <p:nvSpPr>
          <p:cNvPr id="6" name="Title 1"/>
          <p:cNvSpPr txBox="1">
            <a:spLocks/>
          </p:cNvSpPr>
          <p:nvPr/>
        </p:nvSpPr>
        <p:spPr>
          <a:xfrm>
            <a:off x="1371600" y="3657600"/>
            <a:ext cx="7406640" cy="630702"/>
          </a:xfrm>
          <a:prstGeom prst="rect">
            <a:avLst/>
          </a:prstGeom>
        </p:spPr>
        <p:txBody>
          <a:bodyPr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1" i="0" u="none" strike="noStrike" kern="1200" cap="none" spc="0" normalizeH="0" baseline="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browserslist</a:t>
            </a:r>
            <a:r>
              <a:rPr kumimoji="0" lang="en-US" sz="43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9" name="Subtitle 2"/>
          <p:cNvSpPr txBox="1">
            <a:spLocks/>
          </p:cNvSpPr>
          <p:nvPr/>
        </p:nvSpPr>
        <p:spPr>
          <a:xfrm>
            <a:off x="1295400" y="4267200"/>
            <a:ext cx="7406640" cy="2362200"/>
          </a:xfrm>
          <a:prstGeom prst="rect">
            <a:avLst/>
          </a:prstGeom>
        </p:spPr>
        <p:txBody>
          <a:bodyPr tIns="0">
            <a:noAutofit/>
          </a:bodyPr>
          <a:lstStyle/>
          <a:p>
            <a:r>
              <a:rPr lang="en-US" sz="2400" dirty="0" smtClean="0">
                <a:latin typeface="Cambria" pitchFamily="18" charset="0"/>
              </a:rPr>
              <a:t>This file is currently used by </a:t>
            </a:r>
            <a:r>
              <a:rPr lang="en-US" sz="2400" dirty="0" err="1" smtClean="0">
                <a:latin typeface="Cambria" pitchFamily="18" charset="0"/>
              </a:rPr>
              <a:t>autoprefixer</a:t>
            </a:r>
            <a:r>
              <a:rPr lang="en-US" sz="2400" dirty="0" smtClean="0">
                <a:latin typeface="Cambria" pitchFamily="18" charset="0"/>
              </a:rPr>
              <a:t> to adjust CSS to support the specified browsers. For additional information regarding the format and rule options go </a:t>
            </a:r>
            <a:r>
              <a:rPr lang="en-US" sz="2400" dirty="0" smtClean="0">
                <a:latin typeface="Cambria" pitchFamily="18" charset="0"/>
              </a:rPr>
              <a:t>to please see</a:t>
            </a:r>
          </a:p>
          <a:p>
            <a:r>
              <a:rPr lang="en-US" sz="2400" dirty="0" smtClean="0">
                <a:latin typeface="Cambria" pitchFamily="18" charset="0"/>
              </a:rPr>
              <a:t>:</a:t>
            </a:r>
            <a:r>
              <a:rPr lang="en-US" sz="2400" dirty="0" smtClean="0">
                <a:latin typeface="Cambria" pitchFamily="18" charset="0"/>
              </a:rPr>
              <a:t> </a:t>
            </a:r>
            <a:r>
              <a:rPr lang="en-US" sz="2400" u="sng" dirty="0" smtClean="0">
                <a:latin typeface="Cambria" pitchFamily="18" charset="0"/>
                <a:hlinkClick r:id="rId2"/>
              </a:rPr>
              <a:t>https://github.com/browserslist/browserslist#queries</a:t>
            </a:r>
            <a:endParaRPr lang="en-US" sz="2400" dirty="0" smtClean="0">
              <a:latin typeface="Cambria" pitchFamily="18" charset="0"/>
            </a:endParaRPr>
          </a:p>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914400"/>
            <a:ext cx="7406640" cy="533400"/>
          </a:xfrm>
        </p:spPr>
        <p:txBody>
          <a:bodyPr>
            <a:noAutofit/>
          </a:bodyPr>
          <a:lstStyle/>
          <a:p>
            <a:pPr algn="just"/>
            <a:r>
              <a:rPr lang="en-US" sz="2400" dirty="0" smtClean="0">
                <a:latin typeface="Cambria" pitchFamily="18" charset="0"/>
              </a:rPr>
              <a:t>It is an icon file which displays on the browser.</a:t>
            </a:r>
          </a:p>
        </p:txBody>
      </p:sp>
      <p:sp>
        <p:nvSpPr>
          <p:cNvPr id="7" name="Subtitle 2"/>
          <p:cNvSpPr txBox="1">
            <a:spLocks/>
          </p:cNvSpPr>
          <p:nvPr/>
        </p:nvSpPr>
        <p:spPr>
          <a:xfrm>
            <a:off x="1219200" y="762000"/>
            <a:ext cx="7406640" cy="533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a typeface="+mn-ea"/>
              <a:cs typeface="+mn-cs"/>
            </a:endParaRPr>
          </a:p>
        </p:txBody>
      </p:sp>
      <p:sp>
        <p:nvSpPr>
          <p:cNvPr id="4" name="Title 1"/>
          <p:cNvSpPr>
            <a:spLocks noGrp="1"/>
          </p:cNvSpPr>
          <p:nvPr>
            <p:ph type="ctrTitle"/>
          </p:nvPr>
        </p:nvSpPr>
        <p:spPr>
          <a:xfrm>
            <a:off x="1371600" y="228600"/>
            <a:ext cx="7406640" cy="630702"/>
          </a:xfrm>
        </p:spPr>
        <p:txBody>
          <a:bodyPr>
            <a:normAutofit fontScale="90000"/>
          </a:bodyPr>
          <a:lstStyle/>
          <a:p>
            <a:r>
              <a:rPr lang="en-US" b="1" dirty="0" smtClean="0"/>
              <a:t>favicon.ico:</a:t>
            </a:r>
            <a:endParaRPr lang="en-US" dirty="0"/>
          </a:p>
        </p:txBody>
      </p:sp>
      <p:sp>
        <p:nvSpPr>
          <p:cNvPr id="6" name="Title 1"/>
          <p:cNvSpPr txBox="1">
            <a:spLocks/>
          </p:cNvSpPr>
          <p:nvPr/>
        </p:nvSpPr>
        <p:spPr>
          <a:xfrm>
            <a:off x="1295400" y="1524000"/>
            <a:ext cx="7406640" cy="630702"/>
          </a:xfrm>
          <a:prstGeom prst="rect">
            <a:avLst/>
          </a:prstGeom>
        </p:spPr>
        <p:txBody>
          <a:bodyPr anchor="b">
            <a:normAutofit fontScale="90000" lnSpcReduction="10000"/>
          </a:bodyPr>
          <a:lstStyle/>
          <a:p>
            <a:pPr lvl="0">
              <a:spcBef>
                <a:spcPct val="0"/>
              </a:spcBef>
            </a:pPr>
            <a:r>
              <a:rPr lang="en-US" sz="4000" b="1" dirty="0" smtClean="0"/>
              <a:t>index.html:</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9" name="Subtitle 2"/>
          <p:cNvSpPr txBox="1">
            <a:spLocks/>
          </p:cNvSpPr>
          <p:nvPr/>
        </p:nvSpPr>
        <p:spPr>
          <a:xfrm>
            <a:off x="1295400" y="2286000"/>
            <a:ext cx="7406640" cy="2743200"/>
          </a:xfrm>
          <a:prstGeom prst="rect">
            <a:avLst/>
          </a:prstGeom>
        </p:spPr>
        <p:txBody>
          <a:bodyPr tIns="0">
            <a:noAutofit/>
          </a:bodyPr>
          <a:lstStyle/>
          <a:p>
            <a:pPr algn="just"/>
            <a:r>
              <a:rPr lang="en-US" sz="2400" dirty="0" smtClean="0">
                <a:latin typeface="Cambria" pitchFamily="18" charset="0"/>
              </a:rPr>
              <a:t>This is a simple HTML file. It contains HTML code with the head and body section. It is the starting point of your application or you can say that this is where our angular app bootstraps. If you open it you will find that there are no references to any </a:t>
            </a:r>
            <a:r>
              <a:rPr lang="en-US" sz="2400" dirty="0" err="1" smtClean="0">
                <a:latin typeface="Cambria" pitchFamily="18" charset="0"/>
              </a:rPr>
              <a:t>stylesheet</a:t>
            </a:r>
            <a:r>
              <a:rPr lang="en-US" sz="2400" dirty="0" smtClean="0">
                <a:latin typeface="Cambria" pitchFamily="18" charset="0"/>
              </a:rPr>
              <a:t> (CSS) nor JS files this is because all dependencies are injected during the build process.</a:t>
            </a: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TotalTime>
  <Words>531</Words>
  <Application>Microsoft Office PowerPoint</Application>
  <PresentationFormat>On-screen Show (4:3)</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Angular Project Structure</vt:lpstr>
      <vt:lpstr>Slide 2</vt:lpstr>
      <vt:lpstr>2. /node_modules/:</vt:lpstr>
      <vt:lpstr>Slide 4</vt:lpstr>
      <vt:lpstr>3. /src/:</vt:lpstr>
      <vt:lpstr>/app/:</vt:lpstr>
      <vt:lpstr>/asset/:</vt:lpstr>
      <vt:lpstr>/environments/:</vt:lpstr>
      <vt:lpstr>favicon.ico:</vt:lpstr>
      <vt:lpstr>karma.conf.js:</vt:lpstr>
      <vt:lpstr>polyfills.ts:</vt:lpstr>
      <vt:lpstr>styles.css:</vt:lpstr>
      <vt:lpstr>tsconfig.app.json:</vt:lpstr>
      <vt:lpstr>4. .editorconfig:</vt:lpstr>
      <vt:lpstr>6. angular.json:</vt:lpstr>
      <vt:lpstr>7. package-lock.json:</vt:lpstr>
      <vt:lpstr>8. package.json:</vt:lpstr>
      <vt:lpstr>9. README.md:</vt:lpstr>
      <vt:lpstr>10. tsconfig.json: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Project Structure</dc:title>
  <dc:creator>admin</dc:creator>
  <cp:lastModifiedBy>admin</cp:lastModifiedBy>
  <cp:revision>51</cp:revision>
  <dcterms:created xsi:type="dcterms:W3CDTF">2006-08-16T00:00:00Z</dcterms:created>
  <dcterms:modified xsi:type="dcterms:W3CDTF">2019-07-28T16:29:22Z</dcterms:modified>
</cp:coreProperties>
</file>