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85" r:id="rId4"/>
    <p:sldId id="257" r:id="rId5"/>
    <p:sldId id="262" r:id="rId6"/>
    <p:sldId id="263" r:id="rId7"/>
    <p:sldId id="264" r:id="rId8"/>
    <p:sldId id="286" r:id="rId9"/>
    <p:sldId id="265" r:id="rId10"/>
    <p:sldId id="266" r:id="rId11"/>
    <p:sldId id="267" r:id="rId12"/>
    <p:sldId id="268" r:id="rId13"/>
    <p:sldId id="287" r:id="rId14"/>
    <p:sldId id="288" r:id="rId15"/>
    <p:sldId id="270" r:id="rId16"/>
    <p:sldId id="271" r:id="rId17"/>
    <p:sldId id="277" r:id="rId18"/>
    <p:sldId id="289" r:id="rId19"/>
    <p:sldId id="290" r:id="rId20"/>
    <p:sldId id="272" r:id="rId21"/>
    <p:sldId id="273" r:id="rId22"/>
    <p:sldId id="274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91" r:id="rId31"/>
    <p:sldId id="269" r:id="rId32"/>
    <p:sldId id="25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 snapToObjects="1"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EF50-F6FB-4134-821D-A927D538731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1E0D1-4DCF-45CC-82F3-449EEF61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1E0D1-4DCF-45CC-82F3-449EEF6146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1E0D1-4DCF-45CC-82F3-449EEF6146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Sleep </a:t>
            </a:r>
            <a:r>
              <a:rPr dirty="0" smtClean="0"/>
              <a:t>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Sleep Metrics and Insights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863601"/>
            <a:ext cx="3743325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863601"/>
            <a:ext cx="3667125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3317875"/>
            <a:ext cx="3781425" cy="22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3317874"/>
            <a:ext cx="3771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709395"/>
            <a:ext cx="3838575" cy="2276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4" y="1185865"/>
            <a:ext cx="3714750" cy="227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6" y="3709395"/>
            <a:ext cx="3690938" cy="227647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57212" y="1185866"/>
            <a:ext cx="3838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9" y="965200"/>
            <a:ext cx="3810000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7" y="3565130"/>
            <a:ext cx="3667125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9" y="3565130"/>
            <a:ext cx="3810000" cy="22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717" y="965200"/>
            <a:ext cx="3695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310343"/>
              </p:ext>
            </p:extLst>
          </p:nvPr>
        </p:nvGraphicFramePr>
        <p:xfrm>
          <a:off x="0" y="0"/>
          <a:ext cx="9143999" cy="68740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66682">
                  <a:extLst>
                    <a:ext uri="{9D8B030D-6E8A-4147-A177-3AD203B41FA5}">
                      <a16:colId xmlns:a16="http://schemas.microsoft.com/office/drawing/2014/main" val="1526072642"/>
                    </a:ext>
                  </a:extLst>
                </a:gridCol>
                <a:gridCol w="1525193">
                  <a:extLst>
                    <a:ext uri="{9D8B030D-6E8A-4147-A177-3AD203B41FA5}">
                      <a16:colId xmlns:a16="http://schemas.microsoft.com/office/drawing/2014/main" val="1734814796"/>
                    </a:ext>
                  </a:extLst>
                </a:gridCol>
                <a:gridCol w="1863464">
                  <a:extLst>
                    <a:ext uri="{9D8B030D-6E8A-4147-A177-3AD203B41FA5}">
                      <a16:colId xmlns:a16="http://schemas.microsoft.com/office/drawing/2014/main" val="763121502"/>
                    </a:ext>
                  </a:extLst>
                </a:gridCol>
                <a:gridCol w="3388660">
                  <a:extLst>
                    <a:ext uri="{9D8B030D-6E8A-4147-A177-3AD203B41FA5}">
                      <a16:colId xmlns:a16="http://schemas.microsoft.com/office/drawing/2014/main" val="3922552657"/>
                    </a:ext>
                  </a:extLst>
                </a:gridCol>
              </a:tblGrid>
              <a:tr h="646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Parameter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MeanValue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Global Average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Comparison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2585340378"/>
                  </a:ext>
                </a:extLst>
              </a:tr>
              <a:tr h="9787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Sleep Duration (</a:t>
                      </a:r>
                      <a:r>
                        <a:rPr lang="en-US" sz="2000" dirty="0" err="1">
                          <a:effectLst/>
                        </a:rPr>
                        <a:t>hrs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6.2922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7-8 hrs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Below the global average; insufficient sleep may affect overall health.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1288280420"/>
                  </a:ext>
                </a:extLst>
              </a:tr>
              <a:tr h="646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Sleep Score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64.925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~75-85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Below the average, indicating moderate to poor sleep quality.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1556547900"/>
                  </a:ext>
                </a:extLst>
              </a:tr>
              <a:tr h="1310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Stress Avg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~10-15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Higher than average stress levels, which could negatively impact sleep and overall well-being.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974765330"/>
                  </a:ext>
                </a:extLst>
              </a:tr>
              <a:tr h="646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Deep Sleep Duration (hrs)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1.5787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~1.5-2 </a:t>
                      </a:r>
                      <a:r>
                        <a:rPr lang="en-US" sz="2000" dirty="0" err="1">
                          <a:effectLst/>
                        </a:rPr>
                        <a:t>hrs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Near the lower end of the average range.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2129718690"/>
                  </a:ext>
                </a:extLst>
              </a:tr>
              <a:tr h="646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Light Sleep Duration (hrs)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4.1865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~4-5 </a:t>
                      </a:r>
                      <a:r>
                        <a:rPr lang="en-US" sz="2000" dirty="0" err="1">
                          <a:effectLst/>
                        </a:rPr>
                        <a:t>hrs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Within the global average range.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1552030279"/>
                  </a:ext>
                </a:extLst>
              </a:tr>
              <a:tr h="1002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REM Duration (hrs)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0.53805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~1.5-2 hrs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Below average REM sleep, potentially impacting memory and emotional regulation.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633472195"/>
                  </a:ext>
                </a:extLst>
              </a:tr>
              <a:tr h="9787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Awake Time (hrs)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0.23845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~0.5 hrs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Lower than average, indicating minimal wake time during sleep cycles, which is good.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18" marR="22018" marT="0" marB="0" anchor="ctr"/>
                </a:tc>
                <a:extLst>
                  <a:ext uri="{0D108BD9-81ED-4DB2-BD59-A6C34878D82A}">
                    <a16:rowId xmlns:a16="http://schemas.microsoft.com/office/drawing/2014/main" val="176954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3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00346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66684">
                  <a:extLst>
                    <a:ext uri="{9D8B030D-6E8A-4147-A177-3AD203B41FA5}">
                      <a16:colId xmlns:a16="http://schemas.microsoft.com/office/drawing/2014/main" val="1359553625"/>
                    </a:ext>
                  </a:extLst>
                </a:gridCol>
                <a:gridCol w="1525194">
                  <a:extLst>
                    <a:ext uri="{9D8B030D-6E8A-4147-A177-3AD203B41FA5}">
                      <a16:colId xmlns:a16="http://schemas.microsoft.com/office/drawing/2014/main" val="212400674"/>
                    </a:ext>
                  </a:extLst>
                </a:gridCol>
                <a:gridCol w="1863463">
                  <a:extLst>
                    <a:ext uri="{9D8B030D-6E8A-4147-A177-3AD203B41FA5}">
                      <a16:colId xmlns:a16="http://schemas.microsoft.com/office/drawing/2014/main" val="9729163"/>
                    </a:ext>
                  </a:extLst>
                </a:gridCol>
                <a:gridCol w="3388659">
                  <a:extLst>
                    <a:ext uri="{9D8B030D-6E8A-4147-A177-3AD203B41FA5}">
                      <a16:colId xmlns:a16="http://schemas.microsoft.com/office/drawing/2014/main" val="3483879746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Avg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SpO</a:t>
                      </a:r>
                      <a:r>
                        <a:rPr lang="en-US" sz="1800" dirty="0">
                          <a:effectLst/>
                        </a:rPr>
                        <a:t>₂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0.94865 (~94.8%)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~95-98%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Slightly below average, indicating mildly reduced oxygen saturation during sleep.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extLst>
                  <a:ext uri="{0D108BD9-81ED-4DB2-BD59-A6C34878D82A}">
                    <a16:rowId xmlns:a16="http://schemas.microsoft.com/office/drawing/2014/main" val="647617334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Lowest </a:t>
                      </a:r>
                      <a:r>
                        <a:rPr lang="en-US" sz="1800" dirty="0" err="1">
                          <a:effectLst/>
                        </a:rPr>
                        <a:t>SpO</a:t>
                      </a:r>
                      <a:r>
                        <a:rPr lang="en-US" sz="1800" dirty="0">
                          <a:effectLst/>
                        </a:rPr>
                        <a:t>₂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0.93545 (~93.5%)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~90-95%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Within the expected range, though closer to the lower end.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extLst>
                  <a:ext uri="{0D108BD9-81ED-4DB2-BD59-A6C34878D82A}">
                    <a16:rowId xmlns:a16="http://schemas.microsoft.com/office/drawing/2014/main" val="208498794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Avg Respiration (bprm)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15.65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~12-20 </a:t>
                      </a:r>
                      <a:r>
                        <a:rPr lang="en-US" sz="1800" dirty="0" err="1">
                          <a:effectLst/>
                        </a:rPr>
                        <a:t>bprm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Within the normal range of respiratory rates.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extLst>
                  <a:ext uri="{0D108BD9-81ED-4DB2-BD59-A6C34878D82A}">
                    <a16:rowId xmlns:a16="http://schemas.microsoft.com/office/drawing/2014/main" val="3433615228"/>
                  </a:ext>
                </a:extLst>
              </a:tr>
              <a:tr h="1175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Lowest Respiration (</a:t>
                      </a:r>
                      <a:r>
                        <a:rPr lang="en-US" sz="1800" dirty="0" err="1">
                          <a:effectLst/>
                        </a:rPr>
                        <a:t>bprm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10.99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~10-12 </a:t>
                      </a:r>
                      <a:r>
                        <a:rPr lang="en-US" sz="1800" dirty="0" err="1">
                          <a:effectLst/>
                        </a:rPr>
                        <a:t>bprm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Within the lower end of the range, indicating efficient breathing during sleep.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extLst>
                  <a:ext uri="{0D108BD9-81ED-4DB2-BD59-A6C34878D82A}">
                    <a16:rowId xmlns:a16="http://schemas.microsoft.com/office/drawing/2014/main" val="1058366776"/>
                  </a:ext>
                </a:extLst>
              </a:tr>
              <a:tr h="1469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Steps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7388.71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~7000-10,000 steps/day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Within the recommended range but slightly below the upper average for active individuals.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extLst>
                  <a:ext uri="{0D108BD9-81ED-4DB2-BD59-A6C34878D82A}">
                    <a16:rowId xmlns:a16="http://schemas.microsoft.com/office/drawing/2014/main" val="721677116"/>
                  </a:ext>
                </a:extLst>
              </a:tr>
              <a:tr h="10776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Resting Heart Rate (bpm)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47.235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~60-100 bpm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Significantly below average, which is common for highly fit individuals or athletes.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extLst>
                  <a:ext uri="{0D108BD9-81ED-4DB2-BD59-A6C34878D82A}">
                    <a16:rowId xmlns:a16="http://schemas.microsoft.com/office/drawing/2014/main" val="29785126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 Heart Rate (bpm)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120.675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~120-140 bpm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Within the average range for peak heart rate.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76" marR="23276" marT="0" marB="0" anchor="ctr"/>
                </a:tc>
                <a:extLst>
                  <a:ext uri="{0D108BD9-81ED-4DB2-BD59-A6C34878D82A}">
                    <a16:rowId xmlns:a16="http://schemas.microsoft.com/office/drawing/2014/main" val="408752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28" y="1849551"/>
            <a:ext cx="7398339" cy="41303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771" y="540712"/>
            <a:ext cx="9065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Linear Regression Model to predict Sleep Duration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6738"/>
            <a:ext cx="8229600" cy="109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846313"/>
            <a:ext cx="8229600" cy="35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x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4" y="4885477"/>
            <a:ext cx="3945046" cy="197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171" y="0"/>
            <a:ext cx="6255657" cy="48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72881"/>
              </p:ext>
            </p:extLst>
          </p:nvPr>
        </p:nvGraphicFramePr>
        <p:xfrm>
          <a:off x="0" y="1"/>
          <a:ext cx="4833258" cy="686975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4833258">
                  <a:extLst>
                    <a:ext uri="{9D8B030D-6E8A-4147-A177-3AD203B41FA5}">
                      <a16:colId xmlns:a16="http://schemas.microsoft.com/office/drawing/2014/main" val="3655365992"/>
                    </a:ext>
                  </a:extLst>
                </a:gridCol>
              </a:tblGrid>
              <a:tr h="4534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Deep </a:t>
                      </a:r>
                      <a:r>
                        <a:rPr lang="en-US" sz="2800" dirty="0">
                          <a:effectLst/>
                        </a:rPr>
                        <a:t>Sleep Duration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3284747"/>
                  </a:ext>
                </a:extLst>
              </a:tr>
              <a:tr h="749847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>
                          <a:effectLst/>
                        </a:rPr>
                        <a:t>The </a:t>
                      </a:r>
                      <a:r>
                        <a:rPr lang="en-US" sz="1800" dirty="0">
                          <a:effectLst/>
                        </a:rPr>
                        <a:t>median for deep sleep duration is around 1.5–2 hours.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107527"/>
                  </a:ext>
                </a:extLst>
              </a:tr>
              <a:tr h="125828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>
                          <a:effectLst/>
                        </a:rPr>
                        <a:t>IQR (Interquartile Range): The IQR is relatively small, indicating that most data points for deep sleep duration are consistent across individuals.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9567820"/>
                  </a:ext>
                </a:extLst>
              </a:tr>
              <a:tr h="1512509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effectLst/>
                        </a:rPr>
                        <a:t>Outliers: Several outliers are visible above the upper whisker (more than 3 hours). These may represent individuals with abnormally long periods of deep sleep or recording errors.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952894"/>
                  </a:ext>
                </a:extLst>
              </a:tr>
              <a:tr h="38868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400" dirty="0" smtClean="0">
                          <a:effectLst/>
                        </a:rPr>
                        <a:t>Actionable </a:t>
                      </a:r>
                      <a:r>
                        <a:rPr lang="en-US" sz="2400" dirty="0">
                          <a:effectLst/>
                        </a:rPr>
                        <a:t>Insight: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65859"/>
                  </a:ext>
                </a:extLst>
              </a:tr>
              <a:tr h="874502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effectLst/>
                        </a:rPr>
                        <a:t>If deep sleep duration is below 1.5 hours for most individuals, focus on improving deep sleep through: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2231257"/>
                  </a:ext>
                </a:extLst>
              </a:tr>
              <a:tr h="495627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effectLst/>
                        </a:rPr>
                        <a:t>A cooler, darker sleep environment.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43813"/>
                  </a:ext>
                </a:extLst>
              </a:tr>
              <a:tr h="56253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>
                          <a:effectLst/>
                        </a:rPr>
                        <a:t>Avoiding caffeine or alcohol close to bedtime.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7362673"/>
                  </a:ext>
                </a:extLst>
              </a:tr>
              <a:tr h="56253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effectLst/>
                        </a:rPr>
                        <a:t>Maintaining a consistent sleep schedule.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72751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73358"/>
              </p:ext>
            </p:extLst>
          </p:nvPr>
        </p:nvGraphicFramePr>
        <p:xfrm>
          <a:off x="4847772" y="2"/>
          <a:ext cx="4324350" cy="6826699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4324350">
                  <a:extLst>
                    <a:ext uri="{9D8B030D-6E8A-4147-A177-3AD203B41FA5}">
                      <a16:colId xmlns:a16="http://schemas.microsoft.com/office/drawing/2014/main" val="4079519460"/>
                    </a:ext>
                  </a:extLst>
                </a:gridCol>
              </a:tblGrid>
              <a:tr h="443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REM </a:t>
                      </a:r>
                      <a:r>
                        <a:rPr lang="en-US" sz="2800" dirty="0">
                          <a:effectLst/>
                        </a:rPr>
                        <a:t>Sleep Duration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7921381"/>
                  </a:ext>
                </a:extLst>
              </a:tr>
              <a:tr h="1201907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effectLst/>
                        </a:rPr>
                        <a:t>Median: Approximately 0.5 hours, suggesting that most individuals spend relatively little time in this sleep stage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011105"/>
                  </a:ext>
                </a:extLst>
              </a:tr>
              <a:tr h="1173611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err="1">
                          <a:effectLst/>
                        </a:rPr>
                        <a:t>IQR</a:t>
                      </a:r>
                      <a:r>
                        <a:rPr lang="en-US" sz="1800" dirty="0">
                          <a:effectLst/>
                        </a:rPr>
                        <a:t>: REM durations mostly range between 0.3 and 0.7 hours, showing less variability compared to other stages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8239000"/>
                  </a:ext>
                </a:extLst>
              </a:tr>
              <a:tr h="1177777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effectLst/>
                        </a:rPr>
                        <a:t>Outliers: Some outliers exist below 0.3 hours and above 0.8 hours, indicating abnormal durations of REM sleep for a few individuals.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05402"/>
                  </a:ext>
                </a:extLst>
              </a:tr>
              <a:tr h="440529"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Actionable Insight: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93393"/>
                  </a:ext>
                </a:extLst>
              </a:tr>
              <a:tr h="1177777">
                <a:tc>
                  <a:txBody>
                    <a:bodyPr/>
                    <a:lstStyle/>
                    <a:p>
                      <a:pPr indent="2794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 sleep is crucial for cognitive functions like memory and mood regulation. The goal should be 1.5–2 hours of REM sleep per night.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852767"/>
                  </a:ext>
                </a:extLst>
              </a:tr>
              <a:tr h="1177777">
                <a:tc>
                  <a:txBody>
                    <a:bodyPr/>
                    <a:lstStyle/>
                    <a:p>
                      <a:pPr indent="2794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 improve REM sleep, focus on stress management, maintaining a dark, quiet sleep environment, and avoiding late-night alcohol consumption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7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00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456"/>
              </p:ext>
            </p:extLst>
          </p:nvPr>
        </p:nvGraphicFramePr>
        <p:xfrm>
          <a:off x="1" y="-2"/>
          <a:ext cx="5167086" cy="6858001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5167086">
                  <a:extLst>
                    <a:ext uri="{9D8B030D-6E8A-4147-A177-3AD203B41FA5}">
                      <a16:colId xmlns:a16="http://schemas.microsoft.com/office/drawing/2014/main" val="1528354615"/>
                    </a:ext>
                  </a:extLst>
                </a:gridCol>
              </a:tblGrid>
              <a:tr h="5106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Light Sleep </a:t>
                      </a:r>
                      <a:r>
                        <a:rPr lang="en-US" sz="2800" dirty="0" smtClean="0">
                          <a:effectLst/>
                        </a:rPr>
                        <a:t>Duration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154893"/>
                  </a:ext>
                </a:extLst>
              </a:tr>
              <a:tr h="1094371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effectLst/>
                        </a:rPr>
                        <a:t>Median: Approximately 4 hours, suggesting light sleep constitutes the largest portion of sleep for most individuals.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4902721"/>
                  </a:ext>
                </a:extLst>
              </a:tr>
              <a:tr h="1094371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err="1">
                          <a:effectLst/>
                        </a:rPr>
                        <a:t>IQR</a:t>
                      </a:r>
                      <a:r>
                        <a:rPr lang="en-US" sz="2000" dirty="0">
                          <a:effectLst/>
                        </a:rPr>
                        <a:t>: Light sleep durations span 3 to 5 hours, showing greater variability compared to deep and REM sleep.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8065443"/>
                  </a:ext>
                </a:extLst>
              </a:tr>
              <a:tr h="1459161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effectLst/>
                        </a:rPr>
                        <a:t>Outliers: A few individuals exceed 7 hours, indicating a disproportionate amount of time in light sleep, which may indicate fragmented or poor-quality sleep.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43983"/>
                  </a:ext>
                </a:extLst>
              </a:tr>
              <a:tr h="510678"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Actionable Insight: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61124"/>
                  </a:ext>
                </a:extLst>
              </a:tr>
              <a:tr h="1094371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effectLst/>
                        </a:rPr>
                        <a:t>While light sleep is normal and makes up the majority of total sleep, excessive light sleep may suggest inefficient sleep cycles.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7336194"/>
                  </a:ext>
                </a:extLst>
              </a:tr>
              <a:tr h="1094371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effectLst/>
                        </a:rPr>
                        <a:t>Focus on improving sleep quality through consistent sleep schedules and reducing nighttime disturbances.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68773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53133"/>
              </p:ext>
            </p:extLst>
          </p:nvPr>
        </p:nvGraphicFramePr>
        <p:xfrm>
          <a:off x="5167087" y="-3"/>
          <a:ext cx="3976913" cy="6858001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976913">
                  <a:extLst>
                    <a:ext uri="{9D8B030D-6E8A-4147-A177-3AD203B41FA5}">
                      <a16:colId xmlns:a16="http://schemas.microsoft.com/office/drawing/2014/main" val="639649525"/>
                    </a:ext>
                  </a:extLst>
                </a:gridCol>
              </a:tblGrid>
              <a:tr h="22369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Overall Observations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9619974"/>
                  </a:ext>
                </a:extLst>
              </a:tr>
              <a:tr h="1838949"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The </a:t>
                      </a:r>
                      <a:r>
                        <a:rPr lang="en-US" sz="2000" dirty="0">
                          <a:effectLst/>
                        </a:rPr>
                        <a:t>consistency in Deep Sleep </a:t>
                      </a:r>
                      <a:r>
                        <a:rPr lang="en-US" sz="2000" dirty="0" smtClean="0">
                          <a:effectLst/>
                        </a:rPr>
                        <a:t>Duration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and </a:t>
                      </a:r>
                      <a:r>
                        <a:rPr lang="en-US" sz="2000" dirty="0">
                          <a:effectLst/>
                        </a:rPr>
                        <a:t>REM </a:t>
                      </a:r>
                      <a:r>
                        <a:rPr lang="en-US" sz="2000" dirty="0" smtClean="0">
                          <a:effectLst/>
                        </a:rPr>
                        <a:t>Duration </a:t>
                      </a:r>
                      <a:r>
                        <a:rPr lang="en-US" sz="2000" dirty="0">
                          <a:effectLst/>
                        </a:rPr>
                        <a:t>is a positive sign, with fewer variations across </a:t>
                      </a:r>
                      <a:r>
                        <a:rPr lang="en-US" sz="2000" dirty="0" smtClean="0">
                          <a:effectLst/>
                        </a:rPr>
                        <a:t>days.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9807754"/>
                  </a:ext>
                </a:extLst>
              </a:tr>
              <a:tr h="2782131"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Variability </a:t>
                      </a:r>
                      <a:r>
                        <a:rPr lang="en-US" sz="2000" dirty="0">
                          <a:effectLst/>
                        </a:rPr>
                        <a:t>in light sleep duration could be due to lifestyle habits, sleep disruptions, or other factors (e.g., late-night activity, stress, or underlying health issues).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8038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07999"/>
            <a:ext cx="9144000" cy="3439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47143"/>
            <a:ext cx="9144000" cy="2410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0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6" y="1291772"/>
            <a:ext cx="4390188" cy="418717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69212"/>
              </p:ext>
            </p:extLst>
          </p:nvPr>
        </p:nvGraphicFramePr>
        <p:xfrm>
          <a:off x="464458" y="159657"/>
          <a:ext cx="7866744" cy="640080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540165">
                  <a:extLst>
                    <a:ext uri="{9D8B030D-6E8A-4147-A177-3AD203B41FA5}">
                      <a16:colId xmlns:a16="http://schemas.microsoft.com/office/drawing/2014/main" val="2157969123"/>
                    </a:ext>
                  </a:extLst>
                </a:gridCol>
                <a:gridCol w="1769091">
                  <a:extLst>
                    <a:ext uri="{9D8B030D-6E8A-4147-A177-3AD203B41FA5}">
                      <a16:colId xmlns:a16="http://schemas.microsoft.com/office/drawing/2014/main" val="2366442745"/>
                    </a:ext>
                  </a:extLst>
                </a:gridCol>
                <a:gridCol w="1437774">
                  <a:extLst>
                    <a:ext uri="{9D8B030D-6E8A-4147-A177-3AD203B41FA5}">
                      <a16:colId xmlns:a16="http://schemas.microsoft.com/office/drawing/2014/main" val="3279782915"/>
                    </a:ext>
                  </a:extLst>
                </a:gridCol>
                <a:gridCol w="3119714">
                  <a:extLst>
                    <a:ext uri="{9D8B030D-6E8A-4147-A177-3AD203B41FA5}">
                      <a16:colId xmlns:a16="http://schemas.microsoft.com/office/drawing/2014/main" val="3810416768"/>
                    </a:ext>
                  </a:extLst>
                </a:gridCol>
              </a:tblGrid>
              <a:tr h="1010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Sleep Stage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Proportion in Chart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Global Average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Comparison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extLst>
                  <a:ext uri="{0D108BD9-81ED-4DB2-BD59-A6C34878D82A}">
                    <a16:rowId xmlns:a16="http://schemas.microsoft.com/office/drawing/2014/main" val="3901810687"/>
                  </a:ext>
                </a:extLst>
              </a:tr>
              <a:tr h="2021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Deep Sleep Duration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25.00%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15–20%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Above average; positive as deep sleep aids in physical restoration and immunity.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extLst>
                  <a:ext uri="{0D108BD9-81ED-4DB2-BD59-A6C34878D82A}">
                    <a16:rowId xmlns:a16="http://schemas.microsoft.com/office/drawing/2014/main" val="2574883843"/>
                  </a:ext>
                </a:extLst>
              </a:tr>
              <a:tr h="1684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REM Sleep Duration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8.50%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20–25%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Significantly below average; may impact cognitive function and memory.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extLst>
                  <a:ext uri="{0D108BD9-81ED-4DB2-BD59-A6C34878D82A}">
                    <a16:rowId xmlns:a16="http://schemas.microsoft.com/office/drawing/2014/main" val="622738057"/>
                  </a:ext>
                </a:extLst>
              </a:tr>
              <a:tr h="1684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Light Sleep Duration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66.40%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50–60%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Above average; could indicate fragmented or less restorative sleep cycles.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0" marB="0" anchor="ctr"/>
                </a:tc>
                <a:extLst>
                  <a:ext uri="{0D108BD9-81ED-4DB2-BD59-A6C34878D82A}">
                    <a16:rowId xmlns:a16="http://schemas.microsoft.com/office/drawing/2014/main" val="1346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37495"/>
            <a:ext cx="8229600" cy="2558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638"/>
            <a:ext cx="8352971" cy="62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KDE</a:t>
            </a:r>
            <a:r>
              <a:rPr lang="en-US" dirty="0" smtClean="0"/>
              <a:t>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4274"/>
            <a:ext cx="8229600" cy="24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4" y="274637"/>
            <a:ext cx="8595632" cy="64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29" y="1600200"/>
            <a:ext cx="75867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3380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89872"/>
            <a:ext cx="8229600" cy="13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606871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0809"/>
            <a:ext cx="4606871" cy="228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6811"/>
            <a:ext cx="4606871" cy="2284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71" y="-1"/>
            <a:ext cx="4537129" cy="2290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871" y="2290809"/>
            <a:ext cx="4537129" cy="22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74638"/>
            <a:ext cx="5943600" cy="2949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3429000"/>
            <a:ext cx="5943600" cy="29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VS Weekday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5621"/>
            <a:ext cx="8229600" cy="3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57" y="943429"/>
            <a:ext cx="8855239" cy="50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52" y="1014055"/>
            <a:ext cx="7530167" cy="41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9" y="1139371"/>
            <a:ext cx="8048481" cy="4738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2" y="1016000"/>
            <a:ext cx="7141483" cy="4484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3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655432"/>
              </p:ext>
            </p:extLst>
          </p:nvPr>
        </p:nvGraphicFramePr>
        <p:xfrm>
          <a:off x="1" y="291312"/>
          <a:ext cx="9143999" cy="6326505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519415">
                  <a:extLst>
                    <a:ext uri="{9D8B030D-6E8A-4147-A177-3AD203B41FA5}">
                      <a16:colId xmlns:a16="http://schemas.microsoft.com/office/drawing/2014/main" val="633377823"/>
                    </a:ext>
                  </a:extLst>
                </a:gridCol>
                <a:gridCol w="1922378">
                  <a:extLst>
                    <a:ext uri="{9D8B030D-6E8A-4147-A177-3AD203B41FA5}">
                      <a16:colId xmlns:a16="http://schemas.microsoft.com/office/drawing/2014/main" val="474479071"/>
                    </a:ext>
                  </a:extLst>
                </a:gridCol>
                <a:gridCol w="1922378">
                  <a:extLst>
                    <a:ext uri="{9D8B030D-6E8A-4147-A177-3AD203B41FA5}">
                      <a16:colId xmlns:a16="http://schemas.microsoft.com/office/drawing/2014/main" val="2122538345"/>
                    </a:ext>
                  </a:extLst>
                </a:gridCol>
                <a:gridCol w="2779828">
                  <a:extLst>
                    <a:ext uri="{9D8B030D-6E8A-4147-A177-3AD203B41FA5}">
                      <a16:colId xmlns:a16="http://schemas.microsoft.com/office/drawing/2014/main" val="1947004268"/>
                    </a:ext>
                  </a:extLst>
                </a:gridCol>
              </a:tblGrid>
              <a:tr h="1274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Aspect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Weekday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Weekend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Insights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extLst>
                  <a:ext uri="{0D108BD9-81ED-4DB2-BD59-A6C34878D82A}">
                    <a16:rowId xmlns:a16="http://schemas.microsoft.com/office/drawing/2014/main" val="2305892984"/>
                  </a:ext>
                </a:extLst>
              </a:tr>
              <a:tr h="701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Median Sleep Duration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~6 hours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~7 hours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Sleep duration is higher on weekends, indicating compensatory sleeping.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extLst>
                  <a:ext uri="{0D108BD9-81ED-4DB2-BD59-A6C34878D82A}">
                    <a16:rowId xmlns:a16="http://schemas.microsoft.com/office/drawing/2014/main" val="571979904"/>
                  </a:ext>
                </a:extLst>
              </a:tr>
              <a:tr h="637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Interquartile Range (IQR)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5–7 hours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6–8 hours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Weekends show less variability, suggesting more consistent sleep patterns.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extLst>
                  <a:ext uri="{0D108BD9-81ED-4DB2-BD59-A6C34878D82A}">
                    <a16:rowId xmlns:a16="http://schemas.microsoft.com/office/drawing/2014/main" val="4079940536"/>
                  </a:ext>
                </a:extLst>
              </a:tr>
              <a:tr h="892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Outliers (Low)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Below 4 hours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Below 5 hours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More individuals experience insufficient sleep on weekdays compared to weekends.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extLst>
                  <a:ext uri="{0D108BD9-81ED-4DB2-BD59-A6C34878D82A}">
                    <a16:rowId xmlns:a16="http://schemas.microsoft.com/office/drawing/2014/main" val="2437407381"/>
                  </a:ext>
                </a:extLst>
              </a:tr>
              <a:tr h="8286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Outliers (High)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Above 9 hours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Above 9 hours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Some individuals oversleep on both weekdays and weekends, likely compensating for deficits.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extLst>
                  <a:ext uri="{0D108BD9-81ED-4DB2-BD59-A6C34878D82A}">
                    <a16:rowId xmlns:a16="http://schemas.microsoft.com/office/drawing/2014/main" val="3963451025"/>
                  </a:ext>
                </a:extLst>
              </a:tr>
              <a:tr h="637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Variability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Higher variability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Lower variability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Weekday sleep patterns are more inconsistent compared to weekends.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extLst>
                  <a:ext uri="{0D108BD9-81ED-4DB2-BD59-A6C34878D82A}">
                    <a16:rowId xmlns:a16="http://schemas.microsoft.com/office/drawing/2014/main" val="1483637552"/>
                  </a:ext>
                </a:extLst>
              </a:tr>
              <a:tr h="701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 Comparison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Shorter sleep duration, more outliers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Longer sleep duration, fewer outliers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Weekends generally show healthier sleep patterns compared to weekdays.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49" marR="22949" marT="0" marB="0" anchor="ctr"/>
                </a:tc>
                <a:extLst>
                  <a:ext uri="{0D108BD9-81ED-4DB2-BD59-A6C34878D82A}">
                    <a16:rowId xmlns:a16="http://schemas.microsoft.com/office/drawing/2014/main" val="12744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8121" y="282584"/>
            <a:ext cx="64940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Average Sleep Efficiency: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96.37%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Global Average – 80 to 90%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15897"/>
              </p:ext>
            </p:extLst>
          </p:nvPr>
        </p:nvGraphicFramePr>
        <p:xfrm>
          <a:off x="1592506" y="1338291"/>
          <a:ext cx="6114671" cy="5392627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796234">
                  <a:extLst>
                    <a:ext uri="{9D8B030D-6E8A-4147-A177-3AD203B41FA5}">
                      <a16:colId xmlns:a16="http://schemas.microsoft.com/office/drawing/2014/main" val="3901884142"/>
                    </a:ext>
                  </a:extLst>
                </a:gridCol>
                <a:gridCol w="4318437">
                  <a:extLst>
                    <a:ext uri="{9D8B030D-6E8A-4147-A177-3AD203B41FA5}">
                      <a16:colId xmlns:a16="http://schemas.microsoft.com/office/drawing/2014/main" val="3896278181"/>
                    </a:ext>
                  </a:extLst>
                </a:gridCol>
              </a:tblGrid>
              <a:tr h="271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Aspect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Reason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extLst>
                  <a:ext uri="{0D108BD9-81ED-4DB2-BD59-A6C34878D82A}">
                    <a16:rowId xmlns:a16="http://schemas.microsoft.com/office/drawing/2014/main" val="2621480240"/>
                  </a:ext>
                </a:extLst>
              </a:tr>
              <a:tr h="45072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 Sleep Efficiency (96.37%)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extLst>
                  <a:ext uri="{0D108BD9-81ED-4DB2-BD59-A6C34878D82A}">
                    <a16:rowId xmlns:a16="http://schemas.microsoft.com/office/drawing/2014/main" val="2490798204"/>
                  </a:ext>
                </a:extLst>
              </a:tr>
              <a:tr h="8857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 Time in Bed Utilized Well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Minimal time spent awake in bed leads to high efficiency despite low total sleep duration.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extLst>
                  <a:ext uri="{0D108BD9-81ED-4DB2-BD59-A6C34878D82A}">
                    <a16:rowId xmlns:a16="http://schemas.microsoft.com/office/drawing/2014/main" val="2176143275"/>
                  </a:ext>
                </a:extLst>
              </a:tr>
              <a:tr h="6643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 Shorter Sleep Duration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Reduced time in bed inflates efficiency as a mathematical outcome.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extLst>
                  <a:ext uri="{0D108BD9-81ED-4DB2-BD59-A6C34878D82A}">
                    <a16:rowId xmlns:a16="http://schemas.microsoft.com/office/drawing/2014/main" val="279701892"/>
                  </a:ext>
                </a:extLst>
              </a:tr>
              <a:tr h="8857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 Minimal Wake Interruptions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Few or no mid-sleep awakenings ensure a high percentage of time asleep.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extLst>
                  <a:ext uri="{0D108BD9-81ED-4DB2-BD59-A6C34878D82A}">
                    <a16:rowId xmlns:a16="http://schemas.microsoft.com/office/drawing/2014/main" val="4202828898"/>
                  </a:ext>
                </a:extLst>
              </a:tr>
              <a:tr h="8857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 Compensatory Sleep Cycles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body prioritizes essential stages (e.g., deep sleep), leading to efficient sleep.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extLst>
                  <a:ext uri="{0D108BD9-81ED-4DB2-BD59-A6C34878D82A}">
                    <a16:rowId xmlns:a16="http://schemas.microsoft.com/office/drawing/2014/main" val="2859272381"/>
                  </a:ext>
                </a:extLst>
              </a:tr>
              <a:tr h="8857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 Good Sleep Hygiene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Quick sleep onset and uninterrupted cycles contribute to high efficiency.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25" marR="21725" marT="0" marB="0" anchor="ctr"/>
                </a:tc>
                <a:extLst>
                  <a:ext uri="{0D108BD9-81ED-4DB2-BD59-A6C34878D82A}">
                    <a16:rowId xmlns:a16="http://schemas.microsoft.com/office/drawing/2014/main" val="382252454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92586"/>
              </p:ext>
            </p:extLst>
          </p:nvPr>
        </p:nvGraphicFramePr>
        <p:xfrm>
          <a:off x="310069" y="704182"/>
          <a:ext cx="8679543" cy="5859561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115302">
                  <a:extLst>
                    <a:ext uri="{9D8B030D-6E8A-4147-A177-3AD203B41FA5}">
                      <a16:colId xmlns:a16="http://schemas.microsoft.com/office/drawing/2014/main" val="1641472306"/>
                    </a:ext>
                  </a:extLst>
                </a:gridCol>
                <a:gridCol w="5564241">
                  <a:extLst>
                    <a:ext uri="{9D8B030D-6E8A-4147-A177-3AD203B41FA5}">
                      <a16:colId xmlns:a16="http://schemas.microsoft.com/office/drawing/2014/main" val="2229145335"/>
                    </a:ext>
                  </a:extLst>
                </a:gridCol>
              </a:tblGrid>
              <a:tr h="65106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Low Averages for Other Parameters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extLst>
                  <a:ext uri="{0D108BD9-81ED-4DB2-BD59-A6C34878D82A}">
                    <a16:rowId xmlns:a16="http://schemas.microsoft.com/office/drawing/2014/main" val="623325391"/>
                  </a:ext>
                </a:extLst>
              </a:tr>
              <a:tr h="16276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1. Short Total Sleep Duration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Inadequate total sleep reduces time available for REM and light sleep stages.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extLst>
                  <a:ext uri="{0D108BD9-81ED-4DB2-BD59-A6C34878D82A}">
                    <a16:rowId xmlns:a16="http://schemas.microsoft.com/office/drawing/2014/main" val="3322001152"/>
                  </a:ext>
                </a:extLst>
              </a:tr>
              <a:tr h="16276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2. Disrupted Sleep Architecture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High efficiency doesn’t reflect the quality or balance across sleep stages.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extLst>
                  <a:ext uri="{0D108BD9-81ED-4DB2-BD59-A6C34878D82A}">
                    <a16:rowId xmlns:a16="http://schemas.microsoft.com/office/drawing/2014/main" val="265974242"/>
                  </a:ext>
                </a:extLst>
              </a:tr>
              <a:tr h="1953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 Weekday vs. Weekend Sleep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Short weekday sleep durations reduce averages across all stages, especially REM sleep.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36" marR="44036" marT="0" marB="0" anchor="ctr"/>
                </a:tc>
                <a:extLst>
                  <a:ext uri="{0D108BD9-81ED-4DB2-BD59-A6C34878D82A}">
                    <a16:rowId xmlns:a16="http://schemas.microsoft.com/office/drawing/2014/main" val="119014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Better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Maintain </a:t>
            </a:r>
            <a:r>
              <a:rPr dirty="0"/>
              <a:t>a consistent sleep schedule.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Create </a:t>
            </a:r>
            <a:r>
              <a:rPr dirty="0"/>
              <a:t>a comfortable sleep </a:t>
            </a:r>
            <a:r>
              <a:rPr dirty="0" smtClean="0"/>
              <a:t>environment.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Engage </a:t>
            </a:r>
            <a:r>
              <a:rPr dirty="0"/>
              <a:t>in regular physical </a:t>
            </a:r>
            <a:r>
              <a:rPr dirty="0" smtClean="0"/>
              <a:t>activity.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Monitor </a:t>
            </a:r>
            <a:r>
              <a:rPr dirty="0"/>
              <a:t>and reduce stress levels.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Key Sleep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71975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Sleep </a:t>
            </a:r>
            <a:r>
              <a:rPr sz="2800" dirty="0"/>
              <a:t>Duration (</a:t>
            </a:r>
            <a:r>
              <a:rPr sz="2800" dirty="0" err="1"/>
              <a:t>hrs</a:t>
            </a:r>
            <a:r>
              <a:rPr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Sleep </a:t>
            </a:r>
            <a:r>
              <a:rPr sz="2800" dirty="0"/>
              <a:t>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Deep </a:t>
            </a:r>
            <a:r>
              <a:rPr sz="2800" dirty="0"/>
              <a:t>Sleep Duration (</a:t>
            </a:r>
            <a:r>
              <a:rPr sz="2800" dirty="0" err="1"/>
              <a:t>hrs</a:t>
            </a:r>
            <a:r>
              <a:rPr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Light </a:t>
            </a:r>
            <a:r>
              <a:rPr sz="2800" dirty="0"/>
              <a:t>Sleep Duration (</a:t>
            </a:r>
            <a:r>
              <a:rPr sz="2800" dirty="0" err="1"/>
              <a:t>hrs</a:t>
            </a:r>
            <a:r>
              <a:rPr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REM </a:t>
            </a:r>
            <a:r>
              <a:rPr sz="2800" dirty="0"/>
              <a:t>Duration (</a:t>
            </a:r>
            <a:r>
              <a:rPr sz="2800" dirty="0" err="1"/>
              <a:t>hrs</a:t>
            </a:r>
            <a:r>
              <a:rPr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Awake </a:t>
            </a:r>
            <a:r>
              <a:rPr sz="2800" dirty="0"/>
              <a:t>Time (</a:t>
            </a:r>
            <a:r>
              <a:rPr sz="2800" dirty="0" err="1"/>
              <a:t>hrs</a:t>
            </a:r>
            <a:r>
              <a:rPr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Stress </a:t>
            </a:r>
            <a:r>
              <a:rPr sz="2800" dirty="0" err="1"/>
              <a:t>Avg</a:t>
            </a:r>
            <a:endParaRPr sz="2800" dirty="0"/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Steps</a:t>
            </a:r>
            <a:endParaRPr sz="2800" dirty="0"/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Resting </a:t>
            </a:r>
            <a:r>
              <a:rPr sz="2800" dirty="0"/>
              <a:t>Heart Rate (bpm)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 smtClean="0"/>
              <a:t>High </a:t>
            </a:r>
            <a:r>
              <a:rPr sz="2800" dirty="0"/>
              <a:t>Heart Rate (bpm)</a:t>
            </a:r>
          </a:p>
          <a:p>
            <a:endParaRPr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4375" y="1600200"/>
            <a:ext cx="4371975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Avg</a:t>
            </a:r>
            <a:r>
              <a:rPr lang="en-US" sz="2800" dirty="0"/>
              <a:t> </a:t>
            </a:r>
            <a:r>
              <a:rPr lang="en-US" sz="2800" dirty="0" err="1"/>
              <a:t>SpO</a:t>
            </a:r>
            <a:r>
              <a:rPr lang="en-US" sz="2800" dirty="0"/>
              <a:t>₂	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Lowest </a:t>
            </a:r>
            <a:r>
              <a:rPr lang="en-US" sz="2800" dirty="0" err="1"/>
              <a:t>SpO2</a:t>
            </a:r>
            <a:r>
              <a:rPr lang="en-US" sz="2800" dirty="0"/>
              <a:t>	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Avg</a:t>
            </a:r>
            <a:r>
              <a:rPr lang="en-US" sz="2800" dirty="0" smtClean="0"/>
              <a:t> </a:t>
            </a:r>
            <a:r>
              <a:rPr lang="en-US" sz="2800" dirty="0"/>
              <a:t>Respiration (</a:t>
            </a:r>
            <a:r>
              <a:rPr lang="en-US" sz="2800" dirty="0" err="1"/>
              <a:t>bprm</a:t>
            </a:r>
            <a:r>
              <a:rPr lang="en-US" sz="2800" dirty="0"/>
              <a:t>)	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Lowest </a:t>
            </a:r>
            <a:r>
              <a:rPr lang="en-US" sz="2800" dirty="0"/>
              <a:t>Respiration (</a:t>
            </a:r>
            <a:r>
              <a:rPr lang="en-US" sz="2800" dirty="0" err="1"/>
              <a:t>bprm</a:t>
            </a:r>
            <a:r>
              <a:rPr lang="en-US" sz="2800" dirty="0"/>
              <a:t>)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Pseudo Code for Sleep Analysis 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Import Required Libraries</a:t>
            </a:r>
          </a:p>
          <a:p>
            <a:pPr marL="0" indent="0">
              <a:buNone/>
            </a:pPr>
            <a:r>
              <a:rPr lang="en-US" b="1" dirty="0"/>
              <a:t>2. Load and Prepare </a:t>
            </a:r>
            <a:r>
              <a:rPr lang="en-US" b="1" dirty="0" smtClean="0"/>
              <a:t>Data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/>
              <a:t>Calculate Correlations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smtClean="0"/>
              <a:t>Analyze </a:t>
            </a:r>
            <a:r>
              <a:rPr lang="en-US" b="1" dirty="0"/>
              <a:t>Strong Correlations</a:t>
            </a:r>
          </a:p>
          <a:p>
            <a:pPr marL="0" indent="0">
              <a:buNone/>
            </a:pPr>
            <a:r>
              <a:rPr lang="en-US" b="1" dirty="0"/>
              <a:t>5. Compute Summary Statistics</a:t>
            </a:r>
          </a:p>
          <a:p>
            <a:pPr marL="0" indent="0">
              <a:buNone/>
            </a:pPr>
            <a:r>
              <a:rPr lang="en-US" b="1" dirty="0"/>
              <a:t>6. Model Sleep Duration and Sleep Score</a:t>
            </a:r>
          </a:p>
          <a:p>
            <a:pPr marL="0" indent="0">
              <a:buNone/>
            </a:pPr>
            <a:r>
              <a:rPr lang="en-US" b="1" dirty="0"/>
              <a:t>7. Calculate Sleep Efficiency</a:t>
            </a:r>
          </a:p>
          <a:p>
            <a:pPr marL="0" indent="0">
              <a:buNone/>
            </a:pPr>
            <a:r>
              <a:rPr lang="en-US" b="1" dirty="0"/>
              <a:t>8. Detect Anomalies and Outliers</a:t>
            </a:r>
          </a:p>
          <a:p>
            <a:pPr marL="0" indent="0">
              <a:buNone/>
            </a:pPr>
            <a:r>
              <a:rPr lang="en-US" b="1" dirty="0"/>
              <a:t>9. Visualize Low Sleep Score and Stress</a:t>
            </a:r>
          </a:p>
          <a:p>
            <a:pPr marL="0" indent="0">
              <a:buNone/>
            </a:pPr>
            <a:r>
              <a:rPr lang="en-US" b="1" dirty="0"/>
              <a:t>10. Visualize Sleep Types and Trends</a:t>
            </a:r>
          </a:p>
          <a:p>
            <a:pPr marL="0" indent="0">
              <a:buNone/>
            </a:pPr>
            <a:r>
              <a:rPr lang="en-US" b="1" dirty="0"/>
              <a:t>11. Additional Visualizations</a:t>
            </a:r>
          </a:p>
          <a:p>
            <a:pPr marL="0" indent="0">
              <a:buNone/>
            </a:pPr>
            <a:r>
              <a:rPr lang="en-US" b="1" dirty="0"/>
              <a:t>12. Weekday vs Weekend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" y="1343025"/>
            <a:ext cx="8575328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40472"/>
              </p:ext>
            </p:extLst>
          </p:nvPr>
        </p:nvGraphicFramePr>
        <p:xfrm>
          <a:off x="905974" y="54622"/>
          <a:ext cx="7497799" cy="67841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184439">
                  <a:extLst>
                    <a:ext uri="{9D8B030D-6E8A-4147-A177-3AD203B41FA5}">
                      <a16:colId xmlns:a16="http://schemas.microsoft.com/office/drawing/2014/main" val="3540379782"/>
                    </a:ext>
                  </a:extLst>
                </a:gridCol>
                <a:gridCol w="2279990">
                  <a:extLst>
                    <a:ext uri="{9D8B030D-6E8A-4147-A177-3AD203B41FA5}">
                      <a16:colId xmlns:a16="http://schemas.microsoft.com/office/drawing/2014/main" val="2013703419"/>
                    </a:ext>
                  </a:extLst>
                </a:gridCol>
                <a:gridCol w="3033370">
                  <a:extLst>
                    <a:ext uri="{9D8B030D-6E8A-4147-A177-3AD203B41FA5}">
                      <a16:colId xmlns:a16="http://schemas.microsoft.com/office/drawing/2014/main" val="2899983738"/>
                    </a:ext>
                  </a:extLst>
                </a:gridCol>
              </a:tblGrid>
              <a:tr h="762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Parameter</a:t>
                      </a:r>
                      <a:endParaRPr lang="en-US" sz="1400" b="1" u="sng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Correlation with Sleep Score</a:t>
                      </a:r>
                      <a:endParaRPr lang="en-US" sz="1400" b="1" u="sng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Interpretation</a:t>
                      </a:r>
                      <a:endParaRPr lang="en-US" sz="1400" b="1" u="sng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extLst>
                  <a:ext uri="{0D108BD9-81ED-4DB2-BD59-A6C34878D82A}">
                    <a16:rowId xmlns:a16="http://schemas.microsoft.com/office/drawing/2014/main" val="1565399566"/>
                  </a:ext>
                </a:extLst>
              </a:tr>
              <a:tr h="790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Sleep Duration (</a:t>
                      </a:r>
                      <a:r>
                        <a:rPr lang="en-US" sz="2000" dirty="0" err="1">
                          <a:effectLst/>
                        </a:rPr>
                        <a:t>hrs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Longer sleep duration is associated with a better sleep score.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extLst>
                  <a:ext uri="{0D108BD9-81ED-4DB2-BD59-A6C34878D82A}">
                    <a16:rowId xmlns:a16="http://schemas.microsoft.com/office/drawing/2014/main" val="1133978474"/>
                  </a:ext>
                </a:extLst>
              </a:tr>
              <a:tr h="790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Stress Average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-0.59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Higher stress levels are associated with lower sleep scores.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extLst>
                  <a:ext uri="{0D108BD9-81ED-4DB2-BD59-A6C34878D82A}">
                    <a16:rowId xmlns:a16="http://schemas.microsoft.com/office/drawing/2014/main" val="1399389392"/>
                  </a:ext>
                </a:extLst>
              </a:tr>
              <a:tr h="1058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Deep Sleep Duration (hrs)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Not shown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Generally contributes to sleep quality but not explicitly shown in this matrix.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extLst>
                  <a:ext uri="{0D108BD9-81ED-4DB2-BD59-A6C34878D82A}">
                    <a16:rowId xmlns:a16="http://schemas.microsoft.com/office/drawing/2014/main" val="3996498804"/>
                  </a:ext>
                </a:extLst>
              </a:tr>
              <a:tr h="790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Light Sleep Duration (hrs)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Adequate light sleep contributes to higher sleep scores.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extLst>
                  <a:ext uri="{0D108BD9-81ED-4DB2-BD59-A6C34878D82A}">
                    <a16:rowId xmlns:a16="http://schemas.microsoft.com/office/drawing/2014/main" val="1750267995"/>
                  </a:ext>
                </a:extLst>
              </a:tr>
              <a:tr h="783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REM Duration (hrs)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Longer REM sleep durations improve sleep scores.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extLst>
                  <a:ext uri="{0D108BD9-81ED-4DB2-BD59-A6C34878D82A}">
                    <a16:rowId xmlns:a16="http://schemas.microsoft.com/office/drawing/2014/main" val="891750044"/>
                  </a:ext>
                </a:extLst>
              </a:tr>
              <a:tr h="790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Resting Heart Rate (bpm)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Slight tendency for lower resting heart rates to improve sleep quality.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69" marR="54269" marT="0" marB="0" anchor="ctr"/>
                </a:tc>
                <a:extLst>
                  <a:ext uri="{0D108BD9-81ED-4DB2-BD59-A6C34878D82A}">
                    <a16:rowId xmlns:a16="http://schemas.microsoft.com/office/drawing/2014/main" val="198269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3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2140"/>
            <a:ext cx="8229600" cy="34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1336</Words>
  <Application>Microsoft Office PowerPoint</Application>
  <PresentationFormat>On-screen Show (4:3)</PresentationFormat>
  <Paragraphs>213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Office Theme</vt:lpstr>
      <vt:lpstr>Sleep Analysis</vt:lpstr>
      <vt:lpstr>PowerPoint Presentation</vt:lpstr>
      <vt:lpstr>PowerPoint Presentation</vt:lpstr>
      <vt:lpstr>Key Sleep Metrics</vt:lpstr>
      <vt:lpstr>Pseudo Code for Sleep Analysis Script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KDE Plot</vt:lpstr>
      <vt:lpstr>PowerPoint Presentation</vt:lpstr>
      <vt:lpstr>PowerPoint Presentation</vt:lpstr>
      <vt:lpstr>PowerPoint Presentation</vt:lpstr>
      <vt:lpstr>PowerPoint Presentation</vt:lpstr>
      <vt:lpstr>Weekend VS Weekday</vt:lpstr>
      <vt:lpstr>PowerPoint Presentation</vt:lpstr>
      <vt:lpstr>PowerPoint Presentation</vt:lpstr>
      <vt:lpstr>PowerPoint Presentation</vt:lpstr>
      <vt:lpstr>PowerPoint Presentation</vt:lpstr>
      <vt:lpstr>Recommendations for Better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Analysis Report</dc:title>
  <dc:subject/>
  <dc:creator/>
  <cp:keywords/>
  <dc:description>generated using python-pptx</dc:description>
  <cp:lastModifiedBy>HP</cp:lastModifiedBy>
  <cp:revision>24</cp:revision>
  <dcterms:created xsi:type="dcterms:W3CDTF">2013-01-27T09:14:16Z</dcterms:created>
  <dcterms:modified xsi:type="dcterms:W3CDTF">2024-11-12T10:07:25Z</dcterms:modified>
  <cp:category/>
</cp:coreProperties>
</file>