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94660"/>
  </p:normalViewPr>
  <p:slideViewPr>
    <p:cSldViewPr>
      <p:cViewPr varScale="1">
        <p:scale>
          <a:sx n="72" d="100"/>
          <a:sy n="72" d="100"/>
        </p:scale>
        <p:origin x="-111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11D5AD2-A201-4C07-B3D3-9ADCD65FF941}" type="datetimeFigureOut">
              <a:rPr lang="en-US" smtClean="0"/>
              <a:t>10/22/2021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5C59C3C-80E6-4FC1-9F71-3CA04C1679C1}"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1D5AD2-A201-4C07-B3D3-9ADCD65FF941}"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59C3C-80E6-4FC1-9F71-3CA04C1679C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1D5AD2-A201-4C07-B3D3-9ADCD65FF941}"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59C3C-80E6-4FC1-9F71-3CA04C1679C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11D5AD2-A201-4C07-B3D3-9ADCD65FF941}"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59C3C-80E6-4FC1-9F71-3CA04C1679C1}"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11D5AD2-A201-4C07-B3D3-9ADCD65FF941}" type="datetimeFigureOut">
              <a:rPr lang="en-US" smtClean="0"/>
              <a:t>10/22/2021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95C59C3C-80E6-4FC1-9F71-3CA04C1679C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11D5AD2-A201-4C07-B3D3-9ADCD65FF941}" type="datetimeFigureOut">
              <a:rPr lang="en-US" smtClean="0"/>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59C3C-80E6-4FC1-9F71-3CA04C1679C1}"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11D5AD2-A201-4C07-B3D3-9ADCD65FF941}" type="datetimeFigureOut">
              <a:rPr lang="en-US" smtClean="0"/>
              <a:t>10/22/2021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C59C3C-80E6-4FC1-9F71-3CA04C1679C1}"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11D5AD2-A201-4C07-B3D3-9ADCD65FF941}" type="datetimeFigureOut">
              <a:rPr lang="en-US" smtClean="0"/>
              <a:t>10/22/2021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C59C3C-80E6-4FC1-9F71-3CA04C1679C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D5AD2-A201-4C07-B3D3-9ADCD65FF941}" type="datetimeFigureOut">
              <a:rPr lang="en-US" smtClean="0"/>
              <a:t>10/22/2021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C59C3C-80E6-4FC1-9F71-3CA04C1679C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11D5AD2-A201-4C07-B3D3-9ADCD65FF941}" type="datetimeFigureOut">
              <a:rPr lang="en-US" smtClean="0"/>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59C3C-80E6-4FC1-9F71-3CA04C1679C1}"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11D5AD2-A201-4C07-B3D3-9ADCD65FF941}" type="datetimeFigureOut">
              <a:rPr lang="en-US" smtClean="0"/>
              <a:t>10/22/2021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95C59C3C-80E6-4FC1-9F71-3CA04C1679C1}"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11D5AD2-A201-4C07-B3D3-9ADCD65FF941}" type="datetimeFigureOut">
              <a:rPr lang="en-US" smtClean="0"/>
              <a:t>10/22/2021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5C59C3C-80E6-4FC1-9F71-3CA04C1679C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581400"/>
            <a:ext cx="6400800" cy="1752600"/>
          </a:xfrm>
        </p:spPr>
        <p:txBody>
          <a:bodyPr>
            <a:normAutofit fontScale="85000" lnSpcReduction="20000"/>
          </a:bodyPr>
          <a:lstStyle/>
          <a:p>
            <a:r>
              <a:rPr lang="en-US" dirty="0" smtClean="0"/>
              <a:t>Ajay Mohan</a:t>
            </a:r>
          </a:p>
          <a:p>
            <a:r>
              <a:rPr lang="en-US" dirty="0" err="1" smtClean="0"/>
              <a:t>Amol</a:t>
            </a:r>
            <a:r>
              <a:rPr lang="en-US" dirty="0" smtClean="0"/>
              <a:t> </a:t>
            </a:r>
            <a:r>
              <a:rPr lang="en-US" dirty="0" err="1" smtClean="0"/>
              <a:t>mishra</a:t>
            </a:r>
            <a:endParaRPr lang="en-US" dirty="0" smtClean="0"/>
          </a:p>
          <a:p>
            <a:r>
              <a:rPr lang="en-US" dirty="0" smtClean="0"/>
              <a:t>Dev M </a:t>
            </a:r>
            <a:r>
              <a:rPr lang="en-US" dirty="0" err="1" smtClean="0"/>
              <a:t>M</a:t>
            </a:r>
            <a:endParaRPr lang="en-US" dirty="0" smtClean="0"/>
          </a:p>
          <a:p>
            <a:r>
              <a:rPr lang="en-US" dirty="0" err="1" smtClean="0"/>
              <a:t>Syeda</a:t>
            </a:r>
            <a:r>
              <a:rPr lang="en-US" dirty="0" smtClean="0"/>
              <a:t> </a:t>
            </a:r>
            <a:r>
              <a:rPr lang="en-US" dirty="0" err="1" smtClean="0"/>
              <a:t>Nida</a:t>
            </a:r>
            <a:r>
              <a:rPr lang="en-US" dirty="0" smtClean="0"/>
              <a:t> </a:t>
            </a:r>
            <a:r>
              <a:rPr lang="en-US" dirty="0" err="1" smtClean="0"/>
              <a:t>Sehar</a:t>
            </a:r>
            <a:endParaRPr lang="en-US" dirty="0" smtClean="0"/>
          </a:p>
          <a:p>
            <a:r>
              <a:rPr lang="en-US" dirty="0" err="1" smtClean="0"/>
              <a:t>Shivam</a:t>
            </a:r>
            <a:r>
              <a:rPr lang="en-US" dirty="0" smtClean="0"/>
              <a:t> Singh</a:t>
            </a:r>
          </a:p>
          <a:p>
            <a:endParaRPr lang="en-US" dirty="0"/>
          </a:p>
        </p:txBody>
      </p:sp>
      <p:sp>
        <p:nvSpPr>
          <p:cNvPr id="2" name="Title 1"/>
          <p:cNvSpPr>
            <a:spLocks noGrp="1"/>
          </p:cNvSpPr>
          <p:nvPr>
            <p:ph type="ctrTitle"/>
          </p:nvPr>
        </p:nvSpPr>
        <p:spPr>
          <a:xfrm>
            <a:off x="685800" y="1600200"/>
            <a:ext cx="7772400" cy="1470025"/>
          </a:xfrm>
        </p:spPr>
        <p:txBody>
          <a:bodyPr/>
          <a:lstStyle/>
          <a:p>
            <a:r>
              <a:rPr lang="en-US" dirty="0" smtClean="0"/>
              <a:t>Water-fall Model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ctr">
              <a:buNone/>
            </a:pPr>
            <a:r>
              <a:rPr lang="en-US" sz="9600" dirty="0" smtClean="0"/>
              <a:t>THANK</a:t>
            </a:r>
          </a:p>
          <a:p>
            <a:pPr algn="ctr">
              <a:buNone/>
            </a:pPr>
            <a:r>
              <a:rPr lang="en-US" sz="9600" dirty="0" smtClean="0"/>
              <a:t> YOU</a:t>
            </a:r>
            <a:endParaRPr lang="en-US" sz="9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pPr>
              <a:buNone/>
            </a:pPr>
            <a:r>
              <a:rPr lang="en-US" dirty="0" smtClean="0"/>
              <a:t>History </a:t>
            </a:r>
            <a:r>
              <a:rPr lang="en-US" dirty="0" smtClean="0"/>
              <a:t>of Water </a:t>
            </a:r>
            <a:r>
              <a:rPr lang="en-US" dirty="0" smtClean="0"/>
              <a:t>Fall Model</a:t>
            </a:r>
          </a:p>
          <a:p>
            <a:pPr marL="514350" indent="-514350">
              <a:buAutoNum type="arabicParenR"/>
            </a:pPr>
            <a:r>
              <a:rPr lang="en-US" dirty="0" smtClean="0"/>
              <a:t>The </a:t>
            </a:r>
            <a:r>
              <a:rPr lang="en-US" dirty="0" smtClean="0"/>
              <a:t>first formal description of the waterfall model is often cited as a 1970 article by Winston W. </a:t>
            </a:r>
            <a:r>
              <a:rPr lang="en-US" dirty="0" smtClean="0"/>
              <a:t>Royce</a:t>
            </a:r>
          </a:p>
          <a:p>
            <a:pPr marL="514350" indent="-514350">
              <a:buAutoNum type="arabicParenR"/>
            </a:pPr>
            <a:r>
              <a:rPr lang="en-US" dirty="0" smtClean="0"/>
              <a:t>Royce </a:t>
            </a:r>
            <a:r>
              <a:rPr lang="en-US" dirty="0" smtClean="0"/>
              <a:t>did not use the term "waterfall" in this article. </a:t>
            </a:r>
            <a:endParaRPr lang="en-US" dirty="0" smtClean="0"/>
          </a:p>
          <a:p>
            <a:pPr marL="514350" indent="-514350">
              <a:buAutoNum type="arabicParenR"/>
            </a:pPr>
            <a:r>
              <a:rPr lang="en-US" dirty="0" smtClean="0"/>
              <a:t>Royce </a:t>
            </a:r>
            <a:r>
              <a:rPr lang="en-US" dirty="0" smtClean="0"/>
              <a:t>presented this model as </a:t>
            </a:r>
            <a:r>
              <a:rPr lang="en-US" dirty="0" err="1" smtClean="0"/>
              <a:t>anexample</a:t>
            </a:r>
            <a:r>
              <a:rPr lang="en-US" dirty="0" smtClean="0"/>
              <a:t> of a flawed, non-</a:t>
            </a:r>
            <a:r>
              <a:rPr lang="en-US" dirty="0" err="1" smtClean="0"/>
              <a:t>workingmodel</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US" dirty="0" smtClean="0"/>
              <a:t>Definition: </a:t>
            </a:r>
            <a:endParaRPr lang="en-US" dirty="0" smtClean="0"/>
          </a:p>
          <a:p>
            <a:pPr algn="just">
              <a:buNone/>
            </a:pPr>
            <a:r>
              <a:rPr lang="en-US" dirty="0" smtClean="0"/>
              <a:t>The </a:t>
            </a:r>
            <a:r>
              <a:rPr lang="en-US" dirty="0" smtClean="0"/>
              <a:t>waterfall model is a classical model used in </a:t>
            </a:r>
            <a:r>
              <a:rPr lang="en-US" dirty="0" smtClean="0"/>
              <a:t>system development </a:t>
            </a:r>
            <a:r>
              <a:rPr lang="en-US" dirty="0" smtClean="0"/>
              <a:t>life cycle to create a system with a linear and sequential approach. It is termed as waterfall because the model develops systematically from one phase to another in a downward fashion. This model is divided into different phases and the output of one phase is used as the input of the next phase. Every phase has to be completed before the next phase starts and there is no overlapping of the phases.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Explaination</a:t>
            </a:r>
            <a:endParaRPr lang="en-US" dirty="0"/>
          </a:p>
        </p:txBody>
      </p:sp>
      <p:pic>
        <p:nvPicPr>
          <p:cNvPr id="4" name="Content Placeholder 3" descr="Waterfall-model-phases.jpg"/>
          <p:cNvPicPr>
            <a:picLocks noGrp="1" noChangeAspect="1"/>
          </p:cNvPicPr>
          <p:nvPr>
            <p:ph sz="quarter" idx="1"/>
          </p:nvPr>
        </p:nvPicPr>
        <p:blipFill>
          <a:blip r:embed="rId2" cstate="print"/>
          <a:stretch>
            <a:fillRect/>
          </a:stretch>
        </p:blipFill>
        <p:spPr>
          <a:xfrm>
            <a:off x="1600200" y="1905000"/>
            <a:ext cx="6096000" cy="39624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85800"/>
            <a:ext cx="7772400" cy="5334000"/>
          </a:xfrm>
        </p:spPr>
        <p:txBody>
          <a:bodyPr>
            <a:normAutofit fontScale="92500"/>
          </a:bodyPr>
          <a:lstStyle/>
          <a:p>
            <a:pPr>
              <a:buNone/>
            </a:pPr>
            <a:r>
              <a:rPr lang="en-US" b="1" dirty="0" smtClean="0"/>
              <a:t>Sequential </a:t>
            </a:r>
            <a:r>
              <a:rPr lang="en-US" b="1" dirty="0" smtClean="0"/>
              <a:t>phases in Waterfall model are </a:t>
            </a:r>
            <a:r>
              <a:rPr lang="en-US" b="1" dirty="0" smtClean="0"/>
              <a:t>−</a:t>
            </a:r>
          </a:p>
          <a:p>
            <a:pPr>
              <a:buNone/>
            </a:pPr>
            <a:endParaRPr lang="en-US" dirty="0" smtClean="0"/>
          </a:p>
          <a:p>
            <a:pPr algn="just">
              <a:buNone/>
            </a:pPr>
            <a:r>
              <a:rPr lang="en-US" dirty="0" smtClean="0"/>
              <a:t>Requirement </a:t>
            </a:r>
            <a:r>
              <a:rPr lang="en-US" dirty="0" smtClean="0"/>
              <a:t>Gathering and analysis − All possible requirements of the system to be developed are captured in this phase and documented in a requirement specification </a:t>
            </a:r>
            <a:r>
              <a:rPr lang="en-US" dirty="0" err="1" smtClean="0"/>
              <a:t>document.System</a:t>
            </a:r>
            <a:endParaRPr lang="en-US" dirty="0" smtClean="0"/>
          </a:p>
          <a:p>
            <a:pPr algn="just">
              <a:buNone/>
            </a:pPr>
            <a:r>
              <a:rPr lang="en-US" dirty="0" smtClean="0"/>
              <a:t>Design</a:t>
            </a:r>
            <a:r>
              <a:rPr lang="en-US" dirty="0" smtClean="0"/>
              <a:t> − The requirement specifications from first phase are studied in this phase and the system design is prepared. This system design helps in specifying hardware and system requirements and helps in defining the overall system architecture</a:t>
            </a:r>
            <a:r>
              <a:rPr lang="en-US" dirty="0" smtClean="0"/>
              <a:t>.</a:t>
            </a:r>
          </a:p>
          <a:p>
            <a:pPr algn="just">
              <a:buNone/>
            </a:pPr>
            <a:r>
              <a:rPr lang="en-US" dirty="0" smtClean="0"/>
              <a:t>Implementation</a:t>
            </a:r>
            <a:r>
              <a:rPr lang="en-US" dirty="0" smtClean="0"/>
              <a:t> − With inputs from the system design, the system is first developed in small programs called units, which are integrated in the next phase. Each unit is developed and tested for its functionality, which is referred to as Unit Testing.</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85800"/>
            <a:ext cx="7772400" cy="5334000"/>
          </a:xfrm>
        </p:spPr>
        <p:txBody>
          <a:bodyPr>
            <a:normAutofit fontScale="92500" lnSpcReduction="10000"/>
          </a:bodyPr>
          <a:lstStyle/>
          <a:p>
            <a:pPr>
              <a:buNone/>
            </a:pPr>
            <a:r>
              <a:rPr lang="en-US" b="1" dirty="0" smtClean="0"/>
              <a:t>Sequential </a:t>
            </a:r>
            <a:r>
              <a:rPr lang="en-US" b="1" dirty="0" smtClean="0"/>
              <a:t>phases in Waterfall model are </a:t>
            </a:r>
            <a:r>
              <a:rPr lang="en-US" b="1" dirty="0" smtClean="0"/>
              <a:t>−</a:t>
            </a:r>
          </a:p>
          <a:p>
            <a:pPr>
              <a:buNone/>
            </a:pPr>
            <a:endParaRPr lang="en-US" dirty="0" smtClean="0"/>
          </a:p>
          <a:p>
            <a:pPr algn="just">
              <a:buNone/>
            </a:pPr>
            <a:r>
              <a:rPr lang="en-US" dirty="0" smtClean="0"/>
              <a:t>Integration and Testing − </a:t>
            </a:r>
            <a:r>
              <a:rPr lang="en-US" dirty="0" smtClean="0"/>
              <a:t>All </a:t>
            </a:r>
            <a:r>
              <a:rPr lang="en-US" dirty="0" smtClean="0"/>
              <a:t>the units developed in the implementation phase are integrated into a system after testing of each unit. Post integration the entire system is tested for any faults and failures</a:t>
            </a:r>
            <a:r>
              <a:rPr lang="en-US" dirty="0" smtClean="0"/>
              <a:t>.</a:t>
            </a:r>
          </a:p>
          <a:p>
            <a:pPr algn="just">
              <a:buNone/>
            </a:pPr>
            <a:r>
              <a:rPr lang="en-US" dirty="0" smtClean="0"/>
              <a:t>Deployment </a:t>
            </a:r>
            <a:r>
              <a:rPr lang="en-US" dirty="0" smtClean="0"/>
              <a:t>of system − Once the functional and non-functional testing is done; the product is deployed in the customer environment or released into the market</a:t>
            </a:r>
            <a:r>
              <a:rPr lang="en-US" dirty="0" smtClean="0"/>
              <a:t>.</a:t>
            </a:r>
          </a:p>
          <a:p>
            <a:pPr algn="just">
              <a:buNone/>
            </a:pPr>
            <a:r>
              <a:rPr lang="en-US" dirty="0" smtClean="0"/>
              <a:t>Maintenance</a:t>
            </a:r>
            <a:r>
              <a:rPr lang="en-US" dirty="0" smtClean="0"/>
              <a:t> − There are some issues which come up in the client environment. To fix those issues, patches are released. Also to enhance the product some better versions are released. Maintenance is done to deliver these changes in the customer environment.</a:t>
            </a: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Merits of Waterfall model in SDLC</a:t>
            </a:r>
            <a:endParaRPr lang="en-US" dirty="0"/>
          </a:p>
        </p:txBody>
      </p:sp>
      <p:sp>
        <p:nvSpPr>
          <p:cNvPr id="3" name="Content Placeholder 2"/>
          <p:cNvSpPr>
            <a:spLocks noGrp="1"/>
          </p:cNvSpPr>
          <p:nvPr>
            <p:ph sz="quarter" idx="1"/>
          </p:nvPr>
        </p:nvSpPr>
        <p:spPr/>
        <p:txBody>
          <a:bodyPr/>
          <a:lstStyle/>
          <a:p>
            <a:r>
              <a:rPr lang="en-US" dirty="0" smtClean="0"/>
              <a:t>Simple </a:t>
            </a:r>
            <a:r>
              <a:rPr lang="en-US" dirty="0" smtClean="0"/>
              <a:t>and easy to understand and use</a:t>
            </a:r>
            <a:r>
              <a:rPr lang="en-US" dirty="0" smtClean="0"/>
              <a:t>.-</a:t>
            </a:r>
          </a:p>
          <a:p>
            <a:r>
              <a:rPr lang="en-US" dirty="0" smtClean="0"/>
              <a:t>For </a:t>
            </a:r>
            <a:r>
              <a:rPr lang="en-US" dirty="0" smtClean="0"/>
              <a:t>smaller projects, the waterfall model works well and yield the appropriate results</a:t>
            </a:r>
            <a:r>
              <a:rPr lang="en-US" dirty="0" smtClean="0"/>
              <a:t>.</a:t>
            </a:r>
          </a:p>
          <a:p>
            <a:r>
              <a:rPr lang="en-US" dirty="0" smtClean="0"/>
              <a:t>Since </a:t>
            </a:r>
            <a:r>
              <a:rPr lang="en-US" dirty="0" smtClean="0"/>
              <a:t>the phases are rigid and precise, one phase is done one at a time, it is easy to maintain</a:t>
            </a:r>
            <a:r>
              <a:rPr lang="en-US" dirty="0" smtClean="0"/>
              <a:t>.</a:t>
            </a:r>
          </a:p>
          <a:p>
            <a:r>
              <a:rPr lang="en-US" dirty="0" smtClean="0"/>
              <a:t>The </a:t>
            </a:r>
            <a:r>
              <a:rPr lang="en-US" dirty="0" smtClean="0"/>
              <a:t>entry and exit criteria are well defined, so it easy and systematic to proceed with quality</a:t>
            </a:r>
            <a:r>
              <a:rPr lang="en-US" dirty="0" smtClean="0"/>
              <a:t>.</a:t>
            </a:r>
          </a:p>
          <a:p>
            <a:r>
              <a:rPr lang="en-US" dirty="0" smtClean="0"/>
              <a:t>Results </a:t>
            </a:r>
            <a:r>
              <a:rPr lang="en-US" dirty="0" smtClean="0"/>
              <a:t>are well </a:t>
            </a:r>
            <a:r>
              <a:rPr lang="en-US" dirty="0" smtClean="0"/>
              <a:t>documented</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De-merits of Waterfall model in SDLC</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Cannot adopt the changes in </a:t>
            </a:r>
            <a:r>
              <a:rPr lang="en-US" dirty="0" smtClean="0"/>
              <a:t>requirements.</a:t>
            </a:r>
          </a:p>
          <a:p>
            <a:r>
              <a:rPr lang="en-US" dirty="0" smtClean="0"/>
              <a:t>Delivery </a:t>
            </a:r>
            <a:r>
              <a:rPr lang="en-US" dirty="0" smtClean="0"/>
              <a:t>of the final product is late as there is no prototype which is demonstrated intermediately</a:t>
            </a:r>
            <a:r>
              <a:rPr lang="en-US" dirty="0" smtClean="0"/>
              <a:t>.</a:t>
            </a:r>
          </a:p>
          <a:p>
            <a:r>
              <a:rPr lang="en-US" dirty="0" smtClean="0"/>
              <a:t>For </a:t>
            </a:r>
            <a:r>
              <a:rPr lang="en-US" dirty="0" smtClean="0"/>
              <a:t>bigger and complex projects, this model is not good as a risk factor is higher</a:t>
            </a:r>
            <a:r>
              <a:rPr lang="en-US" dirty="0" smtClean="0"/>
              <a:t>.</a:t>
            </a:r>
          </a:p>
          <a:p>
            <a:r>
              <a:rPr lang="en-US" dirty="0" smtClean="0"/>
              <a:t>Not </a:t>
            </a:r>
            <a:r>
              <a:rPr lang="en-US" dirty="0" smtClean="0"/>
              <a:t>suitable for the projects where requirements are changed frequently</a:t>
            </a:r>
            <a:r>
              <a:rPr lang="en-US" dirty="0" smtClean="0"/>
              <a:t>.</a:t>
            </a:r>
          </a:p>
          <a:p>
            <a:r>
              <a:rPr lang="en-US" dirty="0" smtClean="0"/>
              <a:t>Does </a:t>
            </a:r>
            <a:r>
              <a:rPr lang="en-US" dirty="0" smtClean="0"/>
              <a:t>not work for long and ongoing projects</a:t>
            </a:r>
            <a:r>
              <a:rPr lang="en-US" dirty="0" smtClean="0"/>
              <a:t>.</a:t>
            </a:r>
          </a:p>
          <a:p>
            <a:r>
              <a:rPr lang="en-US" dirty="0" smtClean="0"/>
              <a:t>Since </a:t>
            </a:r>
            <a:r>
              <a:rPr lang="en-US" dirty="0" smtClean="0"/>
              <a:t>the testing is done at a later stage, it does not allow identifying the challenges and risks in the earlier phase so the risk mitigation strategy is difficult to prepare.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Projects where we use waterfall model</a:t>
            </a:r>
            <a:endParaRPr lang="en-US" dirty="0"/>
          </a:p>
        </p:txBody>
      </p:sp>
      <p:sp>
        <p:nvSpPr>
          <p:cNvPr id="3" name="Content Placeholder 2"/>
          <p:cNvSpPr>
            <a:spLocks noGrp="1"/>
          </p:cNvSpPr>
          <p:nvPr>
            <p:ph sz="quarter" idx="1"/>
          </p:nvPr>
        </p:nvSpPr>
        <p:spPr/>
        <p:txBody>
          <a:bodyPr/>
          <a:lstStyle/>
          <a:p>
            <a:pPr>
              <a:buNone/>
            </a:pPr>
            <a:r>
              <a:rPr lang="en-US" dirty="0" smtClean="0"/>
              <a:t>Examples of Waterfall </a:t>
            </a:r>
            <a:r>
              <a:rPr lang="en-US" dirty="0" err="1" smtClean="0"/>
              <a:t>ModelIn</a:t>
            </a:r>
            <a:r>
              <a:rPr lang="en-US" dirty="0" smtClean="0"/>
              <a:t> the olden days, </a:t>
            </a:r>
            <a:endParaRPr lang="en-US" dirty="0" smtClean="0"/>
          </a:p>
          <a:p>
            <a:r>
              <a:rPr lang="en-US" dirty="0" smtClean="0"/>
              <a:t>Waterfall </a:t>
            </a:r>
            <a:r>
              <a:rPr lang="en-US" dirty="0" smtClean="0"/>
              <a:t>model was used to develop enterprise applications like Customer Relationship Management (CRM) systems, Human Resource Management Systems (HRMS), Supply Chain Management Systems, Inventory Management Systems, Point of Sales (POS) systems for Retail chains etc</a:t>
            </a:r>
            <a:r>
              <a:rPr lang="en-US" dirty="0" smtClean="0"/>
              <a:t>.</a:t>
            </a:r>
          </a:p>
          <a:p>
            <a:r>
              <a:rPr lang="en-US" smtClean="0"/>
              <a:t>Development of Department Of Defense (DOD), military and aircraft programs followed Waterfall model in many organizations.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32</TotalTime>
  <Words>433</Words>
  <Application>Microsoft Office PowerPoint</Application>
  <PresentationFormat>On-screen Show (4:3)</PresentationFormat>
  <Paragraphs>43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Equity</vt:lpstr>
      <vt:lpstr>Water-fall Model</vt:lpstr>
      <vt:lpstr>Introduction</vt:lpstr>
      <vt:lpstr>Slide 3</vt:lpstr>
      <vt:lpstr>Explaination</vt:lpstr>
      <vt:lpstr>Slide 5</vt:lpstr>
      <vt:lpstr>Slide 6</vt:lpstr>
      <vt:lpstr>Merits of Waterfall model in SDLC</vt:lpstr>
      <vt:lpstr>De-merits of Waterfall model in SDLC</vt:lpstr>
      <vt:lpstr>Projects where we use waterfall model</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Water-fall Model</dc:title>
  <dc:creator>msc</dc:creator>
  <cp:lastModifiedBy>msc</cp:lastModifiedBy>
  <cp:revision>4</cp:revision>
  <dcterms:created xsi:type="dcterms:W3CDTF">2021-10-22T09:25:58Z</dcterms:created>
  <dcterms:modified xsi:type="dcterms:W3CDTF">2021-10-22T09:58:43Z</dcterms:modified>
</cp:coreProperties>
</file>