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sldIdLst>
    <p:sldId id="271" r:id="rId2"/>
    <p:sldId id="256" r:id="rId3"/>
    <p:sldId id="263" r:id="rId4"/>
    <p:sldId id="258" r:id="rId5"/>
    <p:sldId id="259" r:id="rId6"/>
    <p:sldId id="260" r:id="rId7"/>
    <p:sldId id="269" r:id="rId8"/>
    <p:sldId id="270" r:id="rId9"/>
    <p:sldId id="262" r:id="rId10"/>
    <p:sldId id="268" r:id="rId11"/>
    <p:sldId id="272" r:id="rId12"/>
    <p:sldId id="273" r:id="rId13"/>
    <p:sldId id="274" r:id="rId14"/>
    <p:sldId id="275" r:id="rId15"/>
    <p:sldId id="276" r:id="rId16"/>
    <p:sldId id="277" r:id="rId17"/>
    <p:sldId id="278" r:id="rId18"/>
    <p:sldId id="279" r:id="rId19"/>
    <p:sldId id="28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409" y="-5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0F946-9323-4CAF-A293-6DA47A6674F4}" type="datetimeFigureOut">
              <a:rPr lang="en-IN" smtClean="0"/>
              <a:t>13-12-2022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1A6F2E-F8DE-472B-AEEE-6209B495D52F}" type="slidenum">
              <a:rPr lang="en-IN" smtClean="0"/>
              <a:t>‹#›</a:t>
            </a:fld>
            <a:endParaRPr lang="en-IN"/>
          </a:p>
        </p:txBody>
      </p:sp>
    </p:spTree>
    <p:extLst>
      <p:ext uri="{BB962C8B-B14F-4D97-AF65-F5344CB8AC3E}">
        <p14:creationId xmlns:p14="http://schemas.microsoft.com/office/powerpoint/2010/main" val="3622007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01A6F2E-F8DE-472B-AEEE-6209B495D52F}" type="slidenum">
              <a:rPr lang="en-IN" smtClean="0"/>
              <a:t>4</a:t>
            </a:fld>
            <a:endParaRPr lang="en-IN"/>
          </a:p>
        </p:txBody>
      </p:sp>
    </p:spTree>
    <p:extLst>
      <p:ext uri="{BB962C8B-B14F-4D97-AF65-F5344CB8AC3E}">
        <p14:creationId xmlns:p14="http://schemas.microsoft.com/office/powerpoint/2010/main" val="2169841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01A6F2E-F8DE-472B-AEEE-6209B495D52F}" type="slidenum">
              <a:rPr lang="en-IN" smtClean="0"/>
              <a:t>16</a:t>
            </a:fld>
            <a:endParaRPr lang="en-IN"/>
          </a:p>
        </p:txBody>
      </p:sp>
    </p:spTree>
    <p:extLst>
      <p:ext uri="{BB962C8B-B14F-4D97-AF65-F5344CB8AC3E}">
        <p14:creationId xmlns:p14="http://schemas.microsoft.com/office/powerpoint/2010/main" val="437000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DBFBA13-7480-4B3B-9A1A-B88226D41FF7}" type="datetime1">
              <a:rPr lang="en-US" smtClean="0"/>
              <a:t>12/13/2022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5E854DD-7649-4B48-9C58-7A9AD6A850ED}" type="datetime1">
              <a:rPr lang="en-US" smtClean="0"/>
              <a:t>12/13/2022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CB1340C-33E8-4A4F-BF5B-D66000A06AD8}" type="datetime1">
              <a:rPr lang="en-US" smtClean="0"/>
              <a:t>12/13/2022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120883-7542-46FB-BF5F-E0173BEBC750}" type="datetime1">
              <a:rPr lang="en-US" smtClean="0"/>
              <a:t>12/13/2022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FE54F9E-0E86-4A77-A4D6-48C6580EDF82}" type="datetime1">
              <a:rPr lang="en-US" smtClean="0"/>
              <a:t>12/13/2022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73A3BB7-0E3C-4B98-8CFB-7A6B7621CEC6}" type="datetime1">
              <a:rPr lang="en-US" smtClean="0"/>
              <a:t>12/13/2022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32DF802-5FEB-4363-AF81-A77579E42F58}" type="datetime1">
              <a:rPr lang="en-US" smtClean="0"/>
              <a:t>12/13/2022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A0F9B55-D3D0-40C8-8D7B-ADFBF035F990}" type="datetime1">
              <a:rPr lang="en-US" smtClean="0"/>
              <a:t>12/13/2022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122F10A-47FD-4A1B-93B1-BF1C6923F7FE}" type="datetime1">
              <a:rPr lang="en-US" smtClean="0"/>
              <a:t>12/13/2022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11F1F81-D51C-4B20-A8B3-0147CDDD667C}" type="datetime1">
              <a:rPr lang="en-US" smtClean="0"/>
              <a:t>12/13/2022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804E80E-D9C3-454A-8847-DFE6D93C637F}" type="datetime1">
              <a:rPr lang="en-US" smtClean="0"/>
              <a:t>12/13/2022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A0CB161F-F9FC-4638-9AA6-697E4FD12FE5}" type="datetime1">
              <a:rPr lang="en-US" smtClean="0"/>
              <a:t>12/13/2022</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5" y="0"/>
            <a:ext cx="9153345" cy="6858000"/>
          </a:xfrm>
          <a:prstGeom prst="rect">
            <a:avLst/>
          </a:prstGeom>
        </p:spPr>
      </p:pic>
    </p:spTree>
    <p:extLst>
      <p:ext uri="{BB962C8B-B14F-4D97-AF65-F5344CB8AC3E}">
        <p14:creationId xmlns:p14="http://schemas.microsoft.com/office/powerpoint/2010/main" val="30073418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5072" y="914400"/>
            <a:ext cx="1673856" cy="477054"/>
          </a:xfrm>
          <a:prstGeom prst="rect">
            <a:avLst/>
          </a:prstGeom>
          <a:noFill/>
        </p:spPr>
        <p:txBody>
          <a:bodyPr wrap="none" rtlCol="0">
            <a:spAutoFit/>
          </a:bodyPr>
          <a:lstStyle/>
          <a:p>
            <a:pPr algn="ctr"/>
            <a:r>
              <a:rPr lang="en-US" sz="2500" b="1" dirty="0" smtClean="0">
                <a:solidFill>
                  <a:srgbClr val="0070C0"/>
                </a:solidFill>
              </a:rPr>
              <a:t>Winners</a:t>
            </a:r>
            <a:endParaRPr lang="en-IN" sz="2500" b="1" dirty="0">
              <a:solidFill>
                <a:srgbClr val="0070C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584" y="2378500"/>
            <a:ext cx="7750831" cy="28792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94501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TextBox 4"/>
          <p:cNvSpPr txBox="1"/>
          <p:nvPr/>
        </p:nvSpPr>
        <p:spPr>
          <a:xfrm>
            <a:off x="1752600" y="990600"/>
            <a:ext cx="5638800" cy="553998"/>
          </a:xfrm>
          <a:prstGeom prst="rect">
            <a:avLst/>
          </a:prstGeom>
          <a:noFill/>
        </p:spPr>
        <p:txBody>
          <a:bodyPr wrap="square" rtlCol="0">
            <a:spAutoFit/>
          </a:bodyPr>
          <a:lstStyle/>
          <a:p>
            <a:pPr algn="ctr"/>
            <a:r>
              <a:rPr lang="en-IN" sz="3000" b="1" dirty="0">
                <a:solidFill>
                  <a:srgbClr val="0070C0"/>
                </a:solidFill>
              </a:rPr>
              <a:t>5 most </a:t>
            </a:r>
            <a:r>
              <a:rPr lang="en-IN" sz="3000" b="1" dirty="0" err="1">
                <a:solidFill>
                  <a:srgbClr val="0070C0"/>
                </a:solidFill>
              </a:rPr>
              <a:t>player_of_match</a:t>
            </a:r>
            <a:endParaRPr lang="en-IN" sz="3000" b="1" dirty="0">
              <a:solidFill>
                <a:srgbClr val="0070C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263289"/>
            <a:ext cx="6096000" cy="286025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60251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TextBox 4"/>
          <p:cNvSpPr txBox="1"/>
          <p:nvPr/>
        </p:nvSpPr>
        <p:spPr>
          <a:xfrm>
            <a:off x="3008110" y="1074057"/>
            <a:ext cx="3127779" cy="553998"/>
          </a:xfrm>
          <a:prstGeom prst="rect">
            <a:avLst/>
          </a:prstGeom>
          <a:noFill/>
        </p:spPr>
        <p:txBody>
          <a:bodyPr wrap="none" rtlCol="0">
            <a:spAutoFit/>
          </a:bodyPr>
          <a:lstStyle/>
          <a:p>
            <a:pPr algn="ctr"/>
            <a:r>
              <a:rPr lang="en-US" sz="3000" b="1" dirty="0" smtClean="0">
                <a:solidFill>
                  <a:srgbClr val="0070C0"/>
                </a:solidFill>
              </a:rPr>
              <a:t>Toss Decision</a:t>
            </a:r>
            <a:endParaRPr lang="en-IN" sz="3000" b="1" dirty="0">
              <a:solidFill>
                <a:srgbClr val="0070C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299" y="1948543"/>
            <a:ext cx="5105400" cy="28956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859636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7" name="TextBox 6"/>
          <p:cNvSpPr txBox="1"/>
          <p:nvPr/>
        </p:nvSpPr>
        <p:spPr>
          <a:xfrm>
            <a:off x="3135086" y="990600"/>
            <a:ext cx="2858475" cy="553998"/>
          </a:xfrm>
          <a:prstGeom prst="rect">
            <a:avLst/>
          </a:prstGeom>
          <a:noFill/>
        </p:spPr>
        <p:txBody>
          <a:bodyPr wrap="none" rtlCol="0">
            <a:spAutoFit/>
          </a:bodyPr>
          <a:lstStyle/>
          <a:p>
            <a:r>
              <a:rPr lang="en-US" sz="3000" b="1" dirty="0" smtClean="0">
                <a:solidFill>
                  <a:srgbClr val="0070C0"/>
                </a:solidFill>
              </a:rPr>
              <a:t>Toss Winner</a:t>
            </a:r>
            <a:endParaRPr lang="en-IN" sz="3000" b="1" dirty="0">
              <a:solidFill>
                <a:srgbClr val="0070C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219" y="1981200"/>
            <a:ext cx="6330208" cy="370124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68230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5926" y="1066800"/>
            <a:ext cx="5032147" cy="553998"/>
          </a:xfrm>
          <a:prstGeom prst="rect">
            <a:avLst/>
          </a:prstGeom>
          <a:noFill/>
        </p:spPr>
        <p:txBody>
          <a:bodyPr wrap="none" rtlCol="0">
            <a:spAutoFit/>
          </a:bodyPr>
          <a:lstStyle/>
          <a:p>
            <a:pPr algn="ctr"/>
            <a:r>
              <a:rPr lang="en-US" sz="3000" b="1" dirty="0" smtClean="0">
                <a:solidFill>
                  <a:srgbClr val="0070C0"/>
                </a:solidFill>
              </a:rPr>
              <a:t>Batting First and Won </a:t>
            </a:r>
            <a:endParaRPr lang="en-IN" sz="3000" b="1" dirty="0">
              <a:solidFill>
                <a:srgbClr val="0070C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7464" y="2209768"/>
            <a:ext cx="6009071" cy="259083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15970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38293" y="1143000"/>
            <a:ext cx="5067413" cy="553998"/>
          </a:xfrm>
          <a:prstGeom prst="rect">
            <a:avLst/>
          </a:prstGeom>
          <a:noFill/>
        </p:spPr>
        <p:txBody>
          <a:bodyPr wrap="none" rtlCol="0">
            <a:spAutoFit/>
          </a:bodyPr>
          <a:lstStyle/>
          <a:p>
            <a:r>
              <a:rPr lang="en-US" sz="3000" b="1" dirty="0" smtClean="0">
                <a:solidFill>
                  <a:srgbClr val="0070C0"/>
                </a:solidFill>
              </a:rPr>
              <a:t>Bowling First and Won</a:t>
            </a:r>
            <a:endParaRPr lang="en-IN" sz="3000" b="1" dirty="0">
              <a:solidFill>
                <a:srgbClr val="0070C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451" y="2168945"/>
            <a:ext cx="5911097" cy="252010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482462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TextBox 4"/>
          <p:cNvSpPr txBox="1"/>
          <p:nvPr/>
        </p:nvSpPr>
        <p:spPr>
          <a:xfrm>
            <a:off x="2862237" y="1255486"/>
            <a:ext cx="3419526" cy="553998"/>
          </a:xfrm>
          <a:prstGeom prst="rect">
            <a:avLst/>
          </a:prstGeom>
          <a:noFill/>
        </p:spPr>
        <p:txBody>
          <a:bodyPr wrap="none" rtlCol="0">
            <a:spAutoFit/>
          </a:bodyPr>
          <a:lstStyle/>
          <a:p>
            <a:r>
              <a:rPr lang="en-US" sz="3000" b="1" dirty="0" smtClean="0">
                <a:solidFill>
                  <a:srgbClr val="0070C0"/>
                </a:solidFill>
              </a:rPr>
              <a:t>Won by Wicket</a:t>
            </a:r>
            <a:endParaRPr lang="en-IN" sz="3000" b="1" dirty="0">
              <a:solidFill>
                <a:srgbClr val="0070C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010" y="2362200"/>
            <a:ext cx="6389980" cy="319499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361954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TextBox 4"/>
          <p:cNvSpPr txBox="1"/>
          <p:nvPr/>
        </p:nvSpPr>
        <p:spPr>
          <a:xfrm>
            <a:off x="468953" y="1132114"/>
            <a:ext cx="8206093" cy="553998"/>
          </a:xfrm>
          <a:prstGeom prst="rect">
            <a:avLst/>
          </a:prstGeom>
          <a:noFill/>
        </p:spPr>
        <p:txBody>
          <a:bodyPr wrap="none" rtlCol="0">
            <a:spAutoFit/>
          </a:bodyPr>
          <a:lstStyle/>
          <a:p>
            <a:r>
              <a:rPr lang="en-US" sz="3000" b="1" dirty="0" smtClean="0">
                <a:solidFill>
                  <a:srgbClr val="0070C0"/>
                </a:solidFill>
              </a:rPr>
              <a:t>Number of matches played each year</a:t>
            </a:r>
            <a:endParaRPr lang="en-IN" sz="3000" b="1" dirty="0">
              <a:solidFill>
                <a:srgbClr val="0070C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770" y="2177110"/>
            <a:ext cx="5714460" cy="308069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86630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69653" y="924003"/>
            <a:ext cx="6604693" cy="1015663"/>
          </a:xfrm>
          <a:prstGeom prst="rect">
            <a:avLst/>
          </a:prstGeom>
          <a:noFill/>
        </p:spPr>
        <p:txBody>
          <a:bodyPr wrap="none" rtlCol="0">
            <a:spAutoFit/>
          </a:bodyPr>
          <a:lstStyle/>
          <a:p>
            <a:pPr algn="ctr"/>
            <a:r>
              <a:rPr lang="en-US" sz="3000" b="1" dirty="0" smtClean="0">
                <a:solidFill>
                  <a:srgbClr val="0070C0"/>
                </a:solidFill>
              </a:rPr>
              <a:t>Number of Matches played in </a:t>
            </a:r>
          </a:p>
          <a:p>
            <a:pPr algn="ctr"/>
            <a:r>
              <a:rPr lang="en-US" sz="3000" b="1" dirty="0" smtClean="0">
                <a:solidFill>
                  <a:srgbClr val="0070C0"/>
                </a:solidFill>
              </a:rPr>
              <a:t>Most cities</a:t>
            </a:r>
            <a:endParaRPr lang="en-IN" sz="3000" b="1" dirty="0">
              <a:solidFill>
                <a:srgbClr val="0070C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272" y="2362200"/>
            <a:ext cx="6959455" cy="305619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959733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7300" y="2966499"/>
            <a:ext cx="6629399" cy="923330"/>
          </a:xfrm>
          <a:prstGeom prst="rect">
            <a:avLst/>
          </a:prstGeom>
        </p:spPr>
        <p:style>
          <a:lnRef idx="0">
            <a:schemeClr val="accent1"/>
          </a:lnRef>
          <a:fillRef idx="3">
            <a:schemeClr val="accent1"/>
          </a:fillRef>
          <a:effectRef idx="3">
            <a:schemeClr val="accent1"/>
          </a:effectRef>
          <a:fontRef idx="minor">
            <a:schemeClr val="lt1"/>
          </a:fontRef>
        </p:style>
        <p:txBody>
          <a:bodyPr wrap="square" lIns="91440" tIns="45720" rIns="91440" bIns="45720">
            <a:spAutoFit/>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 YOU !</a:t>
            </a:r>
            <a:endPar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921557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TextBox 4"/>
          <p:cNvSpPr txBox="1"/>
          <p:nvPr/>
        </p:nvSpPr>
        <p:spPr>
          <a:xfrm>
            <a:off x="457200" y="5438702"/>
            <a:ext cx="8395825" cy="923330"/>
          </a:xfrm>
          <a:prstGeom prst="rect">
            <a:avLst/>
          </a:prstGeom>
          <a:noFill/>
        </p:spPr>
        <p:txBody>
          <a:bodyPr wrap="none" rtlCol="0">
            <a:spAutoFit/>
          </a:bodyPr>
          <a:lstStyle/>
          <a:p>
            <a:r>
              <a:rPr lang="en-US" sz="2700" b="1" dirty="0" smtClean="0"/>
              <a:t>Name</a:t>
            </a:r>
            <a:r>
              <a:rPr lang="en-US" sz="2700" dirty="0" smtClean="0"/>
              <a:t>      </a:t>
            </a:r>
            <a:r>
              <a:rPr lang="en-US" sz="2700" b="1" dirty="0" smtClean="0"/>
              <a:t> -    </a:t>
            </a:r>
            <a:r>
              <a:rPr lang="en-US" sz="2700" dirty="0" smtClean="0"/>
              <a:t>AMOL GORAKSHANATH PURKAR</a:t>
            </a:r>
          </a:p>
          <a:p>
            <a:r>
              <a:rPr lang="en-US" sz="2700" b="1" dirty="0" smtClean="0"/>
              <a:t>Batch No -</a:t>
            </a:r>
            <a:r>
              <a:rPr lang="en-US" sz="2700" dirty="0" smtClean="0"/>
              <a:t>    PGA WD 32</a:t>
            </a:r>
            <a:endParaRPr lang="en-IN" sz="2700" dirty="0"/>
          </a:p>
        </p:txBody>
      </p:sp>
      <p:sp>
        <p:nvSpPr>
          <p:cNvPr id="6" name="TextBox 5"/>
          <p:cNvSpPr txBox="1"/>
          <p:nvPr/>
        </p:nvSpPr>
        <p:spPr>
          <a:xfrm>
            <a:off x="1759512" y="1143000"/>
            <a:ext cx="5791200" cy="1015663"/>
          </a:xfrm>
          <a:prstGeom prst="rect">
            <a:avLst/>
          </a:prstGeom>
          <a:noFill/>
        </p:spPr>
        <p:txBody>
          <a:bodyPr wrap="square" rtlCol="0">
            <a:spAutoFit/>
          </a:bodyPr>
          <a:lstStyle/>
          <a:p>
            <a:pPr algn="ctr"/>
            <a:r>
              <a:rPr lang="en-US" sz="6000" b="1" dirty="0" smtClean="0">
                <a:solidFill>
                  <a:srgbClr val="002060"/>
                </a:solidFill>
              </a:rPr>
              <a:t>IPL - 2017 </a:t>
            </a:r>
            <a:endParaRPr lang="en-IN" sz="6000" b="1" dirty="0">
              <a:solidFill>
                <a:srgbClr val="002060"/>
              </a:solidFill>
            </a:endParaRPr>
          </a:p>
        </p:txBody>
      </p:sp>
    </p:spTree>
    <p:extLst>
      <p:ext uri="{BB962C8B-B14F-4D97-AF65-F5344CB8AC3E}">
        <p14:creationId xmlns:p14="http://schemas.microsoft.com/office/powerpoint/2010/main" val="281203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TextBox 4"/>
          <p:cNvSpPr txBox="1"/>
          <p:nvPr/>
        </p:nvSpPr>
        <p:spPr>
          <a:xfrm>
            <a:off x="609600" y="1066800"/>
            <a:ext cx="7543800" cy="4478149"/>
          </a:xfrm>
          <a:prstGeom prst="rect">
            <a:avLst/>
          </a:prstGeom>
          <a:noFill/>
        </p:spPr>
        <p:txBody>
          <a:bodyPr wrap="square" rtlCol="0">
            <a:spAutoFit/>
          </a:bodyPr>
          <a:lstStyle/>
          <a:p>
            <a:pPr fontAlgn="base"/>
            <a:r>
              <a:rPr lang="en-IN" sz="3000" dirty="0">
                <a:solidFill>
                  <a:srgbClr val="0070C0"/>
                </a:solidFill>
              </a:rPr>
              <a:t>Indian Premier League (IPL)</a:t>
            </a:r>
          </a:p>
          <a:p>
            <a:pPr fontAlgn="base"/>
            <a:r>
              <a:rPr lang="en-IN" sz="3000" b="1" dirty="0" smtClean="0">
                <a:solidFill>
                  <a:srgbClr val="0070C0"/>
                </a:solidFill>
              </a:rPr>
              <a:t>(2017)</a:t>
            </a:r>
          </a:p>
          <a:p>
            <a:pPr fontAlgn="base"/>
            <a:endParaRPr lang="en-IN" dirty="0" smtClean="0"/>
          </a:p>
          <a:p>
            <a:pPr fontAlgn="base"/>
            <a:r>
              <a:rPr lang="en-IN" sz="2500" b="1" dirty="0" smtClean="0"/>
              <a:t>Content</a:t>
            </a:r>
          </a:p>
          <a:p>
            <a:pPr fontAlgn="base"/>
            <a:endParaRPr lang="en-IN" sz="2000" dirty="0"/>
          </a:p>
          <a:p>
            <a:pPr fontAlgn="base"/>
            <a:r>
              <a:rPr lang="en-IN" dirty="0" smtClean="0"/>
              <a:t>The </a:t>
            </a:r>
            <a:r>
              <a:rPr lang="en-IN" dirty="0"/>
              <a:t>brainchild of the Board of Control for Cricket in India (BCCI</a:t>
            </a:r>
            <a:r>
              <a:rPr lang="en-IN" dirty="0" smtClean="0"/>
              <a:t>)</a:t>
            </a:r>
          </a:p>
          <a:p>
            <a:pPr fontAlgn="base"/>
            <a:r>
              <a:rPr lang="en-IN" dirty="0" smtClean="0"/>
              <a:t>There are 8 teams</a:t>
            </a:r>
          </a:p>
          <a:p>
            <a:pPr fontAlgn="base"/>
            <a:r>
              <a:rPr lang="en-IN" dirty="0"/>
              <a:t> Mumbai Indians, the Chennai Super Kings, the Royal Challengers Bangalore, the Deccan Chargers (based in Hyderabad), the Delhi Daredevils, the Punjab XI Kings (Mohali), the Kolkata Knight Riders, and the Rajasthan Royals (Jaipur</a:t>
            </a:r>
            <a:r>
              <a:rPr lang="en-IN" dirty="0" smtClean="0"/>
              <a:t>)</a:t>
            </a:r>
          </a:p>
          <a:p>
            <a:pPr fontAlgn="base"/>
            <a:endParaRPr lang="en-IN" dirty="0"/>
          </a:p>
        </p:txBody>
      </p:sp>
    </p:spTree>
    <p:extLst>
      <p:ext uri="{BB962C8B-B14F-4D97-AF65-F5344CB8AC3E}">
        <p14:creationId xmlns:p14="http://schemas.microsoft.com/office/powerpoint/2010/main" val="1667578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TextBox 4"/>
          <p:cNvSpPr txBox="1"/>
          <p:nvPr/>
        </p:nvSpPr>
        <p:spPr>
          <a:xfrm>
            <a:off x="1894824" y="965200"/>
            <a:ext cx="5354351" cy="646331"/>
          </a:xfrm>
          <a:prstGeom prst="rect">
            <a:avLst/>
          </a:prstGeom>
          <a:noFill/>
        </p:spPr>
        <p:txBody>
          <a:bodyPr wrap="none" rtlCol="0">
            <a:spAutoFit/>
          </a:bodyPr>
          <a:lstStyle/>
          <a:p>
            <a:pPr algn="ctr"/>
            <a:r>
              <a:rPr lang="en-US" sz="3600" b="1" dirty="0" smtClean="0">
                <a:solidFill>
                  <a:srgbClr val="0070C0"/>
                </a:solidFill>
              </a:rPr>
              <a:t>Problem Statement </a:t>
            </a:r>
            <a:endParaRPr lang="en-IN" sz="3600" b="1" dirty="0">
              <a:solidFill>
                <a:srgbClr val="0070C0"/>
              </a:solidFill>
            </a:endParaRPr>
          </a:p>
        </p:txBody>
      </p:sp>
      <p:sp>
        <p:nvSpPr>
          <p:cNvPr id="6" name="TextBox 5"/>
          <p:cNvSpPr txBox="1"/>
          <p:nvPr/>
        </p:nvSpPr>
        <p:spPr>
          <a:xfrm>
            <a:off x="723900" y="2209800"/>
            <a:ext cx="7696200" cy="2308324"/>
          </a:xfrm>
          <a:prstGeom prst="rect">
            <a:avLst/>
          </a:prstGeom>
          <a:noFill/>
        </p:spPr>
        <p:txBody>
          <a:bodyPr wrap="square" rtlCol="0">
            <a:spAutoFit/>
          </a:bodyPr>
          <a:lstStyle/>
          <a:p>
            <a:r>
              <a:rPr lang="en-IN" dirty="0"/>
              <a:t>IPL is the top level of the cricket league system. It is contested by 8 to 10 teams, it operates on a system of promotion and relegation with the cricket League. They have accumulated the data of all the matches that has happened </a:t>
            </a:r>
            <a:r>
              <a:rPr lang="en-IN" dirty="0" err="1"/>
              <a:t>betweeen</a:t>
            </a:r>
            <a:r>
              <a:rPr lang="en-IN" dirty="0"/>
              <a:t> 2008-2017 inclusively. The company is trying to find the pattern of evolution of different teams over the years. But their traditional systems are not up to the mark to find out deeper patterns. To tackle this problem they hired me.</a:t>
            </a:r>
          </a:p>
        </p:txBody>
      </p:sp>
    </p:spTree>
    <p:extLst>
      <p:ext uri="{BB962C8B-B14F-4D97-AF65-F5344CB8AC3E}">
        <p14:creationId xmlns:p14="http://schemas.microsoft.com/office/powerpoint/2010/main" val="3121670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TextBox 4"/>
          <p:cNvSpPr txBox="1"/>
          <p:nvPr/>
        </p:nvSpPr>
        <p:spPr>
          <a:xfrm>
            <a:off x="290287" y="1752600"/>
            <a:ext cx="8167914" cy="2594556"/>
          </a:xfrm>
          <a:prstGeom prst="rect">
            <a:avLst/>
          </a:prstGeom>
          <a:noFill/>
        </p:spPr>
        <p:txBody>
          <a:bodyPr wrap="square" rtlCol="0">
            <a:spAutoFit/>
          </a:bodyPr>
          <a:lstStyle/>
          <a:p>
            <a:pPr lvl="0" algn="ctr">
              <a:lnSpc>
                <a:spcPct val="90000"/>
              </a:lnSpc>
              <a:spcBef>
                <a:spcPct val="0"/>
              </a:spcBef>
              <a:spcAft>
                <a:spcPts val="600"/>
              </a:spcAft>
            </a:pPr>
            <a:r>
              <a:rPr lang="en-US" sz="3600" b="1" dirty="0">
                <a:solidFill>
                  <a:srgbClr val="0070C0"/>
                </a:solidFill>
                <a:sym typeface="Arial"/>
              </a:rPr>
              <a:t>Exploratory Data Analysis (EDA) </a:t>
            </a:r>
            <a:endParaRPr lang="en-US" sz="3600" b="1" dirty="0" smtClean="0">
              <a:solidFill>
                <a:srgbClr val="0070C0"/>
              </a:solidFill>
              <a:sym typeface="Arial"/>
            </a:endParaRPr>
          </a:p>
          <a:p>
            <a:pPr lvl="0" algn="ctr">
              <a:lnSpc>
                <a:spcPct val="90000"/>
              </a:lnSpc>
              <a:spcBef>
                <a:spcPct val="0"/>
              </a:spcBef>
              <a:spcAft>
                <a:spcPts val="600"/>
              </a:spcAft>
            </a:pPr>
            <a:r>
              <a:rPr lang="en-US" sz="3600" b="1" dirty="0" smtClean="0">
                <a:solidFill>
                  <a:srgbClr val="0070C0"/>
                </a:solidFill>
                <a:sym typeface="Arial"/>
              </a:rPr>
              <a:t>and </a:t>
            </a:r>
            <a:endParaRPr lang="en-US" sz="3600" b="1" dirty="0">
              <a:solidFill>
                <a:srgbClr val="0070C0"/>
              </a:solidFill>
            </a:endParaRPr>
          </a:p>
          <a:p>
            <a:pPr lvl="0" algn="ctr">
              <a:lnSpc>
                <a:spcPct val="90000"/>
              </a:lnSpc>
              <a:spcBef>
                <a:spcPct val="0"/>
              </a:spcBef>
              <a:spcAft>
                <a:spcPts val="600"/>
              </a:spcAft>
            </a:pPr>
            <a:r>
              <a:rPr lang="en-US" sz="3600" b="1" dirty="0">
                <a:solidFill>
                  <a:srgbClr val="0070C0"/>
                </a:solidFill>
                <a:sym typeface="Arial"/>
              </a:rPr>
              <a:t>Feature Engineering</a:t>
            </a:r>
            <a:endParaRPr lang="en-US" sz="3600" b="1" dirty="0">
              <a:solidFill>
                <a:srgbClr val="0070C0"/>
              </a:solidFill>
            </a:endParaRPr>
          </a:p>
          <a:p>
            <a:endParaRPr lang="en-IN" dirty="0"/>
          </a:p>
        </p:txBody>
      </p:sp>
    </p:spTree>
    <p:extLst>
      <p:ext uri="{BB962C8B-B14F-4D97-AF65-F5344CB8AC3E}">
        <p14:creationId xmlns:p14="http://schemas.microsoft.com/office/powerpoint/2010/main" val="2094591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98167" y="990599"/>
            <a:ext cx="4347665" cy="646331"/>
          </a:xfrm>
          <a:prstGeom prst="rect">
            <a:avLst/>
          </a:prstGeom>
          <a:noFill/>
        </p:spPr>
        <p:txBody>
          <a:bodyPr wrap="none" rtlCol="0">
            <a:spAutoFit/>
          </a:bodyPr>
          <a:lstStyle/>
          <a:p>
            <a:pPr algn="ctr"/>
            <a:r>
              <a:rPr lang="en-US" sz="3600" b="1" dirty="0" smtClean="0">
                <a:solidFill>
                  <a:srgbClr val="0070C0"/>
                </a:solidFill>
              </a:rPr>
              <a:t>Data Set Details</a:t>
            </a:r>
            <a:endParaRPr lang="en-IN" sz="3600" b="1" dirty="0">
              <a:solidFill>
                <a:srgbClr val="0070C0"/>
              </a:solidFill>
            </a:endParaRPr>
          </a:p>
        </p:txBody>
      </p:sp>
      <p:sp>
        <p:nvSpPr>
          <p:cNvPr id="2" name="TextBox 1"/>
          <p:cNvSpPr txBox="1"/>
          <p:nvPr/>
        </p:nvSpPr>
        <p:spPr>
          <a:xfrm>
            <a:off x="533400" y="1905000"/>
            <a:ext cx="8077200" cy="1031051"/>
          </a:xfrm>
          <a:prstGeom prst="rect">
            <a:avLst/>
          </a:prstGeom>
          <a:noFill/>
        </p:spPr>
        <p:txBody>
          <a:bodyPr wrap="square" rtlCol="0">
            <a:spAutoFit/>
          </a:bodyPr>
          <a:lstStyle/>
          <a:p>
            <a:pPr marL="285750" indent="-285750">
              <a:buFont typeface="Arial" panose="020B0604020202020204" pitchFamily="34" charset="0"/>
              <a:buChar char="•"/>
            </a:pPr>
            <a:r>
              <a:rPr lang="en-IN" sz="1500" dirty="0" smtClean="0"/>
              <a:t>only </a:t>
            </a:r>
            <a:r>
              <a:rPr lang="en-IN" sz="1500" dirty="0"/>
              <a:t>six continuous features – </a:t>
            </a:r>
            <a:endParaRPr lang="en-IN" sz="1500" dirty="0" smtClean="0"/>
          </a:p>
          <a:p>
            <a:r>
              <a:rPr lang="en-IN" sz="1500" dirty="0"/>
              <a:t> </a:t>
            </a:r>
            <a:r>
              <a:rPr lang="en-IN" sz="1500" dirty="0" smtClean="0"/>
              <a:t>     id </a:t>
            </a:r>
            <a:r>
              <a:rPr lang="en-IN" sz="1500" dirty="0"/>
              <a:t>, season, </a:t>
            </a:r>
            <a:r>
              <a:rPr lang="en-IN" sz="1500" dirty="0" err="1"/>
              <a:t>dl_applied</a:t>
            </a:r>
            <a:r>
              <a:rPr lang="en-IN" sz="1500" dirty="0"/>
              <a:t>, </a:t>
            </a:r>
            <a:r>
              <a:rPr lang="en-IN" sz="1500" dirty="0" err="1"/>
              <a:t>win_by_runs</a:t>
            </a:r>
            <a:r>
              <a:rPr lang="en-IN" sz="1500" dirty="0"/>
              <a:t>, </a:t>
            </a:r>
            <a:r>
              <a:rPr lang="en-IN" sz="1500" dirty="0" err="1"/>
              <a:t>win_by_wickets</a:t>
            </a:r>
            <a:r>
              <a:rPr lang="en-IN" sz="1500" dirty="0"/>
              <a:t>, and </a:t>
            </a:r>
            <a:r>
              <a:rPr lang="en-IN" sz="1500" dirty="0" smtClean="0"/>
              <a:t>umpire3.</a:t>
            </a:r>
          </a:p>
          <a:p>
            <a:pPr marL="285750" indent="-285750">
              <a:buFont typeface="Arial" panose="020B0604020202020204" pitchFamily="34" charset="0"/>
              <a:buChar char="•"/>
            </a:pPr>
            <a:r>
              <a:rPr lang="en-IN" sz="1600" dirty="0" smtClean="0"/>
              <a:t>There </a:t>
            </a:r>
            <a:r>
              <a:rPr lang="en-IN" sz="1600" dirty="0"/>
              <a:t>are </a:t>
            </a:r>
            <a:r>
              <a:rPr lang="en-IN" sz="1600" dirty="0" smtClean="0"/>
              <a:t>18 features </a:t>
            </a:r>
            <a:r>
              <a:rPr lang="en-IN" sz="1600" dirty="0"/>
              <a:t>with </a:t>
            </a:r>
            <a:r>
              <a:rPr lang="en-IN" sz="1600" dirty="0" smtClean="0"/>
              <a:t>756 observations </a:t>
            </a:r>
            <a:r>
              <a:rPr lang="en-IN" sz="1600" dirty="0"/>
              <a:t>in the dataset</a:t>
            </a:r>
            <a:r>
              <a:rPr lang="en-IN" sz="1600" dirty="0" smtClean="0"/>
              <a:t>.</a:t>
            </a:r>
          </a:p>
          <a:p>
            <a:endParaRPr lang="en-IN" sz="15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199" y="3733800"/>
            <a:ext cx="8229600" cy="13716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50195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2827" y="1600200"/>
            <a:ext cx="6635471" cy="1477328"/>
          </a:xfrm>
          <a:prstGeom prst="rect">
            <a:avLst/>
          </a:prstGeom>
          <a:noFill/>
        </p:spPr>
        <p:txBody>
          <a:bodyPr wrap="none" rtlCol="0">
            <a:spAutoFit/>
          </a:bodyPr>
          <a:lstStyle/>
          <a:p>
            <a:pPr marL="285750" indent="-285750">
              <a:buFont typeface="Arial" panose="020B0604020202020204" pitchFamily="34" charset="0"/>
              <a:buChar char="•"/>
            </a:pPr>
            <a:r>
              <a:rPr lang="en-IN" dirty="0"/>
              <a:t>'city' feature has </a:t>
            </a:r>
            <a:r>
              <a:rPr lang="en-IN" dirty="0" smtClean="0"/>
              <a:t>19 missing </a:t>
            </a:r>
            <a:r>
              <a:rPr lang="en-IN" dirty="0"/>
              <a:t>values.</a:t>
            </a:r>
          </a:p>
          <a:p>
            <a:pPr marL="285750" indent="-285750">
              <a:buFont typeface="Arial" panose="020B0604020202020204" pitchFamily="34" charset="0"/>
              <a:buChar char="•"/>
            </a:pPr>
            <a:r>
              <a:rPr lang="en-US" dirty="0" smtClean="0"/>
              <a:t>‘umpire1’ and ‘umpire2’has each two missing values.</a:t>
            </a:r>
            <a:endParaRPr lang="en-IN" dirty="0"/>
          </a:p>
          <a:p>
            <a:pPr marL="285750" indent="-285750">
              <a:buFont typeface="Arial" panose="020B0604020202020204" pitchFamily="34" charset="0"/>
              <a:buChar char="•"/>
            </a:pPr>
            <a:r>
              <a:rPr lang="en-IN" dirty="0"/>
              <a:t>'umpire3' feature has </a:t>
            </a:r>
            <a:r>
              <a:rPr lang="en-IN" dirty="0" smtClean="0"/>
              <a:t>84% </a:t>
            </a:r>
            <a:r>
              <a:rPr lang="en-IN" dirty="0"/>
              <a:t>of missing data.</a:t>
            </a:r>
          </a:p>
          <a:p>
            <a:pPr marL="285750" indent="-285750">
              <a:buFont typeface="Arial" panose="020B0604020202020204" pitchFamily="34" charset="0"/>
              <a:buChar char="•"/>
            </a:pPr>
            <a:r>
              <a:rPr lang="en-IN" dirty="0"/>
              <a:t>Dataset has No duplicate rows.</a:t>
            </a:r>
          </a:p>
          <a:p>
            <a:endParaRPr lang="en-IN" dirty="0"/>
          </a:p>
        </p:txBody>
      </p:sp>
      <p:sp>
        <p:nvSpPr>
          <p:cNvPr id="6" name="TextBox 5"/>
          <p:cNvSpPr txBox="1"/>
          <p:nvPr/>
        </p:nvSpPr>
        <p:spPr>
          <a:xfrm>
            <a:off x="2841943" y="638629"/>
            <a:ext cx="3460114" cy="630942"/>
          </a:xfrm>
          <a:prstGeom prst="rect">
            <a:avLst/>
          </a:prstGeom>
          <a:noFill/>
        </p:spPr>
        <p:txBody>
          <a:bodyPr wrap="none" rtlCol="0">
            <a:spAutoFit/>
          </a:bodyPr>
          <a:lstStyle/>
          <a:p>
            <a:pPr algn="ctr"/>
            <a:r>
              <a:rPr lang="en-IN" sz="3500" dirty="0" smtClean="0">
                <a:solidFill>
                  <a:srgbClr val="0070C0"/>
                </a:solidFill>
              </a:rPr>
              <a:t>Missing Values</a:t>
            </a:r>
            <a:endParaRPr lang="en-IN" sz="3500" dirty="0">
              <a:solidFill>
                <a:srgbClr val="0070C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1943" y="3712028"/>
            <a:ext cx="3468124" cy="17716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338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525" y="1981200"/>
            <a:ext cx="5314950" cy="36957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934646" y="990600"/>
            <a:ext cx="1274708" cy="553998"/>
          </a:xfrm>
          <a:prstGeom prst="rect">
            <a:avLst/>
          </a:prstGeom>
          <a:noFill/>
        </p:spPr>
        <p:txBody>
          <a:bodyPr wrap="none" rtlCol="0">
            <a:spAutoFit/>
          </a:bodyPr>
          <a:lstStyle/>
          <a:p>
            <a:r>
              <a:rPr lang="en-US" sz="3000" b="1" dirty="0" smtClean="0">
                <a:solidFill>
                  <a:srgbClr val="0070C0"/>
                </a:solidFill>
              </a:rPr>
              <a:t>Nulls</a:t>
            </a:r>
            <a:endParaRPr lang="en-IN" sz="3000" b="1" dirty="0">
              <a:solidFill>
                <a:srgbClr val="0070C0"/>
              </a:solidFill>
            </a:endParaRPr>
          </a:p>
        </p:txBody>
      </p:sp>
    </p:spTree>
    <p:extLst>
      <p:ext uri="{BB962C8B-B14F-4D97-AF65-F5344CB8AC3E}">
        <p14:creationId xmlns:p14="http://schemas.microsoft.com/office/powerpoint/2010/main" val="1626056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0" y="1625600"/>
            <a:ext cx="6172200" cy="2862322"/>
          </a:xfrm>
          <a:prstGeom prst="rect">
            <a:avLst/>
          </a:prstGeom>
          <a:noFill/>
        </p:spPr>
        <p:txBody>
          <a:bodyPr wrap="square" rtlCol="0">
            <a:spAutoFit/>
          </a:bodyPr>
          <a:lstStyle/>
          <a:p>
            <a:pPr marL="285750" indent="-285750">
              <a:buFont typeface="Arial" panose="020B0604020202020204" pitchFamily="34" charset="0"/>
              <a:buChar char="•"/>
            </a:pPr>
            <a:r>
              <a:rPr lang="en-IN" dirty="0"/>
              <a:t>Handled Missing values in city features by updating it with </a:t>
            </a:r>
            <a:r>
              <a:rPr lang="en-IN" dirty="0" smtClean="0"/>
              <a:t>‘Mumbai‘.</a:t>
            </a:r>
          </a:p>
          <a:p>
            <a:pPr marL="285750" indent="-285750">
              <a:buFont typeface="Arial" panose="020B0604020202020204" pitchFamily="34" charset="0"/>
              <a:buChar char="•"/>
            </a:pPr>
            <a:r>
              <a:rPr lang="en-IN" dirty="0" smtClean="0"/>
              <a:t>Reason </a:t>
            </a:r>
            <a:r>
              <a:rPr lang="en-IN" dirty="0"/>
              <a:t>updating it to </a:t>
            </a:r>
            <a:r>
              <a:rPr lang="en-IN" dirty="0" smtClean="0"/>
              <a:t>Mumbai is </a:t>
            </a:r>
            <a:r>
              <a:rPr lang="en-IN" dirty="0"/>
              <a:t>that </a:t>
            </a:r>
            <a:r>
              <a:rPr lang="en-IN" dirty="0" smtClean="0"/>
              <a:t>most those  </a:t>
            </a:r>
            <a:r>
              <a:rPr lang="en-IN" dirty="0"/>
              <a:t>matches played on </a:t>
            </a:r>
            <a:r>
              <a:rPr lang="en-IN" dirty="0" smtClean="0"/>
              <a:t>Mumbai cricket ground.</a:t>
            </a:r>
          </a:p>
          <a:p>
            <a:pPr marL="285750" indent="-285750">
              <a:buFont typeface="Arial" panose="020B0604020202020204" pitchFamily="34" charset="0"/>
              <a:buChar char="•"/>
            </a:pPr>
            <a:r>
              <a:rPr lang="en-IN" dirty="0" smtClean="0"/>
              <a:t>Handled </a:t>
            </a:r>
            <a:r>
              <a:rPr lang="en-IN" dirty="0"/>
              <a:t>missing values in Umpire3 by dropping the column </a:t>
            </a:r>
            <a:r>
              <a:rPr lang="en-IN" dirty="0" smtClean="0"/>
              <a:t>itself.</a:t>
            </a:r>
          </a:p>
          <a:p>
            <a:pPr marL="285750" indent="-285750">
              <a:buFont typeface="Arial" panose="020B0604020202020204" pitchFamily="34" charset="0"/>
              <a:buChar char="•"/>
            </a:pPr>
            <a:r>
              <a:rPr lang="en-IN" dirty="0" smtClean="0"/>
              <a:t>Converted </a:t>
            </a:r>
            <a:r>
              <a:rPr lang="en-IN" dirty="0"/>
              <a:t>date column type from object to </a:t>
            </a:r>
            <a:r>
              <a:rPr lang="en-IN" dirty="0" smtClean="0"/>
              <a:t>date time </a:t>
            </a:r>
            <a:r>
              <a:rPr lang="en-IN" dirty="0"/>
              <a:t>type</a:t>
            </a:r>
            <a:r>
              <a:rPr lang="en-IN" dirty="0" smtClean="0"/>
              <a:t>.</a:t>
            </a:r>
          </a:p>
          <a:p>
            <a:pPr marL="285750" indent="-285750">
              <a:buFont typeface="Arial" panose="020B0604020202020204" pitchFamily="34" charset="0"/>
              <a:buChar char="•"/>
            </a:pPr>
            <a:endParaRPr lang="en-IN" dirty="0"/>
          </a:p>
          <a:p>
            <a:endParaRPr lang="en-IN" dirty="0"/>
          </a:p>
        </p:txBody>
      </p:sp>
      <p:sp>
        <p:nvSpPr>
          <p:cNvPr id="6" name="TextBox 5"/>
          <p:cNvSpPr txBox="1"/>
          <p:nvPr/>
        </p:nvSpPr>
        <p:spPr>
          <a:xfrm>
            <a:off x="2841943" y="710402"/>
            <a:ext cx="3460114" cy="907941"/>
          </a:xfrm>
          <a:prstGeom prst="rect">
            <a:avLst/>
          </a:prstGeom>
          <a:noFill/>
        </p:spPr>
        <p:txBody>
          <a:bodyPr wrap="none" rtlCol="0">
            <a:spAutoFit/>
          </a:bodyPr>
          <a:lstStyle/>
          <a:p>
            <a:pPr algn="ctr"/>
            <a:r>
              <a:rPr lang="en-IN" sz="3500" dirty="0" smtClean="0">
                <a:solidFill>
                  <a:srgbClr val="0070C0"/>
                </a:solidFill>
              </a:rPr>
              <a:t>Missing Values</a:t>
            </a:r>
          </a:p>
          <a:p>
            <a:endParaRPr lang="en-IN" dirty="0"/>
          </a:p>
        </p:txBody>
      </p:sp>
    </p:spTree>
    <p:extLst>
      <p:ext uri="{BB962C8B-B14F-4D97-AF65-F5344CB8AC3E}">
        <p14:creationId xmlns:p14="http://schemas.microsoft.com/office/powerpoint/2010/main" val="21783029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1011</TotalTime>
  <Words>316</Words>
  <Application>Microsoft Office PowerPoint</Application>
  <PresentationFormat>On-screen Show (4:3)</PresentationFormat>
  <Paragraphs>55</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Amol purkar</dc:creator>
  <cp:lastModifiedBy>Amol purkar</cp:lastModifiedBy>
  <cp:revision>33</cp:revision>
  <dcterms:created xsi:type="dcterms:W3CDTF">2006-08-16T00:00:00Z</dcterms:created>
  <dcterms:modified xsi:type="dcterms:W3CDTF">2022-12-13T10:48:59Z</dcterms:modified>
</cp:coreProperties>
</file>