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73" r:id="rId6"/>
    <p:sldId id="280" r:id="rId7"/>
    <p:sldId id="260" r:id="rId8"/>
    <p:sldId id="261" r:id="rId9"/>
    <p:sldId id="262" r:id="rId10"/>
    <p:sldId id="263" r:id="rId11"/>
    <p:sldId id="264" r:id="rId12"/>
    <p:sldId id="274" r:id="rId13"/>
    <p:sldId id="275" r:id="rId14"/>
    <p:sldId id="276" r:id="rId15"/>
    <p:sldId id="277" r:id="rId16"/>
    <p:sldId id="265" r:id="rId17"/>
    <p:sldId id="266" r:id="rId18"/>
    <p:sldId id="267" r:id="rId19"/>
    <p:sldId id="281" r:id="rId20"/>
    <p:sldId id="268" r:id="rId21"/>
    <p:sldId id="278" r:id="rId22"/>
    <p:sldId id="279" r:id="rId23"/>
    <p:sldId id="271" r:id="rId24"/>
    <p:sldId id="272"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6433" autoAdjust="0"/>
  </p:normalViewPr>
  <p:slideViewPr>
    <p:cSldViewPr snapToGrid="0">
      <p:cViewPr varScale="1">
        <p:scale>
          <a:sx n="62" d="100"/>
          <a:sy n="62"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9A5CA-0A6E-454D-9898-D3765559EC2E}" type="datetimeFigureOut">
              <a:rPr lang="en-IN" smtClean="0"/>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8D112-40C0-43A8-8B3C-57B62DFEA39A}" type="slidenum">
              <a:rPr lang="en-IN" smtClean="0"/>
              <a:t>‹#›</a:t>
            </a:fld>
            <a:endParaRPr lang="en-IN"/>
          </a:p>
        </p:txBody>
      </p:sp>
    </p:spTree>
    <p:extLst>
      <p:ext uri="{BB962C8B-B14F-4D97-AF65-F5344CB8AC3E}">
        <p14:creationId xmlns:p14="http://schemas.microsoft.com/office/powerpoint/2010/main" val="2052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58D112-40C0-43A8-8B3C-57B62DFEA39A}" type="slidenum">
              <a:rPr lang="en-IN" smtClean="0"/>
              <a:t>21</a:t>
            </a:fld>
            <a:endParaRPr lang="en-IN"/>
          </a:p>
        </p:txBody>
      </p:sp>
    </p:spTree>
    <p:extLst>
      <p:ext uri="{BB962C8B-B14F-4D97-AF65-F5344CB8AC3E}">
        <p14:creationId xmlns:p14="http://schemas.microsoft.com/office/powerpoint/2010/main" val="422537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2DF6-914B-81B0-D060-7057300A6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E012F-285A-340C-2658-D6A8904C7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E6AFB-C1B9-69C8-CF03-55B74F6E8846}"/>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8A3755DA-99A7-BF93-A262-3A05AE75C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71D0F-5289-917A-2F7E-81B6224A7BB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24744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82A-13D6-E352-FBD4-210ECB926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531BE8-586E-58F1-A2BD-DD36FD8E0E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F1A95-CD51-B51D-0FB4-2E8052E48EB2}"/>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5FCECD63-43B2-82A2-4380-9E7CAEAE7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6A0F0-B5C6-CF72-77B1-AC7D1F2DD724}"/>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25954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6AB52-BF72-249B-0BF9-68F8BB2B1C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05382-DC0F-5F51-E803-AF1216365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804A-876F-BCF3-78A0-661BD509CFE5}"/>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85ACDBF3-8630-5B26-19B6-D10F9C1AB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8DBCC-EC7C-BD53-A40E-96EF714723A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54964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C039-D7BF-2EBA-D40D-A86422E59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4AE2E-E754-3B9A-FFFA-076FA4BD5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ED313-D6FB-7E33-DF13-C237B395A43A}"/>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7F87B6DD-2494-22C8-0000-4ABF07C4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03EA0-51F3-3E04-1701-3F00B1119664}"/>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25634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D78E-2E34-FFD1-25C2-74E8CB44C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22D308-5CC9-C337-CF98-3E22C73C1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9DDB1-617E-BEBC-9E8D-F55C4DA8220E}"/>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1B846AE7-31EF-62A3-00A3-12DB33B59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AF8E4-E429-376F-B826-96C8619A03B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14968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15E5-8E2D-0E06-F58A-598F7133B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A1E02-AD8D-517F-C6F2-F27743C4C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CA0A2-C3C9-4C69-DA54-3D6FAD433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E14D7-33F4-52FF-A243-8B52C2BCC252}"/>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6" name="Footer Placeholder 5">
            <a:extLst>
              <a:ext uri="{FF2B5EF4-FFF2-40B4-BE49-F238E27FC236}">
                <a16:creationId xmlns:a16="http://schemas.microsoft.com/office/drawing/2014/main" id="{1C57A9E3-9738-0CC7-156F-52C1C9A1E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601DD-236A-1DB9-94A9-84143D3A1CE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34198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8AD0-25BE-38F4-FFE8-8D2D10FE3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47BD2-A047-E55D-5C7A-25E679B11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C1A91-B174-42C0-940B-924338641B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40D295-9F9A-9445-63AF-CB39AE68C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4CD65-016D-AECC-4FC7-88AD9B4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EA52-F24C-98F0-923E-62F3EB7298EE}"/>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8" name="Footer Placeholder 7">
            <a:extLst>
              <a:ext uri="{FF2B5EF4-FFF2-40B4-BE49-F238E27FC236}">
                <a16:creationId xmlns:a16="http://schemas.microsoft.com/office/drawing/2014/main" id="{399B75A7-375C-FEA0-92C7-52D269384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55C00-31EA-356E-B464-9BB988B9A645}"/>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2621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0C40-7914-494A-42B5-2A14293541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E28BA8-7C11-2EE6-2202-3936548466AB}"/>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4" name="Footer Placeholder 3">
            <a:extLst>
              <a:ext uri="{FF2B5EF4-FFF2-40B4-BE49-F238E27FC236}">
                <a16:creationId xmlns:a16="http://schemas.microsoft.com/office/drawing/2014/main" id="{8468B28E-BC43-71D7-C0E3-563892D22E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9B475-A744-E5EA-874B-4021B117D283}"/>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01898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7E0E2-2DE0-0238-316D-A1149D43A759}"/>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3" name="Footer Placeholder 2">
            <a:extLst>
              <a:ext uri="{FF2B5EF4-FFF2-40B4-BE49-F238E27FC236}">
                <a16:creationId xmlns:a16="http://schemas.microsoft.com/office/drawing/2014/main" id="{8C8CC322-108B-F4C8-0B4C-0C1B6D0FF3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8F72D-D9E3-0B41-225E-4ECD95CC587C}"/>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292693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2C99-C108-8C98-8C02-31E56CEFE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E2006A-F33A-928B-E542-96A369794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1F14-6340-44FF-E99B-A508CF061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5B90D-82B8-8C41-0862-AA96877CE805}"/>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6" name="Footer Placeholder 5">
            <a:extLst>
              <a:ext uri="{FF2B5EF4-FFF2-40B4-BE49-F238E27FC236}">
                <a16:creationId xmlns:a16="http://schemas.microsoft.com/office/drawing/2014/main" id="{995A3612-016C-6C7B-DD2C-4E5D0CAC9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64190-4D9A-DFA2-25D2-09BE58CC6FEF}"/>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18599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BEFD-802A-9DBA-99AC-EDE8FD25D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2903D-609C-A6BE-F43A-873FF6347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37F8A-1F94-1D44-CE2A-2A4ACE36D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4A84A-1469-7357-5661-A2B008A91D77}"/>
              </a:ext>
            </a:extLst>
          </p:cNvPr>
          <p:cNvSpPr>
            <a:spLocks noGrp="1"/>
          </p:cNvSpPr>
          <p:nvPr>
            <p:ph type="dt" sz="half" idx="10"/>
          </p:nvPr>
        </p:nvSpPr>
        <p:spPr/>
        <p:txBody>
          <a:bodyPr/>
          <a:lstStyle/>
          <a:p>
            <a:fld id="{740A76E4-9947-4FD1-B0B6-04981A3236F9}" type="datetimeFigureOut">
              <a:rPr lang="en-US" smtClean="0"/>
              <a:t>8/9/2022</a:t>
            </a:fld>
            <a:endParaRPr lang="en-US"/>
          </a:p>
        </p:txBody>
      </p:sp>
      <p:sp>
        <p:nvSpPr>
          <p:cNvPr id="6" name="Footer Placeholder 5">
            <a:extLst>
              <a:ext uri="{FF2B5EF4-FFF2-40B4-BE49-F238E27FC236}">
                <a16:creationId xmlns:a16="http://schemas.microsoft.com/office/drawing/2014/main" id="{ABFFFAD4-D080-B306-145D-E3FCF1FA2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C13FD-49A5-C08D-472B-C506554690BE}"/>
              </a:ext>
            </a:extLst>
          </p:cNvPr>
          <p:cNvSpPr>
            <a:spLocks noGrp="1"/>
          </p:cNvSpPr>
          <p:nvPr>
            <p:ph type="sldNum" sz="quarter" idx="12"/>
          </p:nvPr>
        </p:nvSpPr>
        <p:spPr/>
        <p:txBody>
          <a:bodyPr/>
          <a:lstStyle/>
          <a:p>
            <a:fld id="{E173CEF2-B2C1-4808-BF6C-77F2FE0B27E4}" type="slidenum">
              <a:rPr lang="en-US" smtClean="0"/>
              <a:t>‹#›</a:t>
            </a:fld>
            <a:endParaRPr lang="en-US"/>
          </a:p>
        </p:txBody>
      </p:sp>
    </p:spTree>
    <p:extLst>
      <p:ext uri="{BB962C8B-B14F-4D97-AF65-F5344CB8AC3E}">
        <p14:creationId xmlns:p14="http://schemas.microsoft.com/office/powerpoint/2010/main" val="318450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8D016-A6FF-18C2-6AD3-65A0109C2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007B91-FBF6-07C0-AA5F-EC31EF583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4E823-E063-CF17-9A28-2363F2922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A76E4-9947-4FD1-B0B6-04981A3236F9}" type="datetimeFigureOut">
              <a:rPr lang="en-US" smtClean="0"/>
              <a:t>8/9/2022</a:t>
            </a:fld>
            <a:endParaRPr lang="en-US"/>
          </a:p>
        </p:txBody>
      </p:sp>
      <p:sp>
        <p:nvSpPr>
          <p:cNvPr id="5" name="Footer Placeholder 4">
            <a:extLst>
              <a:ext uri="{FF2B5EF4-FFF2-40B4-BE49-F238E27FC236}">
                <a16:creationId xmlns:a16="http://schemas.microsoft.com/office/drawing/2014/main" id="{55A14233-8BDB-F758-163F-E214F2B97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623ED0-5DC6-FFF9-8185-375250399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3CEF2-B2C1-4808-BF6C-77F2FE0B27E4}" type="slidenum">
              <a:rPr lang="en-US" smtClean="0"/>
              <a:t>‹#›</a:t>
            </a:fld>
            <a:endParaRPr lang="en-US"/>
          </a:p>
        </p:txBody>
      </p:sp>
    </p:spTree>
    <p:extLst>
      <p:ext uri="{BB962C8B-B14F-4D97-AF65-F5344CB8AC3E}">
        <p14:creationId xmlns:p14="http://schemas.microsoft.com/office/powerpoint/2010/main" val="36409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A4C09-D5E7-A91E-D417-6BFD4269705F}"/>
              </a:ext>
            </a:extLst>
          </p:cNvPr>
          <p:cNvSpPr txBox="1"/>
          <p:nvPr/>
        </p:nvSpPr>
        <p:spPr>
          <a:xfrm>
            <a:off x="359595" y="595901"/>
            <a:ext cx="10757043" cy="830997"/>
          </a:xfrm>
          <a:prstGeom prst="rect">
            <a:avLst/>
          </a:prstGeom>
          <a:noFill/>
        </p:spPr>
        <p:txBody>
          <a:bodyPr wrap="square" rtlCol="0">
            <a:spAutoFit/>
          </a:bodyPr>
          <a:lstStyle/>
          <a:p>
            <a:pPr algn="ctr"/>
            <a:r>
              <a:rPr lang="en-GB" sz="4800" b="1" dirty="0">
                <a:solidFill>
                  <a:srgbClr val="CC0000"/>
                </a:solidFill>
                <a:latin typeface="Montserrat"/>
                <a:ea typeface="Montserrat"/>
                <a:cs typeface="Montserrat"/>
                <a:sym typeface="Montserrat"/>
              </a:rPr>
              <a:t> </a:t>
            </a:r>
            <a:endParaRPr lang="en-US" dirty="0">
              <a:solidFill>
                <a:srgbClr val="00B0F0"/>
              </a:solidFill>
            </a:endParaRPr>
          </a:p>
        </p:txBody>
      </p:sp>
      <p:sp>
        <p:nvSpPr>
          <p:cNvPr id="2" name="Title 1"/>
          <p:cNvSpPr>
            <a:spLocks noGrp="1"/>
          </p:cNvSpPr>
          <p:nvPr>
            <p:ph type="ctrTitle"/>
          </p:nvPr>
        </p:nvSpPr>
        <p:spPr>
          <a:xfrm>
            <a:off x="1524000" y="1229455"/>
            <a:ext cx="9144000" cy="2387600"/>
          </a:xfrm>
        </p:spPr>
        <p:txBody>
          <a:bodyPr>
            <a:normAutofit/>
          </a:bodyPr>
          <a:lstStyle/>
          <a:p>
            <a:pPr lvl="0">
              <a:lnSpc>
                <a:spcPct val="100000"/>
              </a:lnSpc>
              <a:spcBef>
                <a:spcPts val="0"/>
              </a:spcBef>
            </a:pPr>
            <a:r>
              <a:rPr lang="en-US" b="1" dirty="0">
                <a:solidFill>
                  <a:srgbClr val="CC0000"/>
                </a:solidFill>
                <a:latin typeface="Arial" panose="020B0604020202020204" pitchFamily="34" charset="0"/>
                <a:ea typeface="Montserrat"/>
                <a:cs typeface="Arial" panose="020B0604020202020204" pitchFamily="34" charset="0"/>
                <a:sym typeface="Montserrat"/>
              </a:rPr>
              <a:t>Capstone Project-4</a:t>
            </a:r>
            <a:br>
              <a:rPr lang="en-US" sz="7200" b="1" dirty="0">
                <a:solidFill>
                  <a:srgbClr val="CC0000"/>
                </a:solidFill>
                <a:latin typeface="Montserrat"/>
                <a:ea typeface="Montserrat"/>
                <a:cs typeface="Montserrat"/>
                <a:sym typeface="Montserrat"/>
              </a:rPr>
            </a:br>
            <a:r>
              <a:rPr lang="en-US" sz="4000" b="1" dirty="0">
                <a:solidFill>
                  <a:srgbClr val="134F5C"/>
                </a:solidFill>
                <a:latin typeface="Arial" panose="020B0604020202020204" pitchFamily="34" charset="0"/>
                <a:ea typeface="Montserrat"/>
                <a:cs typeface="Arial" panose="020B0604020202020204" pitchFamily="34" charset="0"/>
                <a:sym typeface="Montserrat"/>
              </a:rPr>
              <a:t>Zomato Restaurant Clustering and Sentiments Analysis</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3931552"/>
            <a:ext cx="9144000" cy="1655762"/>
          </a:xfrm>
        </p:spPr>
        <p:txBody>
          <a:bodyPr>
            <a:normAutofit fontScale="85000" lnSpcReduction="20000"/>
          </a:bodyPr>
          <a:lstStyle/>
          <a:p>
            <a:pPr>
              <a:lnSpc>
                <a:spcPct val="110000"/>
              </a:lnSpc>
            </a:pPr>
            <a:r>
              <a:rPr lang="en-IN" sz="4000" b="1" u="sng" dirty="0">
                <a:solidFill>
                  <a:schemeClr val="accent1">
                    <a:lumMod val="75000"/>
                  </a:schemeClr>
                </a:solidFill>
                <a:latin typeface="Arial" panose="020B0604020202020204" pitchFamily="34" charset="0"/>
                <a:cs typeface="Arial" panose="020B0604020202020204" pitchFamily="34" charset="0"/>
              </a:rPr>
              <a:t>Team members</a:t>
            </a:r>
            <a:br>
              <a:rPr lang="en-IN" b="1" u="sng" dirty="0"/>
            </a:br>
            <a:r>
              <a:rPr lang="en-IN" b="1" dirty="0">
                <a:solidFill>
                  <a:schemeClr val="bg2">
                    <a:lumMod val="25000"/>
                  </a:schemeClr>
                </a:solidFill>
                <a:latin typeface="Arial" panose="020B0604020202020204" pitchFamily="34" charset="0"/>
                <a:cs typeface="Arial" panose="020B0604020202020204" pitchFamily="34" charset="0"/>
              </a:rPr>
              <a:t>KAMALUDDIN SHAIKH</a:t>
            </a:r>
            <a:br>
              <a:rPr lang="en-IN" b="1" dirty="0">
                <a:solidFill>
                  <a:schemeClr val="bg2">
                    <a:lumMod val="25000"/>
                  </a:schemeClr>
                </a:solidFill>
                <a:latin typeface="Arial" panose="020B0604020202020204" pitchFamily="34" charset="0"/>
                <a:cs typeface="Arial" panose="020B0604020202020204" pitchFamily="34" charset="0"/>
              </a:rPr>
            </a:br>
            <a:r>
              <a:rPr lang="en-IN" b="1" dirty="0">
                <a:solidFill>
                  <a:schemeClr val="bg2">
                    <a:lumMod val="25000"/>
                  </a:schemeClr>
                </a:solidFill>
                <a:latin typeface="Arial" panose="020B0604020202020204" pitchFamily="34" charset="0"/>
                <a:cs typeface="Arial" panose="020B0604020202020204" pitchFamily="34" charset="0"/>
              </a:rPr>
              <a:t>AMOL RASAM</a:t>
            </a:r>
            <a:br>
              <a:rPr lang="en-IN" b="1" dirty="0">
                <a:solidFill>
                  <a:schemeClr val="bg2">
                    <a:lumMod val="25000"/>
                  </a:schemeClr>
                </a:solidFill>
                <a:latin typeface="Arial" panose="020B0604020202020204" pitchFamily="34" charset="0"/>
                <a:cs typeface="Arial" panose="020B0604020202020204" pitchFamily="34" charset="0"/>
              </a:rPr>
            </a:br>
            <a:r>
              <a:rPr lang="en-IN" b="1" dirty="0">
                <a:solidFill>
                  <a:schemeClr val="bg2">
                    <a:lumMod val="25000"/>
                  </a:schemeClr>
                </a:solidFill>
                <a:latin typeface="Arial" panose="020B0604020202020204" pitchFamily="34" charset="0"/>
                <a:cs typeface="Arial" panose="020B0604020202020204" pitchFamily="34" charset="0"/>
              </a:rPr>
              <a:t>SHUBHAM JHA</a:t>
            </a:r>
            <a:br>
              <a:rPr lang="en-IN" b="1" dirty="0">
                <a:solidFill>
                  <a:schemeClr val="bg2">
                    <a:lumMod val="25000"/>
                  </a:schemeClr>
                </a:solidFill>
                <a:latin typeface="Arial" panose="020B0604020202020204" pitchFamily="34" charset="0"/>
                <a:cs typeface="Arial" panose="020B0604020202020204" pitchFamily="34" charset="0"/>
              </a:rPr>
            </a:br>
            <a:r>
              <a:rPr lang="en-IN" b="1" dirty="0">
                <a:solidFill>
                  <a:schemeClr val="bg2">
                    <a:lumMod val="25000"/>
                  </a:schemeClr>
                </a:solidFill>
                <a:latin typeface="Arial" panose="020B0604020202020204" pitchFamily="34" charset="0"/>
                <a:cs typeface="Arial" panose="020B0604020202020204" pitchFamily="34" charset="0"/>
              </a:rPr>
              <a:t>PRETESH</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441A-8EF9-A5FA-135F-77CD158C2678}"/>
              </a:ext>
            </a:extLst>
          </p:cNvPr>
          <p:cNvSpPr>
            <a:spLocks noGrp="1"/>
          </p:cNvSpPr>
          <p:nvPr>
            <p:ph type="title"/>
          </p:nvPr>
        </p:nvSpPr>
        <p:spPr>
          <a:xfrm>
            <a:off x="839788" y="1"/>
            <a:ext cx="10515600" cy="1058778"/>
          </a:xfrm>
        </p:spPr>
        <p:txBody>
          <a:bodyPr>
            <a:normAutofit/>
          </a:bodyPr>
          <a:lstStyle/>
          <a:p>
            <a:r>
              <a:rPr lang="en-US" sz="4000" b="1" dirty="0">
                <a:solidFill>
                  <a:srgbClr val="C00000"/>
                </a:solidFill>
                <a:latin typeface="Arial" panose="020B0604020202020204" pitchFamily="34" charset="0"/>
                <a:cs typeface="Arial" panose="020B0604020202020204" pitchFamily="34" charset="0"/>
              </a:rPr>
              <a:t>Insights From Collections</a:t>
            </a:r>
          </a:p>
        </p:txBody>
      </p:sp>
      <p:sp>
        <p:nvSpPr>
          <p:cNvPr id="3" name="Text Placeholder 2">
            <a:extLst>
              <a:ext uri="{FF2B5EF4-FFF2-40B4-BE49-F238E27FC236}">
                <a16:creationId xmlns:a16="http://schemas.microsoft.com/office/drawing/2014/main" id="{35448FA3-00BE-5FE3-9521-96AE6F5EECCD}"/>
              </a:ext>
            </a:extLst>
          </p:cNvPr>
          <p:cNvSpPr>
            <a:spLocks noGrp="1"/>
          </p:cNvSpPr>
          <p:nvPr>
            <p:ph type="body" idx="1"/>
          </p:nvPr>
        </p:nvSpPr>
        <p:spPr>
          <a:xfrm>
            <a:off x="839788" y="1058779"/>
            <a:ext cx="5157787" cy="622384"/>
          </a:xfrm>
        </p:spPr>
        <p:txBody>
          <a:bodyPr>
            <a:normAutofit/>
          </a:bodyPr>
          <a:lstStyle/>
          <a:p>
            <a:pPr algn="ctr"/>
            <a:r>
              <a:rPr lang="en-US" sz="2800" dirty="0">
                <a:solidFill>
                  <a:schemeClr val="bg2">
                    <a:lumMod val="10000"/>
                  </a:schemeClr>
                </a:solidFill>
              </a:rPr>
              <a:t>Top 5 Collections</a:t>
            </a:r>
          </a:p>
        </p:txBody>
      </p:sp>
      <p:pic>
        <p:nvPicPr>
          <p:cNvPr id="8" name="Content Placeholder 7">
            <a:extLst>
              <a:ext uri="{FF2B5EF4-FFF2-40B4-BE49-F238E27FC236}">
                <a16:creationId xmlns:a16="http://schemas.microsoft.com/office/drawing/2014/main" id="{4CC5AA98-45FF-DCCD-31F8-2E3CB370FF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113" y="1681162"/>
            <a:ext cx="5183188" cy="4902517"/>
          </a:xfrm>
        </p:spPr>
      </p:pic>
      <p:sp>
        <p:nvSpPr>
          <p:cNvPr id="5" name="Text Placeholder 4">
            <a:extLst>
              <a:ext uri="{FF2B5EF4-FFF2-40B4-BE49-F238E27FC236}">
                <a16:creationId xmlns:a16="http://schemas.microsoft.com/office/drawing/2014/main" id="{58325B75-39CF-886D-1DE0-F2C101327780}"/>
              </a:ext>
            </a:extLst>
          </p:cNvPr>
          <p:cNvSpPr>
            <a:spLocks noGrp="1"/>
          </p:cNvSpPr>
          <p:nvPr>
            <p:ph type="body" sz="quarter" idx="3"/>
          </p:nvPr>
        </p:nvSpPr>
        <p:spPr>
          <a:xfrm>
            <a:off x="6172200" y="1058779"/>
            <a:ext cx="5183188" cy="622384"/>
          </a:xfrm>
        </p:spPr>
        <p:txBody>
          <a:bodyPr>
            <a:normAutofit/>
          </a:bodyPr>
          <a:lstStyle/>
          <a:p>
            <a:pPr algn="ctr"/>
            <a:r>
              <a:rPr lang="en-US" sz="2800" dirty="0">
                <a:solidFill>
                  <a:schemeClr val="bg2">
                    <a:lumMod val="10000"/>
                  </a:schemeClr>
                </a:solidFill>
              </a:rPr>
              <a:t>Bottom 5 Collections</a:t>
            </a:r>
          </a:p>
        </p:txBody>
      </p:sp>
      <p:pic>
        <p:nvPicPr>
          <p:cNvPr id="10" name="Content Placeholder 9">
            <a:extLst>
              <a:ext uri="{FF2B5EF4-FFF2-40B4-BE49-F238E27FC236}">
                <a16:creationId xmlns:a16="http://schemas.microsoft.com/office/drawing/2014/main" id="{236A3CEF-9E26-1F05-39BA-7EB99C8653E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822539"/>
            <a:ext cx="5570621" cy="4761140"/>
          </a:xfrm>
        </p:spPr>
      </p:pic>
    </p:spTree>
    <p:extLst>
      <p:ext uri="{BB962C8B-B14F-4D97-AF65-F5344CB8AC3E}">
        <p14:creationId xmlns:p14="http://schemas.microsoft.com/office/powerpoint/2010/main" val="237313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341716-EE6B-890F-46EC-0CA8C64ECA64}"/>
              </a:ext>
            </a:extLst>
          </p:cNvPr>
          <p:cNvSpPr>
            <a:spLocks noGrp="1"/>
          </p:cNvSpPr>
          <p:nvPr>
            <p:ph type="title"/>
          </p:nvPr>
        </p:nvSpPr>
        <p:spPr>
          <a:xfrm>
            <a:off x="839788" y="1"/>
            <a:ext cx="10515600" cy="933650"/>
          </a:xfrm>
        </p:spPr>
        <p:txBody>
          <a:bodyPr>
            <a:normAutofit/>
          </a:bodyPr>
          <a:lstStyle/>
          <a:p>
            <a:r>
              <a:rPr lang="en-US" sz="4000" b="1" dirty="0">
                <a:solidFill>
                  <a:srgbClr val="C00000"/>
                </a:solidFill>
                <a:latin typeface="Arial" panose="020B0604020202020204" pitchFamily="34" charset="0"/>
                <a:cs typeface="Arial" panose="020B0604020202020204" pitchFamily="34" charset="0"/>
              </a:rPr>
              <a:t>Optimal Number of Clusters</a:t>
            </a:r>
          </a:p>
        </p:txBody>
      </p:sp>
      <p:sp>
        <p:nvSpPr>
          <p:cNvPr id="9" name="Text Placeholder 8">
            <a:extLst>
              <a:ext uri="{FF2B5EF4-FFF2-40B4-BE49-F238E27FC236}">
                <a16:creationId xmlns:a16="http://schemas.microsoft.com/office/drawing/2014/main" id="{5593C67D-FA61-157E-7084-4D579B023E98}"/>
              </a:ext>
            </a:extLst>
          </p:cNvPr>
          <p:cNvSpPr>
            <a:spLocks noGrp="1"/>
          </p:cNvSpPr>
          <p:nvPr>
            <p:ph type="body" idx="1"/>
          </p:nvPr>
        </p:nvSpPr>
        <p:spPr>
          <a:xfrm>
            <a:off x="716221" y="1080197"/>
            <a:ext cx="5157787" cy="577516"/>
          </a:xfrm>
        </p:spPr>
        <p:txBody>
          <a:bodyPr>
            <a:normAutofit/>
          </a:bodyPr>
          <a:lstStyle/>
          <a:p>
            <a:pPr algn="ctr"/>
            <a:r>
              <a:rPr lang="en-US" sz="2800" dirty="0">
                <a:solidFill>
                  <a:schemeClr val="bg2">
                    <a:lumMod val="10000"/>
                  </a:schemeClr>
                </a:solidFill>
              </a:rPr>
              <a:t>Elbow Method for optimal K</a:t>
            </a:r>
          </a:p>
        </p:txBody>
      </p:sp>
      <p:pic>
        <p:nvPicPr>
          <p:cNvPr id="14" name="Content Placeholder 13">
            <a:extLst>
              <a:ext uri="{FF2B5EF4-FFF2-40B4-BE49-F238E27FC236}">
                <a16:creationId xmlns:a16="http://schemas.microsoft.com/office/drawing/2014/main" id="{EF9374CF-FFB6-3896-4D15-9432E14DAE5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6929"/>
          <a:stretch/>
        </p:blipFill>
        <p:spPr>
          <a:xfrm>
            <a:off x="839788" y="1821690"/>
            <a:ext cx="4758275" cy="4261996"/>
          </a:xfrm>
        </p:spPr>
      </p:pic>
      <p:sp>
        <p:nvSpPr>
          <p:cNvPr id="11" name="Text Placeholder 10">
            <a:extLst>
              <a:ext uri="{FF2B5EF4-FFF2-40B4-BE49-F238E27FC236}">
                <a16:creationId xmlns:a16="http://schemas.microsoft.com/office/drawing/2014/main" id="{DBAA465C-8CA7-066A-F06E-AA94CE07A7FA}"/>
              </a:ext>
            </a:extLst>
          </p:cNvPr>
          <p:cNvSpPr>
            <a:spLocks noGrp="1"/>
          </p:cNvSpPr>
          <p:nvPr>
            <p:ph type="body" sz="quarter" idx="3"/>
          </p:nvPr>
        </p:nvSpPr>
        <p:spPr>
          <a:xfrm>
            <a:off x="6371732" y="1080197"/>
            <a:ext cx="5183188" cy="577516"/>
          </a:xfrm>
        </p:spPr>
        <p:txBody>
          <a:bodyPr>
            <a:normAutofit/>
          </a:bodyPr>
          <a:lstStyle/>
          <a:p>
            <a:pPr algn="ctr"/>
            <a:r>
              <a:rPr lang="en-US" sz="2800" dirty="0">
                <a:solidFill>
                  <a:schemeClr val="bg2">
                    <a:lumMod val="10000"/>
                  </a:schemeClr>
                </a:solidFill>
              </a:rPr>
              <a:t>Silhouette Coefficient</a:t>
            </a:r>
          </a:p>
        </p:txBody>
      </p:sp>
      <p:pic>
        <p:nvPicPr>
          <p:cNvPr id="16" name="Content Placeholder 15">
            <a:extLst>
              <a:ext uri="{FF2B5EF4-FFF2-40B4-BE49-F238E27FC236}">
                <a16:creationId xmlns:a16="http://schemas.microsoft.com/office/drawing/2014/main" id="{BB42C716-F02D-E2B2-ECE0-2F21C8A14D5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2906" b="-2906"/>
          <a:stretch/>
        </p:blipFill>
        <p:spPr>
          <a:xfrm>
            <a:off x="6474941" y="1804259"/>
            <a:ext cx="4880447" cy="4338166"/>
          </a:xfrm>
        </p:spPr>
      </p:pic>
    </p:spTree>
    <p:extLst>
      <p:ext uri="{BB962C8B-B14F-4D97-AF65-F5344CB8AC3E}">
        <p14:creationId xmlns:p14="http://schemas.microsoft.com/office/powerpoint/2010/main" val="400549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4730" y="170490"/>
            <a:ext cx="10515600" cy="878683"/>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Restaurants and Ratings in different Clusters</a:t>
            </a:r>
            <a:endParaRPr lang="en-IN" sz="3600" b="1" dirty="0">
              <a:solidFill>
                <a:srgbClr val="C000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5891" y="4995066"/>
            <a:ext cx="4382364" cy="186293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48" y="3068046"/>
            <a:ext cx="4764514" cy="252663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830" y="3381238"/>
            <a:ext cx="4847350" cy="14344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260" y="1034062"/>
            <a:ext cx="4401022" cy="23774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821" y="1034062"/>
            <a:ext cx="4106516" cy="2203645"/>
          </a:xfrm>
          <a:prstGeom prst="rect">
            <a:avLst/>
          </a:prstGeom>
        </p:spPr>
      </p:pic>
    </p:spTree>
    <p:extLst>
      <p:ext uri="{BB962C8B-B14F-4D97-AF65-F5344CB8AC3E}">
        <p14:creationId xmlns:p14="http://schemas.microsoft.com/office/powerpoint/2010/main" val="304367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Restaurants and Ratings in different Clusters</a:t>
            </a:r>
            <a:endParaRPr lang="en-IN" sz="3600" dirty="0"/>
          </a:p>
        </p:txBody>
      </p:sp>
      <p:sp>
        <p:nvSpPr>
          <p:cNvPr id="3" name="Content Placeholder 2"/>
          <p:cNvSpPr>
            <a:spLocks noGrp="1"/>
          </p:cNvSpPr>
          <p:nvPr>
            <p:ph idx="1"/>
          </p:nvPr>
        </p:nvSpPr>
        <p:spPr>
          <a:xfrm>
            <a:off x="838200" y="1566333"/>
            <a:ext cx="10515600" cy="4610630"/>
          </a:xfrm>
        </p:spPr>
        <p:txBody>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333" y="2380264"/>
            <a:ext cx="4668100" cy="250500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384" y="2380264"/>
            <a:ext cx="5194066" cy="2787248"/>
          </a:xfrm>
          <a:prstGeom prst="rect">
            <a:avLst/>
          </a:prstGeom>
        </p:spPr>
      </p:pic>
      <p:sp>
        <p:nvSpPr>
          <p:cNvPr id="6" name="Rectangle 5"/>
          <p:cNvSpPr/>
          <p:nvPr/>
        </p:nvSpPr>
        <p:spPr>
          <a:xfrm>
            <a:off x="1845825" y="1743088"/>
            <a:ext cx="2743109" cy="584775"/>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Cluster</a:t>
            </a:r>
            <a:r>
              <a:rPr lang="en-IN" sz="3200"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1</a:t>
            </a:r>
          </a:p>
        </p:txBody>
      </p:sp>
      <p:sp>
        <p:nvSpPr>
          <p:cNvPr id="7" name="Rectangle 6"/>
          <p:cNvSpPr/>
          <p:nvPr/>
        </p:nvSpPr>
        <p:spPr>
          <a:xfrm>
            <a:off x="7987449" y="1690688"/>
            <a:ext cx="1971936" cy="584775"/>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Cluster 2</a:t>
            </a:r>
          </a:p>
        </p:txBody>
      </p:sp>
    </p:spTree>
    <p:extLst>
      <p:ext uri="{BB962C8B-B14F-4D97-AF65-F5344CB8AC3E}">
        <p14:creationId xmlns:p14="http://schemas.microsoft.com/office/powerpoint/2010/main" val="145052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latin typeface="Arial" panose="020B0604020202020204" pitchFamily="34" charset="0"/>
                <a:cs typeface="Arial" panose="020B0604020202020204" pitchFamily="34" charset="0"/>
              </a:rPr>
              <a:t>Restaurants and Ratings in different Clusters</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845" y="2021023"/>
            <a:ext cx="4243348" cy="22502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696" y="2167366"/>
            <a:ext cx="6002645" cy="1776293"/>
          </a:xfrm>
          <a:prstGeom prst="rect">
            <a:avLst/>
          </a:prstGeom>
        </p:spPr>
      </p:pic>
      <p:pic>
        <p:nvPicPr>
          <p:cNvPr id="7" name="Content Placeholder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598" y="4524315"/>
            <a:ext cx="5228804" cy="2222754"/>
          </a:xfrm>
          <a:prstGeom prst="rect">
            <a:avLst/>
          </a:prstGeom>
        </p:spPr>
      </p:pic>
      <p:sp>
        <p:nvSpPr>
          <p:cNvPr id="9" name="Rectangle 8"/>
          <p:cNvSpPr/>
          <p:nvPr/>
        </p:nvSpPr>
        <p:spPr>
          <a:xfrm>
            <a:off x="2363210" y="1608836"/>
            <a:ext cx="1723549" cy="523220"/>
          </a:xfrm>
          <a:prstGeom prst="rect">
            <a:avLst/>
          </a:prstGeom>
        </p:spPr>
        <p:txBody>
          <a:bodyPr wrap="none">
            <a:spAutoFit/>
          </a:bodyPr>
          <a:lstStyle/>
          <a:p>
            <a:pPr algn="ctr"/>
            <a:r>
              <a:rPr lang="en-IN" sz="2800" b="1" dirty="0">
                <a:latin typeface="Arial" panose="020B0604020202020204" pitchFamily="34" charset="0"/>
                <a:cs typeface="Arial" panose="020B0604020202020204" pitchFamily="34" charset="0"/>
              </a:rPr>
              <a:t>Cluster</a:t>
            </a:r>
            <a:r>
              <a:rPr lang="en-IN" sz="2800"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3</a:t>
            </a:r>
          </a:p>
        </p:txBody>
      </p:sp>
      <p:sp>
        <p:nvSpPr>
          <p:cNvPr id="10" name="Rectangle 9"/>
          <p:cNvSpPr/>
          <p:nvPr/>
        </p:nvSpPr>
        <p:spPr>
          <a:xfrm>
            <a:off x="8017205" y="1626131"/>
            <a:ext cx="1723549" cy="523220"/>
          </a:xfrm>
          <a:prstGeom prst="rect">
            <a:avLst/>
          </a:prstGeom>
        </p:spPr>
        <p:txBody>
          <a:bodyPr wrap="none">
            <a:spAutoFit/>
          </a:bodyPr>
          <a:lstStyle/>
          <a:p>
            <a:pPr algn="ctr"/>
            <a:r>
              <a:rPr lang="en-IN" sz="2800" b="1" dirty="0">
                <a:latin typeface="Arial" panose="020B0604020202020204" pitchFamily="34" charset="0"/>
                <a:cs typeface="Arial" panose="020B0604020202020204" pitchFamily="34" charset="0"/>
              </a:rPr>
              <a:t>Cluster</a:t>
            </a:r>
            <a:r>
              <a:rPr lang="en-IN" sz="2800"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4</a:t>
            </a:r>
          </a:p>
        </p:txBody>
      </p:sp>
      <p:sp>
        <p:nvSpPr>
          <p:cNvPr id="11" name="Rectangle 10"/>
          <p:cNvSpPr/>
          <p:nvPr/>
        </p:nvSpPr>
        <p:spPr>
          <a:xfrm>
            <a:off x="5187339" y="4058465"/>
            <a:ext cx="1525860" cy="461665"/>
          </a:xfrm>
          <a:prstGeom prst="rect">
            <a:avLst/>
          </a:prstGeom>
        </p:spPr>
        <p:txBody>
          <a:bodyPr wrap="square">
            <a:spAutoFit/>
          </a:bodyPr>
          <a:lstStyle/>
          <a:p>
            <a:pPr algn="ctr"/>
            <a:r>
              <a:rPr lang="en-IN" sz="2400" b="1" dirty="0">
                <a:latin typeface="Arial" panose="020B0604020202020204" pitchFamily="34" charset="0"/>
                <a:cs typeface="Arial" panose="020B0604020202020204" pitchFamily="34" charset="0"/>
              </a:rPr>
              <a:t>Cluster</a:t>
            </a:r>
            <a:r>
              <a:rPr lang="en-IN" sz="24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41315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55059"/>
            <a:ext cx="10515600" cy="938742"/>
          </a:xfrm>
        </p:spPr>
        <p:txBody>
          <a:bodyPr/>
          <a:lstStyle/>
          <a:p>
            <a:r>
              <a:rPr lang="en-US" b="1" dirty="0">
                <a:solidFill>
                  <a:srgbClr val="C00000"/>
                </a:solidFill>
                <a:latin typeface="Arial" panose="020B0604020202020204" pitchFamily="34" charset="0"/>
                <a:cs typeface="Arial" panose="020B0604020202020204" pitchFamily="34" charset="0"/>
              </a:rPr>
              <a:t>Cuisines in Clusters</a:t>
            </a:r>
            <a:endParaRPr lang="en-IN" b="1" dirty="0">
              <a:solidFill>
                <a:srgbClr val="C0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201" y="1193802"/>
            <a:ext cx="8661400" cy="4555066"/>
          </a:xfrm>
        </p:spPr>
      </p:pic>
      <p:sp>
        <p:nvSpPr>
          <p:cNvPr id="5" name="Rectangle 4"/>
          <p:cNvSpPr/>
          <p:nvPr/>
        </p:nvSpPr>
        <p:spPr>
          <a:xfrm>
            <a:off x="1092201" y="5976036"/>
            <a:ext cx="9389532" cy="369332"/>
          </a:xfrm>
          <a:prstGeom prst="rect">
            <a:avLst/>
          </a:prstGeom>
        </p:spPr>
        <p:txBody>
          <a:bodyPr wrap="square">
            <a:spAutoFit/>
          </a:bodyPr>
          <a:lstStyle/>
          <a:p>
            <a:r>
              <a:rPr lang="en-US" b="1" dirty="0">
                <a:solidFill>
                  <a:schemeClr val="bg2">
                    <a:lumMod val="25000"/>
                  </a:schemeClr>
                </a:solidFill>
                <a:latin typeface="Arial" panose="020B0604020202020204" pitchFamily="34" charset="0"/>
                <a:cs typeface="Arial" panose="020B0604020202020204" pitchFamily="34" charset="0"/>
              </a:rPr>
              <a:t>North Indian, Continental and Chinese are available mostly in every Cluster.</a:t>
            </a:r>
            <a:endParaRPr lang="en-IN" b="1"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754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8702-ACDC-CB9B-088C-24CE5D61027F}"/>
              </a:ext>
            </a:extLst>
          </p:cNvPr>
          <p:cNvSpPr>
            <a:spLocks noGrp="1"/>
          </p:cNvSpPr>
          <p:nvPr>
            <p:ph type="title"/>
          </p:nvPr>
        </p:nvSpPr>
        <p:spPr>
          <a:xfrm>
            <a:off x="668867" y="250970"/>
            <a:ext cx="10515600" cy="875186"/>
          </a:xfrm>
        </p:spPr>
        <p:txBody>
          <a:bodyPr/>
          <a:lstStyle/>
          <a:p>
            <a:r>
              <a:rPr lang="en-US" b="1" dirty="0">
                <a:solidFill>
                  <a:srgbClr val="C00000"/>
                </a:solidFill>
                <a:latin typeface="Arial" panose="020B0604020202020204" pitchFamily="34" charset="0"/>
                <a:cs typeface="Arial" panose="020B0604020202020204" pitchFamily="34" charset="0"/>
              </a:rPr>
              <a:t>EDA- Sentiment Analysis</a:t>
            </a:r>
          </a:p>
        </p:txBody>
      </p:sp>
      <p:pic>
        <p:nvPicPr>
          <p:cNvPr id="5" name="Content Placeholder 4">
            <a:extLst>
              <a:ext uri="{FF2B5EF4-FFF2-40B4-BE49-F238E27FC236}">
                <a16:creationId xmlns:a16="http://schemas.microsoft.com/office/drawing/2014/main" id="{7103C766-5CBA-1531-9FDC-1A92C2507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107" y="2198812"/>
            <a:ext cx="8562920" cy="3749601"/>
          </a:xfrm>
        </p:spPr>
      </p:pic>
      <p:sp>
        <p:nvSpPr>
          <p:cNvPr id="7" name="TextBox 6">
            <a:extLst>
              <a:ext uri="{FF2B5EF4-FFF2-40B4-BE49-F238E27FC236}">
                <a16:creationId xmlns:a16="http://schemas.microsoft.com/office/drawing/2014/main" id="{6C78068B-6427-5616-5588-611E314589E6}"/>
              </a:ext>
            </a:extLst>
          </p:cNvPr>
          <p:cNvSpPr txBox="1"/>
          <p:nvPr/>
        </p:nvSpPr>
        <p:spPr>
          <a:xfrm>
            <a:off x="965200" y="6130798"/>
            <a:ext cx="10388600" cy="400110"/>
          </a:xfrm>
          <a:prstGeom prst="rect">
            <a:avLst/>
          </a:prstGeom>
          <a:noFill/>
        </p:spPr>
        <p:txBody>
          <a:bodyPr wrap="square" rtlCol="0">
            <a:spAutoFit/>
          </a:bodyPr>
          <a:lstStyle/>
          <a:p>
            <a:r>
              <a:rPr lang="en-US" sz="2000" b="1" dirty="0">
                <a:solidFill>
                  <a:schemeClr val="tx2">
                    <a:lumMod val="50000"/>
                  </a:schemeClr>
                </a:solidFill>
                <a:latin typeface="Arial" panose="020B0604020202020204" pitchFamily="34" charset="0"/>
                <a:cs typeface="Arial" panose="020B0604020202020204" pitchFamily="34" charset="0"/>
              </a:rPr>
              <a:t>We can see most number of people game rating 5 followed by 4 and 1 respectively.</a:t>
            </a:r>
          </a:p>
        </p:txBody>
      </p:sp>
      <p:sp>
        <p:nvSpPr>
          <p:cNvPr id="3" name="Rectangle 2"/>
          <p:cNvSpPr/>
          <p:nvPr/>
        </p:nvSpPr>
        <p:spPr>
          <a:xfrm>
            <a:off x="3069077" y="1399734"/>
            <a:ext cx="5206017" cy="707886"/>
          </a:xfrm>
          <a:prstGeom prst="rect">
            <a:avLst/>
          </a:prstGeom>
        </p:spPr>
        <p:txBody>
          <a:bodyPr wrap="square">
            <a:spAutoFit/>
          </a:bodyPr>
          <a:lstStyle/>
          <a:p>
            <a:pPr algn="ctr"/>
            <a:r>
              <a:rPr lang="en-IN" sz="4000" b="1" dirty="0">
                <a:latin typeface="Arial" panose="020B0604020202020204" pitchFamily="34" charset="0"/>
                <a:cs typeface="Arial" panose="020B0604020202020204" pitchFamily="34" charset="0"/>
              </a:rPr>
              <a:t>Ratings Analysis</a:t>
            </a:r>
          </a:p>
        </p:txBody>
      </p:sp>
    </p:spTree>
    <p:extLst>
      <p:ext uri="{BB962C8B-B14F-4D97-AF65-F5344CB8AC3E}">
        <p14:creationId xmlns:p14="http://schemas.microsoft.com/office/powerpoint/2010/main" val="163120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0A50A-038A-CBE0-75C8-7EF7AF343CBD}"/>
              </a:ext>
            </a:extLst>
          </p:cNvPr>
          <p:cNvSpPr>
            <a:spLocks noGrp="1"/>
          </p:cNvSpPr>
          <p:nvPr>
            <p:ph type="title"/>
          </p:nvPr>
        </p:nvSpPr>
        <p:spPr>
          <a:xfrm>
            <a:off x="661988" y="398649"/>
            <a:ext cx="10515600" cy="895237"/>
          </a:xfrm>
        </p:spPr>
        <p:txBody>
          <a:bodyPr>
            <a:normAutofit/>
          </a:bodyPr>
          <a:lstStyle/>
          <a:p>
            <a:r>
              <a:rPr lang="en-US" sz="4800" b="1" dirty="0">
                <a:solidFill>
                  <a:srgbClr val="C00000"/>
                </a:solidFill>
                <a:latin typeface="Arial" panose="020B0604020202020204" pitchFamily="34" charset="0"/>
                <a:cs typeface="Arial" panose="020B0604020202020204" pitchFamily="34" charset="0"/>
              </a:rPr>
              <a:t>Reviews Analysis</a:t>
            </a:r>
          </a:p>
        </p:txBody>
      </p:sp>
      <p:sp>
        <p:nvSpPr>
          <p:cNvPr id="5" name="Text Placeholder 4">
            <a:extLst>
              <a:ext uri="{FF2B5EF4-FFF2-40B4-BE49-F238E27FC236}">
                <a16:creationId xmlns:a16="http://schemas.microsoft.com/office/drawing/2014/main" id="{D7CA4FF9-01AD-DC8C-D778-06ACBD1F4CD6}"/>
              </a:ext>
            </a:extLst>
          </p:cNvPr>
          <p:cNvSpPr>
            <a:spLocks noGrp="1"/>
          </p:cNvSpPr>
          <p:nvPr>
            <p:ph type="body" idx="1"/>
          </p:nvPr>
        </p:nvSpPr>
        <p:spPr>
          <a:xfrm>
            <a:off x="839786" y="1368971"/>
            <a:ext cx="5157787" cy="664143"/>
          </a:xfrm>
        </p:spPr>
        <p:txBody>
          <a:bodyPr>
            <a:norm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Yearly Review Analysis</a:t>
            </a:r>
          </a:p>
        </p:txBody>
      </p:sp>
      <p:pic>
        <p:nvPicPr>
          <p:cNvPr id="10" name="Content Placeholder 9">
            <a:extLst>
              <a:ext uri="{FF2B5EF4-FFF2-40B4-BE49-F238E27FC236}">
                <a16:creationId xmlns:a16="http://schemas.microsoft.com/office/drawing/2014/main" id="{68FEBBF0-8E57-6951-F3B5-BED690B8CC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6" y="2108200"/>
            <a:ext cx="5157787" cy="4514248"/>
          </a:xfrm>
        </p:spPr>
      </p:pic>
      <p:sp>
        <p:nvSpPr>
          <p:cNvPr id="7" name="Text Placeholder 6">
            <a:extLst>
              <a:ext uri="{FF2B5EF4-FFF2-40B4-BE49-F238E27FC236}">
                <a16:creationId xmlns:a16="http://schemas.microsoft.com/office/drawing/2014/main" id="{1B93F53B-5FD0-34B6-215C-BA3777136E87}"/>
              </a:ext>
            </a:extLst>
          </p:cNvPr>
          <p:cNvSpPr>
            <a:spLocks noGrp="1"/>
          </p:cNvSpPr>
          <p:nvPr>
            <p:ph type="body" sz="quarter" idx="3"/>
          </p:nvPr>
        </p:nvSpPr>
        <p:spPr>
          <a:xfrm>
            <a:off x="6172200" y="1368970"/>
            <a:ext cx="5183188" cy="664143"/>
          </a:xfrm>
        </p:spPr>
        <p:txBody>
          <a:bodyPr>
            <a:normAutofit/>
          </a:bodyPr>
          <a:lstStyle/>
          <a:p>
            <a:pPr algn="ctr"/>
            <a:r>
              <a:rPr lang="en-US" sz="2800" dirty="0">
                <a:solidFill>
                  <a:schemeClr val="tx2">
                    <a:lumMod val="50000"/>
                  </a:schemeClr>
                </a:solidFill>
                <a:latin typeface="Arial" panose="020B0604020202020204" pitchFamily="34" charset="0"/>
                <a:cs typeface="Arial" panose="020B0604020202020204" pitchFamily="34" charset="0"/>
              </a:rPr>
              <a:t>Monthly Review Analysis</a:t>
            </a:r>
          </a:p>
        </p:txBody>
      </p:sp>
      <p:pic>
        <p:nvPicPr>
          <p:cNvPr id="12" name="Content Placeholder 11">
            <a:extLst>
              <a:ext uri="{FF2B5EF4-FFF2-40B4-BE49-F238E27FC236}">
                <a16:creationId xmlns:a16="http://schemas.microsoft.com/office/drawing/2014/main" id="{2B4C92E9-D2CA-8341-4FE7-26C58D70028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108200"/>
            <a:ext cx="5183188" cy="4610501"/>
          </a:xfrm>
        </p:spPr>
      </p:pic>
    </p:spTree>
    <p:extLst>
      <p:ext uri="{BB962C8B-B14F-4D97-AF65-F5344CB8AC3E}">
        <p14:creationId xmlns:p14="http://schemas.microsoft.com/office/powerpoint/2010/main" val="346998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2425-0D7C-7E19-56B9-7FDA74EC143A}"/>
              </a:ext>
            </a:extLst>
          </p:cNvPr>
          <p:cNvSpPr>
            <a:spLocks noGrp="1"/>
          </p:cNvSpPr>
          <p:nvPr>
            <p:ph type="title"/>
          </p:nvPr>
        </p:nvSpPr>
        <p:spPr>
          <a:xfrm>
            <a:off x="838200" y="297952"/>
            <a:ext cx="10515600" cy="1097712"/>
          </a:xfrm>
        </p:spPr>
        <p:txBody>
          <a:bodyPr>
            <a:normAutofit/>
          </a:bodyPr>
          <a:lstStyle/>
          <a:p>
            <a:r>
              <a:rPr lang="en-US" sz="4800" b="1" dirty="0">
                <a:solidFill>
                  <a:srgbClr val="C00000"/>
                </a:solidFill>
                <a:latin typeface="Arial" panose="020B0604020202020204" pitchFamily="34" charset="0"/>
                <a:cs typeface="Arial" panose="020B0604020202020204" pitchFamily="34" charset="0"/>
              </a:rPr>
              <a:t>Top 10 Restaurants by Rating</a:t>
            </a:r>
          </a:p>
        </p:txBody>
      </p:sp>
      <p:pic>
        <p:nvPicPr>
          <p:cNvPr id="5" name="Content Placeholder 4">
            <a:extLst>
              <a:ext uri="{FF2B5EF4-FFF2-40B4-BE49-F238E27FC236}">
                <a16:creationId xmlns:a16="http://schemas.microsoft.com/office/drawing/2014/main" id="{AFF39A6A-DA6E-57ED-2FA2-5246245A54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77"/>
          <a:stretch/>
        </p:blipFill>
        <p:spPr>
          <a:xfrm>
            <a:off x="870304" y="1778000"/>
            <a:ext cx="10483496" cy="4682068"/>
          </a:xfrm>
        </p:spPr>
      </p:pic>
    </p:spTree>
    <p:extLst>
      <p:ext uri="{BB962C8B-B14F-4D97-AF65-F5344CB8AC3E}">
        <p14:creationId xmlns:p14="http://schemas.microsoft.com/office/powerpoint/2010/main" val="140264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Data Pre-Processing</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fontAlgn="base"/>
            <a:r>
              <a:rPr lang="en-US" b="1" dirty="0"/>
              <a:t>Steps taken to prepare the data </a:t>
            </a:r>
            <a:endParaRPr lang="en-US" sz="3600" b="1" dirty="0"/>
          </a:p>
          <a:p>
            <a:pPr lvl="1" fontAlgn="base"/>
            <a:r>
              <a:rPr lang="en-US" dirty="0"/>
              <a:t>Removing Punctuations </a:t>
            </a:r>
          </a:p>
          <a:p>
            <a:pPr lvl="1" fontAlgn="base"/>
            <a:r>
              <a:rPr lang="en-US" dirty="0"/>
              <a:t>Removing Stop words </a:t>
            </a:r>
          </a:p>
          <a:p>
            <a:pPr lvl="1" fontAlgn="base"/>
            <a:r>
              <a:rPr lang="en-US" dirty="0"/>
              <a:t>Removing # symbols and retaining the tags </a:t>
            </a:r>
          </a:p>
          <a:p>
            <a:pPr lvl="1" fontAlgn="base"/>
            <a:r>
              <a:rPr lang="en-US" dirty="0"/>
              <a:t>Removing Emoji’s </a:t>
            </a:r>
          </a:p>
          <a:p>
            <a:pPr lvl="1" fontAlgn="base"/>
            <a:r>
              <a:rPr lang="en-US" dirty="0"/>
              <a:t>Removing short words </a:t>
            </a:r>
          </a:p>
          <a:p>
            <a:pPr lvl="1" fontAlgn="base"/>
            <a:r>
              <a:rPr lang="en-US" dirty="0"/>
              <a:t>Tokenization and stemming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037" y="1825625"/>
            <a:ext cx="3013829" cy="3013829"/>
          </a:xfrm>
          <a:prstGeom prst="rect">
            <a:avLst/>
          </a:prstGeom>
        </p:spPr>
      </p:pic>
    </p:spTree>
    <p:extLst>
      <p:ext uri="{BB962C8B-B14F-4D97-AF65-F5344CB8AC3E}">
        <p14:creationId xmlns:p14="http://schemas.microsoft.com/office/powerpoint/2010/main" val="78936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524A-72AD-0688-9A10-0D240537CF78}"/>
              </a:ext>
            </a:extLst>
          </p:cNvPr>
          <p:cNvSpPr>
            <a:spLocks noGrp="1"/>
          </p:cNvSpPr>
          <p:nvPr>
            <p:ph type="title"/>
          </p:nvPr>
        </p:nvSpPr>
        <p:spPr>
          <a:xfrm>
            <a:off x="838200" y="263611"/>
            <a:ext cx="10515600" cy="1005015"/>
          </a:xfrm>
        </p:spPr>
        <p:txBody>
          <a:bodyPr>
            <a:normAutofit/>
          </a:bodyPr>
          <a:lstStyle/>
          <a:p>
            <a:r>
              <a:rPr lang="en-US" sz="5400" b="1" dirty="0">
                <a:solidFill>
                  <a:srgbClr val="C00000"/>
                </a:solidFill>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E8C1829F-C5B2-0DA8-002B-19BF4C514FD5}"/>
              </a:ext>
            </a:extLst>
          </p:cNvPr>
          <p:cNvSpPr>
            <a:spLocks noGrp="1"/>
          </p:cNvSpPr>
          <p:nvPr>
            <p:ph idx="1"/>
          </p:nvPr>
        </p:nvSpPr>
        <p:spPr>
          <a:xfrm>
            <a:off x="838200" y="1392195"/>
            <a:ext cx="10515600" cy="5288692"/>
          </a:xfrm>
        </p:spPr>
        <p:txBody>
          <a:bodyPr>
            <a:normAutofit fontScale="62500" lnSpcReduction="20000"/>
          </a:bodyPr>
          <a:lstStyle/>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Problem Statement</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Data Summary</a:t>
            </a:r>
          </a:p>
          <a:p>
            <a:pPr marL="0" indent="0">
              <a:lnSpc>
                <a:spcPct val="120000"/>
              </a:lnSpc>
              <a:buNone/>
            </a:pPr>
            <a:r>
              <a:rPr lang="en-US" sz="3200" dirty="0">
                <a:latin typeface="Arial" panose="020B0604020202020204" pitchFamily="34" charset="0"/>
                <a:cs typeface="Arial" panose="020B0604020202020204" pitchFamily="34" charset="0"/>
              </a:rPr>
              <a:t>      </a:t>
            </a:r>
            <a:r>
              <a:rPr lang="en-US" sz="5100" b="1" dirty="0">
                <a:solidFill>
                  <a:srgbClr val="C00000"/>
                </a:solidFill>
                <a:latin typeface="Arial" panose="020B0604020202020204" pitchFamily="34" charset="0"/>
                <a:cs typeface="Arial" panose="020B0604020202020204" pitchFamily="34" charset="0"/>
              </a:rPr>
              <a:t>Clustering</a:t>
            </a:r>
          </a:p>
          <a:p>
            <a:pPr>
              <a:lnSpc>
                <a:spcPct val="12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EDA</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Optimal No of Clusters</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Restaurants in Different Clusters</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Cuisines in Different Clusters</a:t>
            </a:r>
          </a:p>
          <a:p>
            <a:pPr marL="0" indent="0">
              <a:lnSpc>
                <a:spcPct val="120000"/>
              </a:lnSpc>
              <a:buNone/>
            </a:pPr>
            <a:r>
              <a:rPr lang="en-US" sz="3200" dirty="0">
                <a:latin typeface="Arial" panose="020B0604020202020204" pitchFamily="34" charset="0"/>
                <a:cs typeface="Arial" panose="020B0604020202020204" pitchFamily="34" charset="0"/>
              </a:rPr>
              <a:t>      </a:t>
            </a:r>
            <a:r>
              <a:rPr lang="en-US" sz="5100" b="1" dirty="0">
                <a:solidFill>
                  <a:srgbClr val="C00000"/>
                </a:solidFill>
                <a:latin typeface="Arial" panose="020B0604020202020204" pitchFamily="34" charset="0"/>
                <a:cs typeface="Arial" panose="020B0604020202020204" pitchFamily="34" charset="0"/>
              </a:rPr>
              <a:t>Sentiment Analysis</a:t>
            </a:r>
          </a:p>
          <a:p>
            <a:pPr>
              <a:lnSpc>
                <a:spcPct val="12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EDA</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Data Preprocessing</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Top Words before and after Stemming</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ML Model &amp; Metrics</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Challenges</a:t>
            </a:r>
          </a:p>
          <a:p>
            <a:pPr>
              <a:lnSpc>
                <a:spcPct val="70000"/>
              </a:lnSpc>
            </a:pPr>
            <a:r>
              <a:rPr lang="en-US" sz="3600" b="1" dirty="0">
                <a:solidFill>
                  <a:schemeClr val="tx1">
                    <a:lumMod val="75000"/>
                    <a:lumOff val="25000"/>
                  </a:schemeClr>
                </a:solidFill>
                <a:latin typeface="Arial" panose="020B0604020202020204" pitchFamily="34" charset="0"/>
                <a:cs typeface="Arial" panose="020B0604020202020204" pitchFamily="34" charset="0"/>
              </a:rPr>
              <a:t>Conclusion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4" y="1202266"/>
            <a:ext cx="4749800" cy="5206999"/>
          </a:xfrm>
          <a:prstGeom prst="rect">
            <a:avLst/>
          </a:prstGeom>
        </p:spPr>
      </p:pic>
    </p:spTree>
    <p:extLst>
      <p:ext uri="{BB962C8B-B14F-4D97-AF65-F5344CB8AC3E}">
        <p14:creationId xmlns:p14="http://schemas.microsoft.com/office/powerpoint/2010/main" val="211098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B7F10-D52D-883F-349E-D7B24C60CC26}"/>
              </a:ext>
            </a:extLst>
          </p:cNvPr>
          <p:cNvSpPr>
            <a:spLocks noGrp="1"/>
          </p:cNvSpPr>
          <p:nvPr>
            <p:ph type="title" idx="4294967295"/>
          </p:nvPr>
        </p:nvSpPr>
        <p:spPr>
          <a:xfrm>
            <a:off x="1117601" y="217883"/>
            <a:ext cx="10515600" cy="981075"/>
          </a:xfrm>
        </p:spPr>
        <p:txBody>
          <a:bodyPr/>
          <a:lstStyle/>
          <a:p>
            <a:r>
              <a:rPr lang="en-US" b="1" dirty="0">
                <a:solidFill>
                  <a:srgbClr val="C00000"/>
                </a:solidFill>
                <a:latin typeface="Arial" panose="020B0604020202020204" pitchFamily="34" charset="0"/>
                <a:cs typeface="Arial" panose="020B0604020202020204" pitchFamily="34" charset="0"/>
              </a:rPr>
              <a:t>Stemming </a:t>
            </a:r>
          </a:p>
        </p:txBody>
      </p:sp>
      <p:sp>
        <p:nvSpPr>
          <p:cNvPr id="5" name="Text Placeholder 4">
            <a:extLst>
              <a:ext uri="{FF2B5EF4-FFF2-40B4-BE49-F238E27FC236}">
                <a16:creationId xmlns:a16="http://schemas.microsoft.com/office/drawing/2014/main" id="{7CAD779A-0901-92D7-99E8-0E5BEBD90AD2}"/>
              </a:ext>
            </a:extLst>
          </p:cNvPr>
          <p:cNvSpPr>
            <a:spLocks noGrp="1"/>
          </p:cNvSpPr>
          <p:nvPr>
            <p:ph type="body" idx="4294967295"/>
          </p:nvPr>
        </p:nvSpPr>
        <p:spPr>
          <a:xfrm>
            <a:off x="1117601" y="1365513"/>
            <a:ext cx="9625013" cy="549275"/>
          </a:xfrm>
        </p:spPr>
        <p:txBody>
          <a:bodyPr>
            <a:normAutofit/>
          </a:bodyPr>
          <a:lstStyle/>
          <a:p>
            <a:pPr marL="0" indent="0" algn="ctr">
              <a:buNone/>
            </a:pPr>
            <a:r>
              <a:rPr lang="en-US" sz="3200" b="1" dirty="0">
                <a:solidFill>
                  <a:schemeClr val="bg2">
                    <a:lumMod val="10000"/>
                  </a:schemeClr>
                </a:solidFill>
                <a:latin typeface="Arial" panose="020B0604020202020204" pitchFamily="34" charset="0"/>
                <a:cs typeface="Arial" panose="020B0604020202020204" pitchFamily="34" charset="0"/>
              </a:rPr>
              <a:t>Top words before Stemming</a:t>
            </a:r>
          </a:p>
        </p:txBody>
      </p:sp>
      <p:pic>
        <p:nvPicPr>
          <p:cNvPr id="10" name="Content Placeholder 9">
            <a:extLst>
              <a:ext uri="{FF2B5EF4-FFF2-40B4-BE49-F238E27FC236}">
                <a16:creationId xmlns:a16="http://schemas.microsoft.com/office/drawing/2014/main" id="{91FAFBDE-A051-DB0C-D93A-E4F97F356C9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405465" y="2031470"/>
            <a:ext cx="5795963" cy="4581525"/>
          </a:xfrm>
        </p:spPr>
      </p:pic>
      <p:pic>
        <p:nvPicPr>
          <p:cNvPr id="8" name="Content Placeholder 7"/>
          <p:cNvPicPr>
            <a:picLocks noGrp="1" noChangeAspect="1"/>
          </p:cNvPicPr>
          <p:nvPr>
            <p:ph sz="quarter" idx="4294967295"/>
          </p:nvPr>
        </p:nvPicPr>
        <p:blipFill rotWithShape="1">
          <a:blip r:embed="rId3">
            <a:extLst>
              <a:ext uri="{28A0092B-C50C-407E-A947-70E740481C1C}">
                <a14:useLocalDpi xmlns:a14="http://schemas.microsoft.com/office/drawing/2010/main" val="0"/>
              </a:ext>
            </a:extLst>
          </a:blip>
          <a:srcRect l="18305"/>
          <a:stretch/>
        </p:blipFill>
        <p:spPr>
          <a:xfrm>
            <a:off x="7152748" y="1953682"/>
            <a:ext cx="3589866" cy="4659313"/>
          </a:xfrm>
        </p:spPr>
      </p:pic>
    </p:spTree>
    <p:extLst>
      <p:ext uri="{BB962C8B-B14F-4D97-AF65-F5344CB8AC3E}">
        <p14:creationId xmlns:p14="http://schemas.microsoft.com/office/powerpoint/2010/main" val="110619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7533" y="450058"/>
            <a:ext cx="10515600" cy="1023408"/>
          </a:xfrm>
        </p:spPr>
        <p:txBody>
          <a:bodyPr/>
          <a:lstStyle/>
          <a:p>
            <a:r>
              <a:rPr lang="en-US" b="1" dirty="0">
                <a:solidFill>
                  <a:srgbClr val="C00000"/>
                </a:solidFill>
                <a:latin typeface="Arial" panose="020B0604020202020204" pitchFamily="34" charset="0"/>
                <a:cs typeface="Arial" panose="020B0604020202020204" pitchFamily="34" charset="0"/>
              </a:rPr>
              <a:t>Stemming </a:t>
            </a:r>
            <a:endParaRPr lang="en-IN" dirty="0"/>
          </a:p>
        </p:txBody>
      </p:sp>
      <p:sp>
        <p:nvSpPr>
          <p:cNvPr id="3" name="Text Placeholder 2"/>
          <p:cNvSpPr>
            <a:spLocks noGrp="1"/>
          </p:cNvSpPr>
          <p:nvPr>
            <p:ph type="body" idx="4294967295"/>
          </p:nvPr>
        </p:nvSpPr>
        <p:spPr>
          <a:xfrm>
            <a:off x="677333" y="1553237"/>
            <a:ext cx="10074275" cy="627063"/>
          </a:xfrm>
        </p:spPr>
        <p:txBody>
          <a:bodyPr>
            <a:normAutofit/>
          </a:bodyPr>
          <a:lstStyle/>
          <a:p>
            <a:pPr marL="0" indent="0" algn="ctr">
              <a:buNone/>
            </a:pPr>
            <a:r>
              <a:rPr lang="en-US" sz="3200" b="1" dirty="0">
                <a:solidFill>
                  <a:schemeClr val="bg2">
                    <a:lumMod val="10000"/>
                  </a:schemeClr>
                </a:solidFill>
                <a:latin typeface="Arial" panose="020B0604020202020204" pitchFamily="34" charset="0"/>
                <a:cs typeface="Arial" panose="020B0604020202020204" pitchFamily="34" charset="0"/>
              </a:rPr>
              <a:t>Top words after Stemming</a:t>
            </a:r>
          </a:p>
        </p:txBody>
      </p:sp>
      <p:pic>
        <p:nvPicPr>
          <p:cNvPr id="7" name="Content Placeholder 11">
            <a:extLst>
              <a:ext uri="{FF2B5EF4-FFF2-40B4-BE49-F238E27FC236}">
                <a16:creationId xmlns:a16="http://schemas.microsoft.com/office/drawing/2014/main" id="{622ACB0A-E598-00D1-CEAD-AECE344F615C}"/>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1676399" y="2180300"/>
            <a:ext cx="5840413" cy="4233862"/>
          </a:xfrm>
        </p:spPr>
      </p:pic>
      <p:pic>
        <p:nvPicPr>
          <p:cNvPr id="8" name="Content Placeholder 7"/>
          <p:cNvPicPr>
            <a:picLocks noGrp="1" noChangeAspect="1"/>
          </p:cNvPicPr>
          <p:nvPr>
            <p:ph sz="quarter" idx="4294967295"/>
          </p:nvPr>
        </p:nvPicPr>
        <p:blipFill rotWithShape="1">
          <a:blip r:embed="rId4">
            <a:extLst>
              <a:ext uri="{28A0092B-C50C-407E-A947-70E740481C1C}">
                <a14:useLocalDpi xmlns:a14="http://schemas.microsoft.com/office/drawing/2010/main" val="0"/>
              </a:ext>
            </a:extLst>
          </a:blip>
          <a:srcRect l="12305"/>
          <a:stretch/>
        </p:blipFill>
        <p:spPr>
          <a:xfrm>
            <a:off x="7516812" y="2100529"/>
            <a:ext cx="2968096" cy="4525168"/>
          </a:xfrm>
        </p:spPr>
      </p:pic>
    </p:spTree>
    <p:extLst>
      <p:ext uri="{BB962C8B-B14F-4D97-AF65-F5344CB8AC3E}">
        <p14:creationId xmlns:p14="http://schemas.microsoft.com/office/powerpoint/2010/main" val="2189632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875"/>
          </a:xfrm>
        </p:spPr>
        <p:txBody>
          <a:bodyPr>
            <a:normAutofit/>
          </a:bodyPr>
          <a:lstStyle/>
          <a:p>
            <a:r>
              <a:rPr lang="en-US" sz="3600" b="1" dirty="0">
                <a:solidFill>
                  <a:srgbClr val="C00000"/>
                </a:solidFill>
                <a:latin typeface="Arial" panose="020B0604020202020204" pitchFamily="34" charset="0"/>
                <a:cs typeface="Arial" panose="020B0604020202020204" pitchFamily="34" charset="0"/>
              </a:rPr>
              <a:t>Comparison Of performance of all models</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863050"/>
              </p:ext>
            </p:extLst>
          </p:nvPr>
        </p:nvGraphicFramePr>
        <p:xfrm>
          <a:off x="606175" y="1397000"/>
          <a:ext cx="11013897" cy="4868332"/>
        </p:xfrm>
        <a:graphic>
          <a:graphicData uri="http://schemas.openxmlformats.org/drawingml/2006/table">
            <a:tbl>
              <a:tblPr firstRow="1" bandRow="1">
                <a:tableStyleId>{5C22544A-7EE6-4342-B048-85BDC9FD1C3A}</a:tableStyleId>
              </a:tblPr>
              <a:tblGrid>
                <a:gridCol w="1247125">
                  <a:extLst>
                    <a:ext uri="{9D8B030D-6E8A-4147-A177-3AD203B41FA5}">
                      <a16:colId xmlns:a16="http://schemas.microsoft.com/office/drawing/2014/main" val="20000"/>
                    </a:ext>
                  </a:extLst>
                </a:gridCol>
                <a:gridCol w="3001135">
                  <a:extLst>
                    <a:ext uri="{9D8B030D-6E8A-4147-A177-3AD203B41FA5}">
                      <a16:colId xmlns:a16="http://schemas.microsoft.com/office/drawing/2014/main" val="20001"/>
                    </a:ext>
                  </a:extLst>
                </a:gridCol>
                <a:gridCol w="1506940">
                  <a:extLst>
                    <a:ext uri="{9D8B030D-6E8A-4147-A177-3AD203B41FA5}">
                      <a16:colId xmlns:a16="http://schemas.microsoft.com/office/drawing/2014/main" val="20002"/>
                    </a:ext>
                  </a:extLst>
                </a:gridCol>
                <a:gridCol w="1486154">
                  <a:extLst>
                    <a:ext uri="{9D8B030D-6E8A-4147-A177-3AD203B41FA5}">
                      <a16:colId xmlns:a16="http://schemas.microsoft.com/office/drawing/2014/main" val="20003"/>
                    </a:ext>
                  </a:extLst>
                </a:gridCol>
                <a:gridCol w="1881077">
                  <a:extLst>
                    <a:ext uri="{9D8B030D-6E8A-4147-A177-3AD203B41FA5}">
                      <a16:colId xmlns:a16="http://schemas.microsoft.com/office/drawing/2014/main" val="20004"/>
                    </a:ext>
                  </a:extLst>
                </a:gridCol>
                <a:gridCol w="1891466">
                  <a:extLst>
                    <a:ext uri="{9D8B030D-6E8A-4147-A177-3AD203B41FA5}">
                      <a16:colId xmlns:a16="http://schemas.microsoft.com/office/drawing/2014/main" val="20005"/>
                    </a:ext>
                  </a:extLst>
                </a:gridCol>
              </a:tblGrid>
              <a:tr h="674231">
                <a:tc>
                  <a:txBody>
                    <a:bodyPr/>
                    <a:lstStyle/>
                    <a:p>
                      <a:pPr algn="ctr"/>
                      <a:br>
                        <a:rPr lang="en-IN" b="1" dirty="0">
                          <a:effectLst/>
                        </a:rPr>
                      </a:br>
                      <a:r>
                        <a:rPr lang="en-IN" b="1" dirty="0">
                          <a:effectLst/>
                        </a:rPr>
                        <a:t>index</a:t>
                      </a:r>
                    </a:p>
                  </a:txBody>
                  <a:tcPr anchor="ctr"/>
                </a:tc>
                <a:tc>
                  <a:txBody>
                    <a:bodyPr/>
                    <a:lstStyle/>
                    <a:p>
                      <a:pPr algn="ctr"/>
                      <a:r>
                        <a:rPr lang="en-IN" b="1" dirty="0">
                          <a:effectLst/>
                        </a:rPr>
                        <a:t>Model</a:t>
                      </a:r>
                    </a:p>
                  </a:txBody>
                  <a:tcPr anchor="ctr"/>
                </a:tc>
                <a:tc>
                  <a:txBody>
                    <a:bodyPr/>
                    <a:lstStyle/>
                    <a:p>
                      <a:pPr algn="ctr"/>
                      <a:r>
                        <a:rPr lang="en-IN" b="1" dirty="0">
                          <a:effectLst/>
                        </a:rPr>
                        <a:t>Test accuracy</a:t>
                      </a:r>
                    </a:p>
                  </a:txBody>
                  <a:tcPr anchor="ctr"/>
                </a:tc>
                <a:tc>
                  <a:txBody>
                    <a:bodyPr/>
                    <a:lstStyle/>
                    <a:p>
                      <a:pPr algn="ctr"/>
                      <a:r>
                        <a:rPr lang="en-IN" b="1" dirty="0">
                          <a:effectLst/>
                        </a:rPr>
                        <a:t>Precision</a:t>
                      </a:r>
                    </a:p>
                  </a:txBody>
                  <a:tcPr anchor="ctr"/>
                </a:tc>
                <a:tc>
                  <a:txBody>
                    <a:bodyPr/>
                    <a:lstStyle/>
                    <a:p>
                      <a:pPr algn="ctr"/>
                      <a:r>
                        <a:rPr lang="en-IN" b="1" dirty="0">
                          <a:effectLst/>
                        </a:rPr>
                        <a:t>Recall</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a:effectLst/>
                        </a:rPr>
                        <a:t>Auc - Roc Score</a:t>
                      </a:r>
                    </a:p>
                  </a:txBody>
                  <a:tcPr anchor="ctr"/>
                </a:tc>
                <a:extLst>
                  <a:ext uri="{0D108BD9-81ED-4DB2-BD59-A6C34878D82A}">
                    <a16:rowId xmlns:a16="http://schemas.microsoft.com/office/drawing/2014/main" val="10000"/>
                  </a:ext>
                </a:extLst>
              </a:tr>
              <a:tr h="674231">
                <a:tc>
                  <a:txBody>
                    <a:bodyPr/>
                    <a:lstStyle/>
                    <a:p>
                      <a:pPr algn="ctr" fontAlgn="ctr"/>
                      <a:r>
                        <a:rPr lang="en-US" b="1" dirty="0">
                          <a:effectLst/>
                        </a:rPr>
                        <a:t>1</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rPr>
                        <a:t>Logistic Regression</a:t>
                      </a:r>
                    </a:p>
                    <a:p>
                      <a:pPr algn="ctr"/>
                      <a:endParaRPr lang="en-IN" dirty="0">
                        <a:effectLst/>
                      </a:endParaRPr>
                    </a:p>
                  </a:txBody>
                  <a:tcPr anchor="ctr"/>
                </a:tc>
                <a:tc>
                  <a:txBody>
                    <a:bodyPr/>
                    <a:lstStyle/>
                    <a:p>
                      <a:pPr algn="ctr"/>
                      <a:r>
                        <a:rPr lang="en-IN">
                          <a:effectLst/>
                        </a:rPr>
                        <a:t>0.862404</a:t>
                      </a:r>
                    </a:p>
                  </a:txBody>
                  <a:tcPr anchor="ctr"/>
                </a:tc>
                <a:tc>
                  <a:txBody>
                    <a:bodyPr/>
                    <a:lstStyle/>
                    <a:p>
                      <a:pPr algn="ctr"/>
                      <a:r>
                        <a:rPr lang="en-IN">
                          <a:effectLst/>
                        </a:rPr>
                        <a:t>0.769848</a:t>
                      </a:r>
                    </a:p>
                  </a:txBody>
                  <a:tcPr anchor="ctr"/>
                </a:tc>
                <a:tc>
                  <a:txBody>
                    <a:bodyPr/>
                    <a:lstStyle/>
                    <a:p>
                      <a:pPr algn="ctr"/>
                      <a:r>
                        <a:rPr lang="en-IN">
                          <a:effectLst/>
                        </a:rPr>
                        <a:t>0.849409</a:t>
                      </a:r>
                    </a:p>
                  </a:txBody>
                  <a:tcPr anchor="ctr"/>
                </a:tc>
                <a:tc>
                  <a:txBody>
                    <a:bodyPr/>
                    <a:lstStyle/>
                    <a:p>
                      <a:pPr algn="ctr"/>
                      <a:r>
                        <a:rPr lang="en-IN">
                          <a:effectLst/>
                        </a:rPr>
                        <a:t>0.859256</a:t>
                      </a:r>
                    </a:p>
                  </a:txBody>
                  <a:tcPr anchor="ctr"/>
                </a:tc>
                <a:extLst>
                  <a:ext uri="{0D108BD9-81ED-4DB2-BD59-A6C34878D82A}">
                    <a16:rowId xmlns:a16="http://schemas.microsoft.com/office/drawing/2014/main" val="10001"/>
                  </a:ext>
                </a:extLst>
              </a:tr>
              <a:tr h="674231">
                <a:tc>
                  <a:txBody>
                    <a:bodyPr/>
                    <a:lstStyle/>
                    <a:p>
                      <a:pPr algn="ctr" fontAlgn="ctr"/>
                      <a:r>
                        <a:rPr lang="en-US" b="1" dirty="0">
                          <a:effectLst/>
                        </a:rPr>
                        <a:t>2</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rPr>
                        <a:t>Random Forest</a:t>
                      </a:r>
                    </a:p>
                    <a:p>
                      <a:pPr algn="ctr"/>
                      <a:endParaRPr lang="en-IN" dirty="0">
                        <a:effectLst/>
                      </a:endParaRPr>
                    </a:p>
                  </a:txBody>
                  <a:tcPr anchor="ctr"/>
                </a:tc>
                <a:tc>
                  <a:txBody>
                    <a:bodyPr/>
                    <a:lstStyle/>
                    <a:p>
                      <a:pPr algn="ctr"/>
                      <a:r>
                        <a:rPr lang="en-IN">
                          <a:effectLst/>
                        </a:rPr>
                        <a:t>0.857717</a:t>
                      </a:r>
                    </a:p>
                  </a:txBody>
                  <a:tcPr anchor="ctr"/>
                </a:tc>
                <a:tc>
                  <a:txBody>
                    <a:bodyPr/>
                    <a:lstStyle/>
                    <a:p>
                      <a:pPr algn="ctr"/>
                      <a:r>
                        <a:rPr lang="en-IN">
                          <a:effectLst/>
                        </a:rPr>
                        <a:t>0.706512</a:t>
                      </a:r>
                    </a:p>
                  </a:txBody>
                  <a:tcPr anchor="ctr"/>
                </a:tc>
                <a:tc>
                  <a:txBody>
                    <a:bodyPr/>
                    <a:lstStyle/>
                    <a:p>
                      <a:pPr algn="ctr"/>
                      <a:r>
                        <a:rPr lang="en-IN">
                          <a:effectLst/>
                        </a:rPr>
                        <a:t>0.891892</a:t>
                      </a:r>
                    </a:p>
                  </a:txBody>
                  <a:tcPr anchor="ctr"/>
                </a:tc>
                <a:tc>
                  <a:txBody>
                    <a:bodyPr/>
                    <a:lstStyle/>
                    <a:p>
                      <a:pPr algn="ctr"/>
                      <a:r>
                        <a:rPr lang="en-IN" dirty="0">
                          <a:effectLst/>
                        </a:rPr>
                        <a:t>0.867575</a:t>
                      </a:r>
                    </a:p>
                  </a:txBody>
                  <a:tcPr anchor="ctr"/>
                </a:tc>
                <a:extLst>
                  <a:ext uri="{0D108BD9-81ED-4DB2-BD59-A6C34878D82A}">
                    <a16:rowId xmlns:a16="http://schemas.microsoft.com/office/drawing/2014/main" val="10002"/>
                  </a:ext>
                </a:extLst>
              </a:tr>
              <a:tr h="778641">
                <a:tc>
                  <a:txBody>
                    <a:bodyPr/>
                    <a:lstStyle/>
                    <a:p>
                      <a:pPr algn="ctr" fontAlgn="ctr"/>
                      <a:r>
                        <a:rPr lang="en-US" b="1" dirty="0">
                          <a:effectLst/>
                        </a:rPr>
                        <a:t>3</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rPr>
                        <a:t>CatBoost Classifier</a:t>
                      </a:r>
                    </a:p>
                    <a:p>
                      <a:pPr algn="ctr"/>
                      <a:endParaRPr lang="en-IN" dirty="0">
                        <a:effectLst/>
                      </a:endParaRPr>
                    </a:p>
                  </a:txBody>
                  <a:tcPr anchor="ctr"/>
                </a:tc>
                <a:tc>
                  <a:txBody>
                    <a:bodyPr/>
                    <a:lstStyle/>
                    <a:p>
                      <a:pPr algn="ctr"/>
                      <a:r>
                        <a:rPr lang="en-IN" dirty="0">
                          <a:effectLst/>
                        </a:rPr>
                        <a:t>0.849012</a:t>
                      </a:r>
                    </a:p>
                  </a:txBody>
                  <a:tcPr anchor="ctr"/>
                </a:tc>
                <a:tc>
                  <a:txBody>
                    <a:bodyPr/>
                    <a:lstStyle/>
                    <a:p>
                      <a:pPr algn="ctr"/>
                      <a:r>
                        <a:rPr lang="en-IN" dirty="0">
                          <a:effectLst/>
                        </a:rPr>
                        <a:t>0.700268</a:t>
                      </a:r>
                    </a:p>
                  </a:txBody>
                  <a:tcPr anchor="ctr"/>
                </a:tc>
                <a:tc>
                  <a:txBody>
                    <a:bodyPr/>
                    <a:lstStyle/>
                    <a:p>
                      <a:pPr algn="ctr"/>
                      <a:r>
                        <a:rPr lang="en-IN">
                          <a:effectLst/>
                        </a:rPr>
                        <a:t>0.872222</a:t>
                      </a:r>
                    </a:p>
                  </a:txBody>
                  <a:tcPr anchor="ctr"/>
                </a:tc>
                <a:tc>
                  <a:txBody>
                    <a:bodyPr/>
                    <a:lstStyle/>
                    <a:p>
                      <a:pPr algn="ctr"/>
                      <a:r>
                        <a:rPr lang="en-IN">
                          <a:effectLst/>
                        </a:rPr>
                        <a:t>0.855613</a:t>
                      </a:r>
                    </a:p>
                  </a:txBody>
                  <a:tcPr anchor="ctr"/>
                </a:tc>
                <a:extLst>
                  <a:ext uri="{0D108BD9-81ED-4DB2-BD59-A6C34878D82A}">
                    <a16:rowId xmlns:a16="http://schemas.microsoft.com/office/drawing/2014/main" val="10003"/>
                  </a:ext>
                </a:extLst>
              </a:tr>
              <a:tr h="674231">
                <a:tc>
                  <a:txBody>
                    <a:bodyPr/>
                    <a:lstStyle/>
                    <a:p>
                      <a:pPr algn="ctr" fontAlgn="ctr"/>
                      <a:r>
                        <a:rPr lang="en-US" b="1" dirty="0">
                          <a:effectLst/>
                        </a:rPr>
                        <a:t>4</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rPr>
                        <a:t>XGBoost</a:t>
                      </a:r>
                    </a:p>
                    <a:p>
                      <a:pPr algn="ctr"/>
                      <a:endParaRPr lang="en-IN" dirty="0">
                        <a:effectLst/>
                      </a:endParaRPr>
                    </a:p>
                  </a:txBody>
                  <a:tcPr anchor="ctr"/>
                </a:tc>
                <a:tc>
                  <a:txBody>
                    <a:bodyPr/>
                    <a:lstStyle/>
                    <a:p>
                      <a:pPr algn="ctr"/>
                      <a:r>
                        <a:rPr lang="en-IN">
                          <a:effectLst/>
                        </a:rPr>
                        <a:t>0.821895</a:t>
                      </a:r>
                    </a:p>
                  </a:txBody>
                  <a:tcPr anchor="ctr"/>
                </a:tc>
                <a:tc>
                  <a:txBody>
                    <a:bodyPr/>
                    <a:lstStyle/>
                    <a:p>
                      <a:pPr algn="ctr"/>
                      <a:r>
                        <a:rPr lang="en-IN" dirty="0">
                          <a:effectLst/>
                        </a:rPr>
                        <a:t>0.597681</a:t>
                      </a:r>
                    </a:p>
                  </a:txBody>
                  <a:tcPr anchor="ctr"/>
                </a:tc>
                <a:tc>
                  <a:txBody>
                    <a:bodyPr/>
                    <a:lstStyle/>
                    <a:p>
                      <a:pPr algn="ctr"/>
                      <a:r>
                        <a:rPr lang="en-IN" dirty="0">
                          <a:effectLst/>
                        </a:rPr>
                        <a:t>0.892144</a:t>
                      </a:r>
                    </a:p>
                  </a:txBody>
                  <a:tcPr anchor="ctr"/>
                </a:tc>
                <a:tc>
                  <a:txBody>
                    <a:bodyPr/>
                    <a:lstStyle/>
                    <a:p>
                      <a:pPr algn="ctr"/>
                      <a:r>
                        <a:rPr lang="en-IN">
                          <a:effectLst/>
                        </a:rPr>
                        <a:t>0.845222</a:t>
                      </a:r>
                    </a:p>
                  </a:txBody>
                  <a:tcPr anchor="ctr"/>
                </a:tc>
                <a:extLst>
                  <a:ext uri="{0D108BD9-81ED-4DB2-BD59-A6C34878D82A}">
                    <a16:rowId xmlns:a16="http://schemas.microsoft.com/office/drawing/2014/main" val="10004"/>
                  </a:ext>
                </a:extLst>
              </a:tr>
              <a:tr h="778641">
                <a:tc>
                  <a:txBody>
                    <a:bodyPr/>
                    <a:lstStyle/>
                    <a:p>
                      <a:pPr algn="ctr" fontAlgn="ctr"/>
                      <a:r>
                        <a:rPr lang="en-US" b="1" dirty="0">
                          <a:effectLst/>
                        </a:rPr>
                        <a:t>5</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rPr>
                        <a:t>K Nearest Neighbour</a:t>
                      </a:r>
                    </a:p>
                    <a:p>
                      <a:pPr algn="ctr"/>
                      <a:endParaRPr lang="en-IN" dirty="0">
                        <a:effectLst/>
                      </a:endParaRPr>
                    </a:p>
                  </a:txBody>
                  <a:tcPr anchor="ctr"/>
                </a:tc>
                <a:tc>
                  <a:txBody>
                    <a:bodyPr/>
                    <a:lstStyle/>
                    <a:p>
                      <a:pPr algn="ctr"/>
                      <a:r>
                        <a:rPr lang="en-IN">
                          <a:effectLst/>
                        </a:rPr>
                        <a:t>0.753264</a:t>
                      </a:r>
                    </a:p>
                  </a:txBody>
                  <a:tcPr anchor="ctr"/>
                </a:tc>
                <a:tc>
                  <a:txBody>
                    <a:bodyPr/>
                    <a:lstStyle/>
                    <a:p>
                      <a:pPr algn="ctr"/>
                      <a:r>
                        <a:rPr lang="en-IN">
                          <a:effectLst/>
                        </a:rPr>
                        <a:t>0.497770</a:t>
                      </a:r>
                    </a:p>
                  </a:txBody>
                  <a:tcPr anchor="ctr"/>
                </a:tc>
                <a:tc>
                  <a:txBody>
                    <a:bodyPr/>
                    <a:lstStyle/>
                    <a:p>
                      <a:pPr algn="ctr"/>
                      <a:r>
                        <a:rPr lang="en-IN" dirty="0">
                          <a:effectLst/>
                        </a:rPr>
                        <a:t>0.762295</a:t>
                      </a:r>
                    </a:p>
                  </a:txBody>
                  <a:tcPr anchor="ctr"/>
                </a:tc>
                <a:tc>
                  <a:txBody>
                    <a:bodyPr/>
                    <a:lstStyle/>
                    <a:p>
                      <a:pPr algn="ctr"/>
                      <a:r>
                        <a:rPr lang="en-IN" dirty="0">
                          <a:effectLst/>
                        </a:rPr>
                        <a:t>0.756314</a:t>
                      </a:r>
                    </a:p>
                  </a:txBody>
                  <a:tcPr anchor="ctr"/>
                </a:tc>
                <a:extLst>
                  <a:ext uri="{0D108BD9-81ED-4DB2-BD59-A6C34878D82A}">
                    <a16:rowId xmlns:a16="http://schemas.microsoft.com/office/drawing/2014/main" val="10005"/>
                  </a:ext>
                </a:extLst>
              </a:tr>
              <a:tr h="614126">
                <a:tc>
                  <a:txBody>
                    <a:bodyPr/>
                    <a:lstStyle/>
                    <a:p>
                      <a:pPr algn="ctr" fontAlgn="ctr"/>
                      <a:r>
                        <a:rPr lang="en-US" b="1" dirty="0">
                          <a:effectLst/>
                        </a:rPr>
                        <a:t>6</a:t>
                      </a:r>
                      <a:endParaRPr lang="en-IN" b="1" dirty="0">
                        <a:effectLst/>
                      </a:endParaRPr>
                    </a:p>
                  </a:txBody>
                  <a:tcPr anchor="ctr"/>
                </a:tc>
                <a:tc>
                  <a:txBody>
                    <a:bodyPr/>
                    <a:lstStyle/>
                    <a:p>
                      <a:pPr algn="ctr"/>
                      <a:r>
                        <a:rPr lang="en-US" dirty="0">
                          <a:effectLst/>
                        </a:rPr>
                        <a:t>Decision Tree</a:t>
                      </a:r>
                      <a:endParaRPr lang="en-IN" dirty="0">
                        <a:effectLst/>
                      </a:endParaRPr>
                    </a:p>
                  </a:txBody>
                  <a:tcPr anchor="ctr"/>
                </a:tc>
                <a:tc>
                  <a:txBody>
                    <a:bodyPr/>
                    <a:lstStyle/>
                    <a:p>
                      <a:pPr algn="ctr"/>
                      <a:r>
                        <a:rPr lang="en-IN">
                          <a:effectLst/>
                        </a:rPr>
                        <a:t>0.723468</a:t>
                      </a:r>
                    </a:p>
                  </a:txBody>
                  <a:tcPr anchor="ctr"/>
                </a:tc>
                <a:tc>
                  <a:txBody>
                    <a:bodyPr/>
                    <a:lstStyle/>
                    <a:p>
                      <a:pPr algn="ctr"/>
                      <a:r>
                        <a:rPr lang="en-IN">
                          <a:effectLst/>
                        </a:rPr>
                        <a:t>0.518287</a:t>
                      </a:r>
                    </a:p>
                  </a:txBody>
                  <a:tcPr anchor="ctr"/>
                </a:tc>
                <a:tc>
                  <a:txBody>
                    <a:bodyPr/>
                    <a:lstStyle/>
                    <a:p>
                      <a:pPr algn="ctr"/>
                      <a:r>
                        <a:rPr lang="en-IN">
                          <a:effectLst/>
                        </a:rPr>
                        <a:t>0.670127</a:t>
                      </a:r>
                    </a:p>
                  </a:txBody>
                  <a:tcPr anchor="ctr"/>
                </a:tc>
                <a:tc>
                  <a:txBody>
                    <a:bodyPr/>
                    <a:lstStyle/>
                    <a:p>
                      <a:pPr algn="ctr"/>
                      <a:r>
                        <a:rPr lang="en-IN" dirty="0">
                          <a:effectLst/>
                        </a:rPr>
                        <a:t>0.707705</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955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233C-A559-E6B4-9E1B-83F17DE745B4}"/>
              </a:ext>
            </a:extLst>
          </p:cNvPr>
          <p:cNvSpPr>
            <a:spLocks noGrp="1"/>
          </p:cNvSpPr>
          <p:nvPr>
            <p:ph type="title"/>
          </p:nvPr>
        </p:nvSpPr>
        <p:spPr/>
        <p:txBody>
          <a:bodyPr/>
          <a:lstStyle/>
          <a:p>
            <a:r>
              <a:rPr lang="en-US" b="1" dirty="0">
                <a:solidFill>
                  <a:srgbClr val="FF0000"/>
                </a:solidFill>
                <a:latin typeface="Arial" panose="020B0604020202020204" pitchFamily="34" charset="0"/>
                <a:cs typeface="Arial" panose="020B0604020202020204" pitchFamily="34" charset="0"/>
              </a:rPr>
              <a:t>Challenges </a:t>
            </a:r>
          </a:p>
        </p:txBody>
      </p:sp>
      <p:sp>
        <p:nvSpPr>
          <p:cNvPr id="3" name="Content Placeholder 2">
            <a:extLst>
              <a:ext uri="{FF2B5EF4-FFF2-40B4-BE49-F238E27FC236}">
                <a16:creationId xmlns:a16="http://schemas.microsoft.com/office/drawing/2014/main" id="{15A6748E-6D2A-7C50-B051-B2215186846F}"/>
              </a:ext>
            </a:extLst>
          </p:cNvPr>
          <p:cNvSpPr>
            <a:spLocks noGrp="1"/>
          </p:cNvSpPr>
          <p:nvPr>
            <p:ph idx="1"/>
          </p:nvPr>
        </p:nvSpPr>
        <p:spPr/>
        <p:txBody>
          <a:bodyPr anchor="ctr"/>
          <a:lstStyle/>
          <a:p>
            <a:pPr marL="457200" lvl="0" indent="-342900">
              <a:lnSpc>
                <a:spcPct val="115000"/>
              </a:lnSpc>
              <a:spcBef>
                <a:spcPts val="0"/>
              </a:spcBef>
              <a:buClr>
                <a:schemeClr val="bg2">
                  <a:lumMod val="10000"/>
                </a:schemeClr>
              </a:buClr>
              <a:buSzPct val="80000"/>
              <a:buFont typeface="Montserrat"/>
              <a:buChar char="●"/>
            </a:pPr>
            <a:r>
              <a:rPr lang="en-US" b="1" dirty="0">
                <a:solidFill>
                  <a:schemeClr val="tx2">
                    <a:lumMod val="75000"/>
                  </a:schemeClr>
                </a:solidFill>
                <a:latin typeface="Arial" panose="020B0604020202020204" pitchFamily="34" charset="0"/>
                <a:ea typeface="Montserrat"/>
                <a:cs typeface="Arial" panose="020B0604020202020204" pitchFamily="34" charset="0"/>
                <a:sym typeface="Montserrat"/>
              </a:rPr>
              <a:t>Feature engineering.</a:t>
            </a:r>
          </a:p>
          <a:p>
            <a:pPr marL="457200" lvl="0" indent="-342900">
              <a:lnSpc>
                <a:spcPct val="115000"/>
              </a:lnSpc>
              <a:spcBef>
                <a:spcPts val="0"/>
              </a:spcBef>
              <a:buClr>
                <a:schemeClr val="bg2">
                  <a:lumMod val="10000"/>
                </a:schemeClr>
              </a:buClr>
              <a:buSzPct val="80000"/>
              <a:buFont typeface="Montserrat"/>
              <a:buChar char="●"/>
            </a:pPr>
            <a:r>
              <a:rPr lang="en-US" b="1" dirty="0">
                <a:solidFill>
                  <a:schemeClr val="tx2">
                    <a:lumMod val="75000"/>
                  </a:schemeClr>
                </a:solidFill>
                <a:latin typeface="Arial" panose="020B0604020202020204" pitchFamily="34" charset="0"/>
                <a:ea typeface="Montserrat"/>
                <a:cs typeface="Arial" panose="020B0604020202020204" pitchFamily="34" charset="0"/>
                <a:sym typeface="Montserrat"/>
              </a:rPr>
              <a:t>Finding optimum number of Cluster</a:t>
            </a:r>
          </a:p>
          <a:p>
            <a:pPr marL="457200" lvl="0" indent="-342900">
              <a:lnSpc>
                <a:spcPct val="115000"/>
              </a:lnSpc>
              <a:spcBef>
                <a:spcPts val="0"/>
              </a:spcBef>
              <a:buClr>
                <a:schemeClr val="bg2">
                  <a:lumMod val="10000"/>
                </a:schemeClr>
              </a:buClr>
              <a:buSzPct val="80000"/>
              <a:buFont typeface="Montserrat"/>
              <a:buChar char="●"/>
            </a:pPr>
            <a:r>
              <a:rPr lang="en-US" b="1" dirty="0">
                <a:solidFill>
                  <a:schemeClr val="tx2">
                    <a:lumMod val="75000"/>
                  </a:schemeClr>
                </a:solidFill>
                <a:latin typeface="Arial" panose="020B0604020202020204" pitchFamily="34" charset="0"/>
                <a:ea typeface="Montserrat"/>
                <a:cs typeface="Arial" panose="020B0604020202020204" pitchFamily="34" charset="0"/>
                <a:sym typeface="Montserrat"/>
              </a:rPr>
              <a:t>Text preprocessing </a:t>
            </a:r>
          </a:p>
          <a:p>
            <a:pPr marL="457200" lvl="0" indent="-342900">
              <a:lnSpc>
                <a:spcPct val="115000"/>
              </a:lnSpc>
              <a:spcBef>
                <a:spcPts val="0"/>
              </a:spcBef>
              <a:buClr>
                <a:schemeClr val="bg2">
                  <a:lumMod val="10000"/>
                </a:schemeClr>
              </a:buClr>
              <a:buSzPct val="80000"/>
              <a:buFont typeface="Montserrat"/>
              <a:buChar char="●"/>
            </a:pPr>
            <a:r>
              <a:rPr lang="en-US" b="1" dirty="0">
                <a:solidFill>
                  <a:schemeClr val="tx2">
                    <a:lumMod val="75000"/>
                  </a:schemeClr>
                </a:solidFill>
                <a:latin typeface="Arial" panose="020B0604020202020204" pitchFamily="34" charset="0"/>
                <a:ea typeface="Montserrat"/>
                <a:cs typeface="Arial" panose="020B0604020202020204" pitchFamily="34" charset="0"/>
                <a:sym typeface="Montserrat"/>
              </a:rPr>
              <a:t>ML Model and Metrics</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5810" y="1527439"/>
            <a:ext cx="2812189" cy="4218284"/>
          </a:xfrm>
          <a:prstGeom prst="rect">
            <a:avLst/>
          </a:prstGeom>
        </p:spPr>
      </p:pic>
    </p:spTree>
    <p:extLst>
      <p:ext uri="{BB962C8B-B14F-4D97-AF65-F5344CB8AC3E}">
        <p14:creationId xmlns:p14="http://schemas.microsoft.com/office/powerpoint/2010/main" val="183096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E211-C80F-7FCC-0C0C-F5C75125E191}"/>
              </a:ext>
            </a:extLst>
          </p:cNvPr>
          <p:cNvSpPr>
            <a:spLocks noGrp="1"/>
          </p:cNvSpPr>
          <p:nvPr>
            <p:ph type="title"/>
          </p:nvPr>
        </p:nvSpPr>
        <p:spPr>
          <a:xfrm>
            <a:off x="838200" y="365126"/>
            <a:ext cx="10515600" cy="722530"/>
          </a:xfrm>
        </p:spPr>
        <p:txBody>
          <a:bodyPr/>
          <a:lstStyle/>
          <a:p>
            <a:r>
              <a:rPr lang="en-US" b="1" dirty="0">
                <a:solidFill>
                  <a:srgbClr val="FF000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773E1EF9-A2AD-6F20-6C65-9EB721EE4C60}"/>
              </a:ext>
            </a:extLst>
          </p:cNvPr>
          <p:cNvSpPr>
            <a:spLocks noGrp="1"/>
          </p:cNvSpPr>
          <p:nvPr>
            <p:ph idx="1"/>
          </p:nvPr>
        </p:nvSpPr>
        <p:spPr>
          <a:xfrm>
            <a:off x="838200" y="1298608"/>
            <a:ext cx="10515600" cy="4954555"/>
          </a:xfrm>
        </p:spPr>
        <p:txBody>
          <a:bodyPr>
            <a:normAutofit/>
          </a:bodyPr>
          <a:lstStyle/>
          <a:p>
            <a:r>
              <a:rPr lang="en-US" sz="2400" b="0" i="0" dirty="0">
                <a:solidFill>
                  <a:schemeClr val="bg2">
                    <a:lumMod val="25000"/>
                  </a:schemeClr>
                </a:solidFill>
                <a:effectLst/>
                <a:latin typeface="Arial" panose="020B0604020202020204" pitchFamily="34" charset="0"/>
                <a:cs typeface="Arial" panose="020B0604020202020204" pitchFamily="34" charset="0"/>
              </a:rPr>
              <a:t>That's it! We reached the end of our exercise. Starting with loading the data so far we have done EDA, null values treatment, encoding of categorical columns, feature selection, and then model building.</a:t>
            </a:r>
          </a:p>
          <a:p>
            <a:r>
              <a:rPr lang="en-US" sz="2400" b="0" i="0" dirty="0">
                <a:solidFill>
                  <a:schemeClr val="bg2">
                    <a:lumMod val="25000"/>
                  </a:schemeClr>
                </a:solidFill>
                <a:effectLst/>
                <a:latin typeface="Arial" panose="020B0604020202020204" pitchFamily="34" charset="0"/>
                <a:cs typeface="Arial" panose="020B0604020202020204" pitchFamily="34" charset="0"/>
              </a:rPr>
              <a:t>For clustering, we have decided on 5 clusters after the Silhouette score plot and elbow plot where we used K means clustering algorithm.</a:t>
            </a:r>
          </a:p>
          <a:p>
            <a:r>
              <a:rPr lang="en-US" sz="2400" b="0" i="0" dirty="0">
                <a:solidFill>
                  <a:schemeClr val="bg2">
                    <a:lumMod val="25000"/>
                  </a:schemeClr>
                </a:solidFill>
                <a:effectLst/>
                <a:latin typeface="Arial" panose="020B0604020202020204" pitchFamily="34" charset="0"/>
                <a:cs typeface="Arial" panose="020B0604020202020204" pitchFamily="34" charset="0"/>
              </a:rPr>
              <a:t>For Sentiment Analysis we have implemented six different models to predict the sentiment of Reviews. Logistic Regression, Random Forest Classifier, Decision Tree, CatBoost Classifier, K Nearest Neighbor and Xgboost Classifier.</a:t>
            </a:r>
          </a:p>
          <a:p>
            <a:r>
              <a:rPr lang="en-US" sz="2400" b="0" i="0" dirty="0">
                <a:solidFill>
                  <a:schemeClr val="bg2">
                    <a:lumMod val="25000"/>
                  </a:schemeClr>
                </a:solidFill>
                <a:effectLst/>
                <a:latin typeface="Arial" panose="020B0604020202020204" pitchFamily="34" charset="0"/>
                <a:cs typeface="Arial" panose="020B0604020202020204" pitchFamily="34" charset="0"/>
              </a:rPr>
              <a:t>Logistic Regression and Random Forest model performed the best among them. In this way, we can explore more from various textual data and Reviews. Our models will try to predict the various sentiments correctly.</a:t>
            </a:r>
          </a:p>
        </p:txBody>
      </p:sp>
    </p:spTree>
    <p:extLst>
      <p:ext uri="{BB962C8B-B14F-4D97-AF65-F5344CB8AC3E}">
        <p14:creationId xmlns:p14="http://schemas.microsoft.com/office/powerpoint/2010/main" val="14733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934" y="2862792"/>
            <a:ext cx="10515600" cy="1325563"/>
          </a:xfrm>
        </p:spPr>
        <p:txBody>
          <a:bodyPr>
            <a:normAutofit/>
          </a:bodyPr>
          <a:lstStyle/>
          <a:p>
            <a:pPr algn="ctr"/>
            <a:r>
              <a:rPr lang="en-IN" sz="6000" b="1" dirty="0">
                <a:solidFill>
                  <a:srgbClr val="C00000"/>
                </a:solidFill>
                <a:latin typeface="Arial" panose="020B0604020202020204" pitchFamily="34" charset="0"/>
                <a:cs typeface="Arial" panose="020B0604020202020204" pitchFamily="34" charset="0"/>
              </a:rPr>
              <a:t>Thank You</a:t>
            </a:r>
            <a:endParaRPr lang="en-IN" sz="6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33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45F0-EF70-E8FE-C92F-CBCC9A2D1AE1}"/>
              </a:ext>
            </a:extLst>
          </p:cNvPr>
          <p:cNvSpPr>
            <a:spLocks noGrp="1"/>
          </p:cNvSpPr>
          <p:nvPr>
            <p:ph type="title"/>
          </p:nvPr>
        </p:nvSpPr>
        <p:spPr>
          <a:xfrm>
            <a:off x="838200" y="192131"/>
            <a:ext cx="10515600" cy="1092972"/>
          </a:xfrm>
        </p:spPr>
        <p:txBody>
          <a:bodyPr>
            <a:normAutofit/>
          </a:bodyPr>
          <a:lstStyle/>
          <a:p>
            <a:r>
              <a:rPr lang="en-US" sz="4800" b="1" dirty="0">
                <a:solidFill>
                  <a:srgbClr val="C00000"/>
                </a:solidFill>
                <a:latin typeface="Arial" panose="020B0604020202020204" pitchFamily="34" charset="0"/>
                <a:cs typeface="Arial" panose="020B0604020202020204" pitchFamily="34" charset="0"/>
              </a:rPr>
              <a:t>Problem Statement</a:t>
            </a:r>
            <a:endParaRPr lang="en-US" sz="4800" dirty="0"/>
          </a:p>
        </p:txBody>
      </p:sp>
      <p:sp>
        <p:nvSpPr>
          <p:cNvPr id="3" name="Content Placeholder 2">
            <a:extLst>
              <a:ext uri="{FF2B5EF4-FFF2-40B4-BE49-F238E27FC236}">
                <a16:creationId xmlns:a16="http://schemas.microsoft.com/office/drawing/2014/main" id="{EC618478-A732-1F21-079E-1E939C4FB8A2}"/>
              </a:ext>
            </a:extLst>
          </p:cNvPr>
          <p:cNvSpPr>
            <a:spLocks noGrp="1"/>
          </p:cNvSpPr>
          <p:nvPr>
            <p:ph idx="1"/>
          </p:nvPr>
        </p:nvSpPr>
        <p:spPr>
          <a:xfrm>
            <a:off x="838199" y="1553776"/>
            <a:ext cx="10365259" cy="4351338"/>
          </a:xfrm>
        </p:spPr>
        <p:txBody>
          <a:bodyPr>
            <a:normAutofit fontScale="25000" lnSpcReduction="20000"/>
          </a:bodyPr>
          <a:lstStyle/>
          <a:p>
            <a:pPr algn="l"/>
            <a:r>
              <a:rPr lang="en-US" sz="10400" b="0" i="0" dirty="0">
                <a:solidFill>
                  <a:schemeClr val="bg2">
                    <a:lumMod val="10000"/>
                  </a:schemeClr>
                </a:solidFill>
                <a:effectLst/>
                <a:latin typeface="Arial" panose="020B0604020202020204" pitchFamily="34" charset="0"/>
                <a:cs typeface="Arial" panose="020B0604020202020204" pitchFamily="34" charset="0"/>
              </a:rPr>
              <a:t>The Project focuses on Customers and Company, we have tried to analyze the sentiments of the reviews given by the customer in the data and made some useful conclusion in the form of Visualizations. </a:t>
            </a:r>
          </a:p>
          <a:p>
            <a:pPr algn="l"/>
            <a:r>
              <a:rPr lang="en-US" sz="10400" b="0" i="0" dirty="0">
                <a:solidFill>
                  <a:schemeClr val="bg2">
                    <a:lumMod val="10000"/>
                  </a:schemeClr>
                </a:solidFill>
                <a:effectLst/>
                <a:latin typeface="Arial" panose="020B0604020202020204" pitchFamily="34" charset="0"/>
                <a:cs typeface="Arial" panose="020B0604020202020204" pitchFamily="34" charset="0"/>
              </a:rPr>
              <a:t>Also, cluster the Zomato restaurants into different segments. The data is visualized as it becomes easy to analyses data at instant. </a:t>
            </a:r>
          </a:p>
          <a:p>
            <a:pPr algn="l"/>
            <a:r>
              <a:rPr lang="en-US" sz="10400" b="0" i="0" dirty="0">
                <a:solidFill>
                  <a:schemeClr val="bg2">
                    <a:lumMod val="10000"/>
                  </a:schemeClr>
                </a:solidFill>
                <a:effectLst/>
                <a:latin typeface="Arial" panose="020B0604020202020204" pitchFamily="34" charset="0"/>
                <a:cs typeface="Arial" panose="020B0604020202020204" pitchFamily="34" charset="0"/>
              </a:rPr>
              <a:t>This could help in clustering the restaurants into segments. Also the data has valuable information around cuisine and costing which can be used in cost vs. benefit analysis.</a:t>
            </a:r>
          </a:p>
          <a:p>
            <a:endParaRPr lang="en-US" dirty="0"/>
          </a:p>
        </p:txBody>
      </p:sp>
    </p:spTree>
    <p:extLst>
      <p:ext uri="{BB962C8B-B14F-4D97-AF65-F5344CB8AC3E}">
        <p14:creationId xmlns:p14="http://schemas.microsoft.com/office/powerpoint/2010/main" val="168859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6B46-C46A-CB1A-F9FC-07C4DA91E6D5}"/>
              </a:ext>
            </a:extLst>
          </p:cNvPr>
          <p:cNvSpPr>
            <a:spLocks noGrp="1"/>
          </p:cNvSpPr>
          <p:nvPr>
            <p:ph type="title"/>
          </p:nvPr>
        </p:nvSpPr>
        <p:spPr>
          <a:xfrm>
            <a:off x="838200" y="510747"/>
            <a:ext cx="10515600" cy="856647"/>
          </a:xfrm>
        </p:spPr>
        <p:txBody>
          <a:bodyPr/>
          <a:lstStyle/>
          <a:p>
            <a:r>
              <a:rPr lang="en-US" b="1" dirty="0">
                <a:solidFill>
                  <a:srgbClr val="C00000"/>
                </a:solidFill>
                <a:latin typeface="Arial" panose="020B0604020202020204" pitchFamily="34" charset="0"/>
                <a:cs typeface="Arial" panose="020B0604020202020204" pitchFamily="34" charset="0"/>
              </a:rPr>
              <a:t>Data Summary</a:t>
            </a:r>
            <a:endParaRPr lang="en-US" dirty="0"/>
          </a:p>
        </p:txBody>
      </p:sp>
      <p:sp>
        <p:nvSpPr>
          <p:cNvPr id="3" name="Content Placeholder 2">
            <a:extLst>
              <a:ext uri="{FF2B5EF4-FFF2-40B4-BE49-F238E27FC236}">
                <a16:creationId xmlns:a16="http://schemas.microsoft.com/office/drawing/2014/main" id="{36139B22-B44C-BBFA-74F2-D4C4CA87F412}"/>
              </a:ext>
            </a:extLst>
          </p:cNvPr>
          <p:cNvSpPr>
            <a:spLocks noGrp="1"/>
          </p:cNvSpPr>
          <p:nvPr>
            <p:ph idx="1"/>
          </p:nvPr>
        </p:nvSpPr>
        <p:spPr>
          <a:xfrm>
            <a:off x="838200" y="1639242"/>
            <a:ext cx="10515600" cy="2908043"/>
          </a:xfrm>
        </p:spPr>
        <p:txBody>
          <a:bodyPr>
            <a:normAutofit fontScale="92500" lnSpcReduction="20000"/>
          </a:bodyPr>
          <a:lstStyle/>
          <a:p>
            <a:pPr marL="0" indent="0">
              <a:buNone/>
            </a:pPr>
            <a:r>
              <a:rPr lang="en-US" sz="3600" b="1" dirty="0">
                <a:solidFill>
                  <a:srgbClr val="C00000"/>
                </a:solidFill>
                <a:latin typeface="Arial" panose="020B0604020202020204" pitchFamily="34" charset="0"/>
                <a:cs typeface="Arial" panose="020B0604020202020204" pitchFamily="34" charset="0"/>
              </a:rPr>
              <a:t> </a:t>
            </a:r>
            <a:r>
              <a:rPr lang="en-US" sz="3000" b="1" dirty="0">
                <a:solidFill>
                  <a:schemeClr val="tx1">
                    <a:lumMod val="85000"/>
                    <a:lumOff val="15000"/>
                  </a:schemeClr>
                </a:solidFill>
                <a:latin typeface="Arial" panose="020B0604020202020204" pitchFamily="34" charset="0"/>
                <a:cs typeface="Arial" panose="020B0604020202020204" pitchFamily="34" charset="0"/>
              </a:rPr>
              <a:t>For Clustering </a:t>
            </a:r>
          </a:p>
          <a:p>
            <a:pPr>
              <a:lnSpc>
                <a:spcPct val="160000"/>
              </a:lnSpc>
            </a:pPr>
            <a:r>
              <a:rPr lang="en-US" sz="2400" b="0" i="0" dirty="0">
                <a:solidFill>
                  <a:srgbClr val="212121"/>
                </a:solidFill>
                <a:effectLst/>
                <a:latin typeface="Arial" panose="020B0604020202020204" pitchFamily="34" charset="0"/>
                <a:cs typeface="Arial" panose="020B0604020202020204" pitchFamily="34" charset="0"/>
              </a:rPr>
              <a:t>Name : Name of Restaurants</a:t>
            </a:r>
          </a:p>
          <a:p>
            <a:r>
              <a:rPr lang="en-US" sz="2400" b="0" i="0" dirty="0">
                <a:solidFill>
                  <a:srgbClr val="212121"/>
                </a:solidFill>
                <a:effectLst/>
                <a:latin typeface="Arial" panose="020B0604020202020204" pitchFamily="34" charset="0"/>
                <a:cs typeface="Arial" panose="020B0604020202020204" pitchFamily="34" charset="0"/>
              </a:rPr>
              <a:t>Links : URL Links of Restaurants</a:t>
            </a:r>
          </a:p>
          <a:p>
            <a:r>
              <a:rPr lang="en-US" sz="2400" b="0" i="0" dirty="0">
                <a:solidFill>
                  <a:srgbClr val="212121"/>
                </a:solidFill>
                <a:effectLst/>
                <a:latin typeface="Arial" panose="020B0604020202020204" pitchFamily="34" charset="0"/>
                <a:cs typeface="Arial" panose="020B0604020202020204" pitchFamily="34" charset="0"/>
              </a:rPr>
              <a:t>Cost : Per person estimated Cost of dining</a:t>
            </a:r>
          </a:p>
          <a:p>
            <a:r>
              <a:rPr lang="en-US" sz="2400" b="0" i="0" dirty="0">
                <a:solidFill>
                  <a:srgbClr val="212121"/>
                </a:solidFill>
                <a:effectLst/>
                <a:latin typeface="Arial" panose="020B0604020202020204" pitchFamily="34" charset="0"/>
                <a:cs typeface="Arial" panose="020B0604020202020204" pitchFamily="34" charset="0"/>
              </a:rPr>
              <a:t>Collection : Tagging of Restaurants w.r.t. Zomato categories</a:t>
            </a:r>
          </a:p>
          <a:p>
            <a:r>
              <a:rPr lang="en-US" sz="2400" b="0" i="0" dirty="0">
                <a:solidFill>
                  <a:srgbClr val="212121"/>
                </a:solidFill>
                <a:effectLst/>
                <a:latin typeface="Arial" panose="020B0604020202020204" pitchFamily="34" charset="0"/>
                <a:cs typeface="Arial" panose="020B0604020202020204" pitchFamily="34" charset="0"/>
              </a:rPr>
              <a:t>Cuisines : Cuisines served by Restaurants</a:t>
            </a:r>
          </a:p>
          <a:p>
            <a:r>
              <a:rPr lang="en-US" sz="2400" b="0" i="0" dirty="0">
                <a:solidFill>
                  <a:srgbClr val="212121"/>
                </a:solidFill>
                <a:effectLst/>
                <a:latin typeface="Arial" panose="020B0604020202020204" pitchFamily="34" charset="0"/>
                <a:cs typeface="Arial" panose="020B0604020202020204" pitchFamily="34" charset="0"/>
              </a:rPr>
              <a:t>Timings : Restaurant Timings</a:t>
            </a:r>
          </a:p>
          <a:p>
            <a:pPr marL="152400" marR="0" lvl="0" indent="0" algn="l" rtl="0">
              <a:lnSpc>
                <a:spcPct val="115000"/>
              </a:lnSpc>
              <a:spcBef>
                <a:spcPts val="600"/>
              </a:spcBef>
              <a:spcAft>
                <a:spcPts val="0"/>
              </a:spcAft>
              <a:buClr>
                <a:schemeClr val="lt1"/>
              </a:buClr>
              <a:buSzPts val="1200"/>
              <a:buNone/>
            </a:pPr>
            <a:endParaRPr lang="en-US" sz="1400" b="1" i="0" u="none" strike="noStrike" cap="none" dirty="0">
              <a:solidFill>
                <a:schemeClr val="lt1"/>
              </a:solidFill>
              <a:latin typeface="Montserrat"/>
              <a:ea typeface="Montserrat"/>
              <a:cs typeface="Montserrat"/>
              <a:sym typeface="Montserrat"/>
            </a:endParaRPr>
          </a:p>
          <a:p>
            <a:pPr marL="0" indent="0">
              <a:buNone/>
            </a:pPr>
            <a:endParaRPr lang="en-US" dirty="0"/>
          </a:p>
        </p:txBody>
      </p:sp>
    </p:spTree>
    <p:extLst>
      <p:ext uri="{BB962C8B-B14F-4D97-AF65-F5344CB8AC3E}">
        <p14:creationId xmlns:p14="http://schemas.microsoft.com/office/powerpoint/2010/main" val="119200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C00000"/>
                </a:solidFill>
                <a:latin typeface="Arial" panose="020B0604020202020204" pitchFamily="34" charset="0"/>
                <a:cs typeface="Arial" panose="020B0604020202020204" pitchFamily="34" charset="0"/>
              </a:rPr>
              <a:t>Data Summary</a:t>
            </a:r>
            <a:endParaRPr lang="en-IN" sz="4800" dirty="0"/>
          </a:p>
        </p:txBody>
      </p:sp>
      <p:sp>
        <p:nvSpPr>
          <p:cNvPr id="3" name="Content Placeholder 2"/>
          <p:cNvSpPr>
            <a:spLocks noGrp="1"/>
          </p:cNvSpPr>
          <p:nvPr>
            <p:ph idx="1"/>
          </p:nvPr>
        </p:nvSpPr>
        <p:spPr>
          <a:xfrm>
            <a:off x="838200" y="1825625"/>
            <a:ext cx="10515600" cy="3199456"/>
          </a:xfrm>
        </p:spPr>
        <p:txBody>
          <a:bodyPr>
            <a:normAutofit fontScale="85000" lnSpcReduction="20000"/>
          </a:bodyPr>
          <a:lstStyle/>
          <a:p>
            <a:pPr marL="0" indent="0">
              <a:buNone/>
            </a:pPr>
            <a:r>
              <a:rPr lang="en-US" sz="3000" b="1" dirty="0">
                <a:solidFill>
                  <a:schemeClr val="tx1">
                    <a:lumMod val="85000"/>
                    <a:lumOff val="15000"/>
                  </a:schemeClr>
                </a:solidFill>
                <a:latin typeface="Arial" panose="020B0604020202020204" pitchFamily="34" charset="0"/>
                <a:cs typeface="Arial" panose="020B0604020202020204" pitchFamily="34" charset="0"/>
              </a:rPr>
              <a:t> For Restaurants reviews</a:t>
            </a:r>
          </a:p>
          <a:p>
            <a:pPr>
              <a:lnSpc>
                <a:spcPct val="170000"/>
              </a:lnSpc>
            </a:pPr>
            <a:r>
              <a:rPr lang="en-US" sz="2600" dirty="0">
                <a:solidFill>
                  <a:srgbClr val="212121"/>
                </a:solidFill>
                <a:latin typeface="Arial" panose="020B0604020202020204" pitchFamily="34" charset="0"/>
                <a:cs typeface="Arial" panose="020B0604020202020204" pitchFamily="34" charset="0"/>
              </a:rPr>
              <a:t>Restaurant : Name of the Restaurant</a:t>
            </a:r>
          </a:p>
          <a:p>
            <a:r>
              <a:rPr lang="en-US" sz="2600" dirty="0">
                <a:solidFill>
                  <a:srgbClr val="212121"/>
                </a:solidFill>
                <a:latin typeface="Arial" panose="020B0604020202020204" pitchFamily="34" charset="0"/>
                <a:cs typeface="Arial" panose="020B0604020202020204" pitchFamily="34" charset="0"/>
              </a:rPr>
              <a:t>Reviewer : Name of the Reviewer</a:t>
            </a:r>
          </a:p>
          <a:p>
            <a:r>
              <a:rPr lang="en-US" sz="2600" dirty="0">
                <a:solidFill>
                  <a:srgbClr val="212121"/>
                </a:solidFill>
                <a:latin typeface="Arial" panose="020B0604020202020204" pitchFamily="34" charset="0"/>
                <a:cs typeface="Arial" panose="020B0604020202020204" pitchFamily="34" charset="0"/>
              </a:rPr>
              <a:t>Review : Review Text</a:t>
            </a:r>
          </a:p>
          <a:p>
            <a:r>
              <a:rPr lang="en-US" sz="2600" dirty="0">
                <a:solidFill>
                  <a:srgbClr val="212121"/>
                </a:solidFill>
                <a:latin typeface="Arial" panose="020B0604020202020204" pitchFamily="34" charset="0"/>
                <a:cs typeface="Arial" panose="020B0604020202020204" pitchFamily="34" charset="0"/>
              </a:rPr>
              <a:t>Rating : Rating Provided by Reviewer</a:t>
            </a:r>
          </a:p>
          <a:p>
            <a:r>
              <a:rPr lang="en-US" sz="2600" dirty="0">
                <a:solidFill>
                  <a:srgbClr val="212121"/>
                </a:solidFill>
                <a:latin typeface="Arial" panose="020B0604020202020204" pitchFamily="34" charset="0"/>
                <a:cs typeface="Arial" panose="020B0604020202020204" pitchFamily="34" charset="0"/>
              </a:rPr>
              <a:t>Metadata : Reviewer Metadata - No. of Reviews and followers</a:t>
            </a:r>
          </a:p>
          <a:p>
            <a:r>
              <a:rPr lang="en-US" sz="2600" dirty="0">
                <a:solidFill>
                  <a:srgbClr val="212121"/>
                </a:solidFill>
                <a:latin typeface="Arial" panose="020B0604020202020204" pitchFamily="34" charset="0"/>
                <a:cs typeface="Arial" panose="020B0604020202020204" pitchFamily="34" charset="0"/>
              </a:rPr>
              <a:t>Time: Date and Time of Review</a:t>
            </a:r>
          </a:p>
          <a:p>
            <a:r>
              <a:rPr lang="en-US" sz="2600" dirty="0">
                <a:solidFill>
                  <a:srgbClr val="212121"/>
                </a:solidFill>
                <a:latin typeface="Arial" panose="020B0604020202020204" pitchFamily="34" charset="0"/>
                <a:cs typeface="Arial" panose="020B0604020202020204" pitchFamily="34" charset="0"/>
              </a:rPr>
              <a:t>Pictures : No. of pictures posted with review</a:t>
            </a:r>
          </a:p>
          <a:p>
            <a:pPr marL="0" indent="0">
              <a:buNone/>
            </a:pPr>
            <a:endParaRPr lang="en-IN" dirty="0"/>
          </a:p>
        </p:txBody>
      </p:sp>
    </p:spTree>
    <p:extLst>
      <p:ext uri="{BB962C8B-B14F-4D97-AF65-F5344CB8AC3E}">
        <p14:creationId xmlns:p14="http://schemas.microsoft.com/office/powerpoint/2010/main" val="340502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latin typeface="Arial" panose="020B0604020202020204" pitchFamily="34" charset="0"/>
                <a:ea typeface="Montserrat"/>
                <a:cs typeface="Arial" panose="020B0604020202020204" pitchFamily="34" charset="0"/>
                <a:sym typeface="Montserrat"/>
              </a:rPr>
              <a:t>Basic Exploration</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571500" indent="-457200">
              <a:lnSpc>
                <a:spcPct val="115000"/>
              </a:lnSpc>
              <a:spcBef>
                <a:spcPts val="0"/>
              </a:spcBef>
              <a:buClr>
                <a:schemeClr val="tx1"/>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Data of 105 restaurants.</a:t>
            </a:r>
          </a:p>
          <a:p>
            <a:pPr marL="571500" indent="-457200">
              <a:lnSpc>
                <a:spcPct val="115000"/>
              </a:lnSpc>
              <a:spcBef>
                <a:spcPts val="0"/>
              </a:spcBef>
              <a:buClr>
                <a:schemeClr val="tx1"/>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Data of 9000 reviews.</a:t>
            </a:r>
          </a:p>
          <a:p>
            <a:pPr marL="571500" indent="-457200">
              <a:lnSpc>
                <a:spcPct val="115000"/>
              </a:lnSpc>
              <a:spcBef>
                <a:spcPts val="0"/>
              </a:spcBef>
              <a:buClr>
                <a:schemeClr val="tx1"/>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3 years of  customer’s reviews.</a:t>
            </a:r>
          </a:p>
          <a:p>
            <a:pPr marL="571500" indent="-457200">
              <a:lnSpc>
                <a:spcPct val="115000"/>
              </a:lnSpc>
              <a:spcBef>
                <a:spcPts val="0"/>
              </a:spcBef>
              <a:buClr>
                <a:schemeClr val="tx1"/>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0.36 percent  null values were present.</a:t>
            </a:r>
          </a:p>
          <a:p>
            <a:pPr marL="571500" indent="-457200">
              <a:lnSpc>
                <a:spcPct val="115000"/>
              </a:lnSpc>
              <a:spcBef>
                <a:spcPts val="0"/>
              </a:spcBef>
              <a:buClr>
                <a:schemeClr val="tx1"/>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50 percent of collection data is missing. </a:t>
            </a:r>
          </a:p>
          <a:p>
            <a:pPr marL="571500" indent="-457200">
              <a:lnSpc>
                <a:spcPct val="115000"/>
              </a:lnSpc>
              <a:spcBef>
                <a:spcPts val="0"/>
              </a:spcBef>
              <a:buClr>
                <a:schemeClr val="bg2">
                  <a:lumMod val="25000"/>
                </a:schemeClr>
              </a:buClr>
              <a:buSzPct val="120000"/>
            </a:pPr>
            <a:r>
              <a:rPr lang="en-US" sz="2400" b="1" dirty="0">
                <a:solidFill>
                  <a:schemeClr val="tx2">
                    <a:lumMod val="75000"/>
                  </a:schemeClr>
                </a:solidFill>
                <a:latin typeface="Arial" panose="020B0604020202020204" pitchFamily="34" charset="0"/>
                <a:ea typeface="Montserrat"/>
                <a:cs typeface="Arial" panose="020B0604020202020204" pitchFamily="34" charset="0"/>
                <a:sym typeface="Montserrat"/>
              </a:rPr>
              <a:t>Average price of a Restaurant ranges from 150 to 2800.</a:t>
            </a:r>
          </a:p>
        </p:txBody>
      </p:sp>
    </p:spTree>
    <p:extLst>
      <p:ext uri="{BB962C8B-B14F-4D97-AF65-F5344CB8AC3E}">
        <p14:creationId xmlns:p14="http://schemas.microsoft.com/office/powerpoint/2010/main" val="412416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AD79-E5FC-39EF-E59D-3C8E9E121AF3}"/>
              </a:ext>
            </a:extLst>
          </p:cNvPr>
          <p:cNvSpPr>
            <a:spLocks noGrp="1"/>
          </p:cNvSpPr>
          <p:nvPr>
            <p:ph type="title"/>
          </p:nvPr>
        </p:nvSpPr>
        <p:spPr>
          <a:xfrm>
            <a:off x="838200" y="229370"/>
            <a:ext cx="10515600" cy="924660"/>
          </a:xfrm>
        </p:spPr>
        <p:txBody>
          <a:bodyPr>
            <a:normAutofit/>
          </a:bodyPr>
          <a:lstStyle/>
          <a:p>
            <a:r>
              <a:rPr lang="en-US" sz="4800" b="1" dirty="0">
                <a:solidFill>
                  <a:srgbClr val="C00000"/>
                </a:solidFill>
                <a:latin typeface="Arial" panose="020B0604020202020204" pitchFamily="34" charset="0"/>
                <a:cs typeface="Arial" panose="020B0604020202020204" pitchFamily="34" charset="0"/>
              </a:rPr>
              <a:t>EDA- Clustering</a:t>
            </a:r>
          </a:p>
        </p:txBody>
      </p:sp>
      <p:pic>
        <p:nvPicPr>
          <p:cNvPr id="5" name="Content Placeholder 4">
            <a:extLst>
              <a:ext uri="{FF2B5EF4-FFF2-40B4-BE49-F238E27FC236}">
                <a16:creationId xmlns:a16="http://schemas.microsoft.com/office/drawing/2014/main" id="{9030851E-28D3-F29A-C5AA-DB798C1CE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820" y="1746607"/>
            <a:ext cx="9687142" cy="4500780"/>
          </a:xfrm>
        </p:spPr>
      </p:pic>
      <p:sp>
        <p:nvSpPr>
          <p:cNvPr id="3" name="Rectangle 2"/>
          <p:cNvSpPr/>
          <p:nvPr/>
        </p:nvSpPr>
        <p:spPr>
          <a:xfrm>
            <a:off x="2431845" y="1300223"/>
            <a:ext cx="7328310" cy="584775"/>
          </a:xfrm>
          <a:prstGeom prst="rect">
            <a:avLst/>
          </a:prstGeom>
        </p:spPr>
        <p:txBody>
          <a:bodyPr wrap="square">
            <a:spAutoFit/>
          </a:bodyPr>
          <a:lstStyle/>
          <a:p>
            <a:r>
              <a:rPr lang="en-US" sz="3200" b="1" dirty="0">
                <a:solidFill>
                  <a:srgbClr val="C00000"/>
                </a:solidFill>
                <a:latin typeface="Arial" panose="020B0604020202020204" pitchFamily="34" charset="0"/>
                <a:cs typeface="Arial" panose="020B0604020202020204" pitchFamily="34" charset="0"/>
              </a:rPr>
              <a:t>Top 10 Most Expensive Restaurant</a:t>
            </a:r>
            <a:endParaRPr lang="en-US" sz="3200" b="1" i="0" dirty="0">
              <a:solidFill>
                <a:srgbClr val="C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85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53CE-AEC8-C547-61AE-2205DF29E21E}"/>
              </a:ext>
            </a:extLst>
          </p:cNvPr>
          <p:cNvSpPr>
            <a:spLocks noGrp="1"/>
          </p:cNvSpPr>
          <p:nvPr>
            <p:ph type="title"/>
          </p:nvPr>
        </p:nvSpPr>
        <p:spPr>
          <a:xfrm>
            <a:off x="838200" y="144380"/>
            <a:ext cx="10515600" cy="1155032"/>
          </a:xfrm>
        </p:spPr>
        <p:txBody>
          <a:bodyPr>
            <a:normAutofit/>
          </a:bodyPr>
          <a:lstStyle/>
          <a:p>
            <a:r>
              <a:rPr lang="en-US" b="1" dirty="0">
                <a:solidFill>
                  <a:srgbClr val="C00000"/>
                </a:solidFill>
                <a:latin typeface="Arial" panose="020B0604020202020204" pitchFamily="34" charset="0"/>
                <a:cs typeface="Arial" panose="020B0604020202020204" pitchFamily="34" charset="0"/>
              </a:rPr>
              <a:t>Top 10 Budget Friendly Restaurants</a:t>
            </a:r>
          </a:p>
        </p:txBody>
      </p:sp>
      <p:pic>
        <p:nvPicPr>
          <p:cNvPr id="5" name="Content Placeholder 4">
            <a:extLst>
              <a:ext uri="{FF2B5EF4-FFF2-40B4-BE49-F238E27FC236}">
                <a16:creationId xmlns:a16="http://schemas.microsoft.com/office/drawing/2014/main" id="{05670DD8-9568-4873-7999-AA0497D57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92" y="1140431"/>
            <a:ext cx="11250202" cy="5108659"/>
          </a:xfrm>
        </p:spPr>
      </p:pic>
    </p:spTree>
    <p:extLst>
      <p:ext uri="{BB962C8B-B14F-4D97-AF65-F5344CB8AC3E}">
        <p14:creationId xmlns:p14="http://schemas.microsoft.com/office/powerpoint/2010/main" val="234488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D297-4AE4-7429-A4DA-62CE2F5890CC}"/>
              </a:ext>
            </a:extLst>
          </p:cNvPr>
          <p:cNvSpPr>
            <a:spLocks noGrp="1"/>
          </p:cNvSpPr>
          <p:nvPr>
            <p:ph type="title"/>
          </p:nvPr>
        </p:nvSpPr>
        <p:spPr>
          <a:xfrm>
            <a:off x="838199" y="298036"/>
            <a:ext cx="10515600" cy="904775"/>
          </a:xfrm>
        </p:spPr>
        <p:txBody>
          <a:bodyPr>
            <a:normAutofit/>
          </a:bodyPr>
          <a:lstStyle/>
          <a:p>
            <a:r>
              <a:rPr lang="en-US" sz="4000" b="1" dirty="0">
                <a:solidFill>
                  <a:srgbClr val="C00000"/>
                </a:solidFill>
                <a:latin typeface="Arial" panose="020B0604020202020204" pitchFamily="34" charset="0"/>
                <a:cs typeface="Arial" panose="020B0604020202020204" pitchFamily="34" charset="0"/>
              </a:rPr>
              <a:t>Most Popular Cuisines at Restaurants</a:t>
            </a:r>
          </a:p>
        </p:txBody>
      </p:sp>
      <p:pic>
        <p:nvPicPr>
          <p:cNvPr id="5" name="Content Placeholder 4">
            <a:extLst>
              <a:ext uri="{FF2B5EF4-FFF2-40B4-BE49-F238E27FC236}">
                <a16:creationId xmlns:a16="http://schemas.microsoft.com/office/drawing/2014/main" id="{A90F78A3-0ACC-D2B1-4224-283AFDD18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40" y="1202811"/>
            <a:ext cx="10297430" cy="5305081"/>
          </a:xfrm>
        </p:spPr>
      </p:pic>
    </p:spTree>
    <p:extLst>
      <p:ext uri="{BB962C8B-B14F-4D97-AF65-F5344CB8AC3E}">
        <p14:creationId xmlns:p14="http://schemas.microsoft.com/office/powerpoint/2010/main" val="1993683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671</Words>
  <Application>Microsoft Office PowerPoint</Application>
  <PresentationFormat>Widescreen</PresentationFormat>
  <Paragraphs>144</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Montserrat</vt:lpstr>
      <vt:lpstr>Office Theme</vt:lpstr>
      <vt:lpstr>Capstone Project-4 Zomato Restaurant Clustering and Sentiments Analysis</vt:lpstr>
      <vt:lpstr>Content</vt:lpstr>
      <vt:lpstr>Problem Statement</vt:lpstr>
      <vt:lpstr>Data Summary</vt:lpstr>
      <vt:lpstr>Data Summary</vt:lpstr>
      <vt:lpstr>Basic Exploration</vt:lpstr>
      <vt:lpstr>EDA- Clustering</vt:lpstr>
      <vt:lpstr>Top 10 Budget Friendly Restaurants</vt:lpstr>
      <vt:lpstr>Most Popular Cuisines at Restaurants</vt:lpstr>
      <vt:lpstr>Insights From Collections</vt:lpstr>
      <vt:lpstr>Optimal Number of Clusters</vt:lpstr>
      <vt:lpstr>Restaurants and Ratings in different Clusters</vt:lpstr>
      <vt:lpstr>Restaurants and Ratings in different Clusters</vt:lpstr>
      <vt:lpstr>Restaurants and Ratings in different Clusters</vt:lpstr>
      <vt:lpstr>Cuisines in Clusters</vt:lpstr>
      <vt:lpstr>EDA- Sentiment Analysis</vt:lpstr>
      <vt:lpstr>Reviews Analysis</vt:lpstr>
      <vt:lpstr>Top 10 Restaurants by Rating</vt:lpstr>
      <vt:lpstr>Data Pre-Processing</vt:lpstr>
      <vt:lpstr>Stemming </vt:lpstr>
      <vt:lpstr>Stemming </vt:lpstr>
      <vt:lpstr>Comparison Of performance of all models</vt:lpstr>
      <vt:lpstr>Challenges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dc:creator>
  <cp:lastModifiedBy>Amol</cp:lastModifiedBy>
  <cp:revision>29</cp:revision>
  <dcterms:created xsi:type="dcterms:W3CDTF">2022-08-06T14:13:01Z</dcterms:created>
  <dcterms:modified xsi:type="dcterms:W3CDTF">2022-08-09T16:17:27Z</dcterms:modified>
</cp:coreProperties>
</file>