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2DF6-914B-81B0-D060-7057300A6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E012F-285A-340C-2658-D6A8904C7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E6AFB-C1B9-69C8-CF03-55B74F6E8846}"/>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5" name="Footer Placeholder 4">
            <a:extLst>
              <a:ext uri="{FF2B5EF4-FFF2-40B4-BE49-F238E27FC236}">
                <a16:creationId xmlns:a16="http://schemas.microsoft.com/office/drawing/2014/main" id="{8A3755DA-99A7-BF93-A262-3A05AE75C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71D0F-5289-917A-2F7E-81B6224A7BBE}"/>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24744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582A-13D6-E352-FBD4-210ECB9266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531BE8-586E-58F1-A2BD-DD36FD8E0E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F1A95-CD51-B51D-0FB4-2E8052E48EB2}"/>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5" name="Footer Placeholder 4">
            <a:extLst>
              <a:ext uri="{FF2B5EF4-FFF2-40B4-BE49-F238E27FC236}">
                <a16:creationId xmlns:a16="http://schemas.microsoft.com/office/drawing/2014/main" id="{5FCECD63-43B2-82A2-4380-9E7CAEAE7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6A0F0-B5C6-CF72-77B1-AC7D1F2DD724}"/>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25954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6AB52-BF72-249B-0BF9-68F8BB2B1C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05382-DC0F-5F51-E803-AF1216365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9804A-876F-BCF3-78A0-661BD509CFE5}"/>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5" name="Footer Placeholder 4">
            <a:extLst>
              <a:ext uri="{FF2B5EF4-FFF2-40B4-BE49-F238E27FC236}">
                <a16:creationId xmlns:a16="http://schemas.microsoft.com/office/drawing/2014/main" id="{85ACDBF3-8630-5B26-19B6-D10F9C1AB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8DBCC-EC7C-BD53-A40E-96EF714723AE}"/>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54964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C039-D7BF-2EBA-D40D-A86422E59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4AE2E-E754-3B9A-FFFA-076FA4BD5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ED313-D6FB-7E33-DF13-C237B395A43A}"/>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5" name="Footer Placeholder 4">
            <a:extLst>
              <a:ext uri="{FF2B5EF4-FFF2-40B4-BE49-F238E27FC236}">
                <a16:creationId xmlns:a16="http://schemas.microsoft.com/office/drawing/2014/main" id="{7F87B6DD-2494-22C8-0000-4ABF07C4C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03EA0-51F3-3E04-1701-3F00B1119664}"/>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125634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D78E-2E34-FFD1-25C2-74E8CB44C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22D308-5CC9-C337-CF98-3E22C73C1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9DDB1-617E-BEBC-9E8D-F55C4DA8220E}"/>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5" name="Footer Placeholder 4">
            <a:extLst>
              <a:ext uri="{FF2B5EF4-FFF2-40B4-BE49-F238E27FC236}">
                <a16:creationId xmlns:a16="http://schemas.microsoft.com/office/drawing/2014/main" id="{1B846AE7-31EF-62A3-00A3-12DB33B59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AF8E4-E429-376F-B826-96C8619A03B5}"/>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114968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15E5-8E2D-0E06-F58A-598F7133B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A1E02-AD8D-517F-C6F2-F27743C4C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CCA0A2-C3C9-4C69-DA54-3D6FAD4339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CE14D7-33F4-52FF-A243-8B52C2BCC252}"/>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6" name="Footer Placeholder 5">
            <a:extLst>
              <a:ext uri="{FF2B5EF4-FFF2-40B4-BE49-F238E27FC236}">
                <a16:creationId xmlns:a16="http://schemas.microsoft.com/office/drawing/2014/main" id="{1C57A9E3-9738-0CC7-156F-52C1C9A1E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601DD-236A-1DB9-94A9-84143D3A1CE5}"/>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34198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8AD0-25BE-38F4-FFE8-8D2D10FE3F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47BD2-A047-E55D-5C7A-25E679B11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C1A91-B174-42C0-940B-924338641B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40D295-9F9A-9445-63AF-CB39AE68C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4CD65-016D-AECC-4FC7-88AD9B4BC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EEA52-F24C-98F0-923E-62F3EB7298EE}"/>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8" name="Footer Placeholder 7">
            <a:extLst>
              <a:ext uri="{FF2B5EF4-FFF2-40B4-BE49-F238E27FC236}">
                <a16:creationId xmlns:a16="http://schemas.microsoft.com/office/drawing/2014/main" id="{399B75A7-375C-FEA0-92C7-52D2693844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55C00-31EA-356E-B464-9BB988B9A645}"/>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2621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0C40-7914-494A-42B5-2A14293541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E28BA8-7C11-2EE6-2202-3936548466AB}"/>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4" name="Footer Placeholder 3">
            <a:extLst>
              <a:ext uri="{FF2B5EF4-FFF2-40B4-BE49-F238E27FC236}">
                <a16:creationId xmlns:a16="http://schemas.microsoft.com/office/drawing/2014/main" id="{8468B28E-BC43-71D7-C0E3-563892D22E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9B475-A744-E5EA-874B-4021B117D283}"/>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01898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7E0E2-2DE0-0238-316D-A1149D43A759}"/>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3" name="Footer Placeholder 2">
            <a:extLst>
              <a:ext uri="{FF2B5EF4-FFF2-40B4-BE49-F238E27FC236}">
                <a16:creationId xmlns:a16="http://schemas.microsoft.com/office/drawing/2014/main" id="{8C8CC322-108B-F4C8-0B4C-0C1B6D0FF3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8F72D-D9E3-0B41-225E-4ECD95CC587C}"/>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292693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2C99-C108-8C98-8C02-31E56CEFE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E2006A-F33A-928B-E542-96A369794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1F14-6340-44FF-E99B-A508CF061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5B90D-82B8-8C41-0862-AA96877CE805}"/>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6" name="Footer Placeholder 5">
            <a:extLst>
              <a:ext uri="{FF2B5EF4-FFF2-40B4-BE49-F238E27FC236}">
                <a16:creationId xmlns:a16="http://schemas.microsoft.com/office/drawing/2014/main" id="{995A3612-016C-6C7B-DD2C-4E5D0CAC9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64190-4D9A-DFA2-25D2-09BE58CC6FEF}"/>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18599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BEFD-802A-9DBA-99AC-EDE8FD25D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02903D-609C-A6BE-F43A-873FF6347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37F8A-1F94-1D44-CE2A-2A4ACE36D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4A84A-1469-7357-5661-A2B008A91D77}"/>
              </a:ext>
            </a:extLst>
          </p:cNvPr>
          <p:cNvSpPr>
            <a:spLocks noGrp="1"/>
          </p:cNvSpPr>
          <p:nvPr>
            <p:ph type="dt" sz="half" idx="10"/>
          </p:nvPr>
        </p:nvSpPr>
        <p:spPr/>
        <p:txBody>
          <a:bodyPr/>
          <a:lstStyle/>
          <a:p>
            <a:fld id="{740A76E4-9947-4FD1-B0B6-04981A3236F9}" type="datetimeFigureOut">
              <a:rPr lang="en-US" smtClean="0"/>
              <a:t>8/8/2022</a:t>
            </a:fld>
            <a:endParaRPr lang="en-US"/>
          </a:p>
        </p:txBody>
      </p:sp>
      <p:sp>
        <p:nvSpPr>
          <p:cNvPr id="6" name="Footer Placeholder 5">
            <a:extLst>
              <a:ext uri="{FF2B5EF4-FFF2-40B4-BE49-F238E27FC236}">
                <a16:creationId xmlns:a16="http://schemas.microsoft.com/office/drawing/2014/main" id="{ABFFFAD4-D080-B306-145D-E3FCF1FA2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C13FD-49A5-C08D-472B-C506554690BE}"/>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18450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8D016-A6FF-18C2-6AD3-65A0109C2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007B91-FBF6-07C0-AA5F-EC31EF583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4E823-E063-CF17-9A28-2363F2922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A76E4-9947-4FD1-B0B6-04981A3236F9}" type="datetimeFigureOut">
              <a:rPr lang="en-US" smtClean="0"/>
              <a:t>8/8/2022</a:t>
            </a:fld>
            <a:endParaRPr lang="en-US"/>
          </a:p>
        </p:txBody>
      </p:sp>
      <p:sp>
        <p:nvSpPr>
          <p:cNvPr id="5" name="Footer Placeholder 4">
            <a:extLst>
              <a:ext uri="{FF2B5EF4-FFF2-40B4-BE49-F238E27FC236}">
                <a16:creationId xmlns:a16="http://schemas.microsoft.com/office/drawing/2014/main" id="{55A14233-8BDB-F758-163F-E214F2B97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623ED0-5DC6-FFF9-8185-375250399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3CEF2-B2C1-4808-BF6C-77F2FE0B27E4}" type="slidenum">
              <a:rPr lang="en-US" smtClean="0"/>
              <a:t>‹#›</a:t>
            </a:fld>
            <a:endParaRPr lang="en-US"/>
          </a:p>
        </p:txBody>
      </p:sp>
    </p:spTree>
    <p:extLst>
      <p:ext uri="{BB962C8B-B14F-4D97-AF65-F5344CB8AC3E}">
        <p14:creationId xmlns:p14="http://schemas.microsoft.com/office/powerpoint/2010/main" val="36409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3A4C09-D5E7-A91E-D417-6BFD4269705F}"/>
              </a:ext>
            </a:extLst>
          </p:cNvPr>
          <p:cNvSpPr txBox="1"/>
          <p:nvPr/>
        </p:nvSpPr>
        <p:spPr>
          <a:xfrm>
            <a:off x="359595" y="595901"/>
            <a:ext cx="10757043" cy="4832092"/>
          </a:xfrm>
          <a:prstGeom prst="rect">
            <a:avLst/>
          </a:prstGeom>
          <a:noFill/>
        </p:spPr>
        <p:txBody>
          <a:bodyPr wrap="square" rtlCol="0">
            <a:spAutoFit/>
          </a:bodyPr>
          <a:lstStyle/>
          <a:p>
            <a:pPr algn="ctr"/>
            <a:r>
              <a:rPr lang="en-GB" sz="4800" b="1" dirty="0">
                <a:solidFill>
                  <a:srgbClr val="CC0000"/>
                </a:solidFill>
                <a:latin typeface="Montserrat"/>
                <a:ea typeface="Montserrat"/>
                <a:cs typeface="Montserrat"/>
                <a:sym typeface="Montserrat"/>
              </a:rPr>
              <a:t> </a:t>
            </a:r>
            <a:r>
              <a:rPr lang="en-GB" sz="6000" b="1" dirty="0">
                <a:solidFill>
                  <a:srgbClr val="CC0000"/>
                </a:solidFill>
                <a:latin typeface="Arial" panose="020B0604020202020204" pitchFamily="34" charset="0"/>
                <a:ea typeface="Montserrat"/>
                <a:cs typeface="Arial" panose="020B0604020202020204" pitchFamily="34" charset="0"/>
                <a:sym typeface="Montserrat"/>
              </a:rPr>
              <a:t>Capstone Project-3</a:t>
            </a:r>
            <a:br>
              <a:rPr lang="en-GB" sz="6000" b="1" dirty="0">
                <a:solidFill>
                  <a:srgbClr val="CC0000"/>
                </a:solidFill>
                <a:latin typeface="Arial" panose="020B0604020202020204" pitchFamily="34" charset="0"/>
                <a:ea typeface="Montserrat"/>
                <a:cs typeface="Arial" panose="020B0604020202020204" pitchFamily="34" charset="0"/>
                <a:sym typeface="Montserrat"/>
              </a:rPr>
            </a:br>
            <a:r>
              <a:rPr lang="en-US" sz="4000" b="1" dirty="0">
                <a:solidFill>
                  <a:schemeClr val="accent1">
                    <a:lumMod val="75000"/>
                  </a:schemeClr>
                </a:solidFill>
                <a:latin typeface="Arial" panose="020B0604020202020204" pitchFamily="34" charset="0"/>
                <a:ea typeface="Montserrat"/>
                <a:cs typeface="Arial" panose="020B0604020202020204" pitchFamily="34" charset="0"/>
                <a:sym typeface="Montserrat"/>
              </a:rPr>
              <a:t>ZOMATO RESTAURANT CLUSTERING AND SENTIMENT ANALYSIS</a:t>
            </a:r>
            <a:br>
              <a:rPr lang="en-GB" sz="48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br>
              <a:rPr lang="en-GB" sz="2400" b="1" dirty="0">
                <a:solidFill>
                  <a:schemeClr val="lt1"/>
                </a:solidFill>
                <a:latin typeface="Montserrat"/>
                <a:ea typeface="Montserrat"/>
                <a:cs typeface="Montserrat"/>
                <a:sym typeface="Montserrat"/>
              </a:rPr>
            </a:br>
            <a:r>
              <a:rPr lang="en-GB" sz="4000" b="1" u="sng" dirty="0">
                <a:solidFill>
                  <a:srgbClr val="00B0F0"/>
                </a:solidFill>
                <a:latin typeface="Arial" panose="020B0604020202020204" pitchFamily="34" charset="0"/>
                <a:ea typeface="Montserrat"/>
                <a:cs typeface="Arial" panose="020B0604020202020204" pitchFamily="34" charset="0"/>
                <a:sym typeface="Montserrat"/>
              </a:rPr>
              <a:t>Team members</a:t>
            </a:r>
            <a:br>
              <a:rPr lang="en-GB" sz="4000" b="1" u="sng" dirty="0">
                <a:solidFill>
                  <a:srgbClr val="00B0F0"/>
                </a:solidFill>
                <a:latin typeface="Montserrat"/>
                <a:ea typeface="Montserrat"/>
                <a:cs typeface="Montserrat"/>
                <a:sym typeface="Montserrat"/>
              </a:rPr>
            </a:br>
            <a:r>
              <a:rPr lang="en-GB" sz="2400" b="1" u="sng" dirty="0">
                <a:solidFill>
                  <a:srgbClr val="00B0F0"/>
                </a:solidFill>
                <a:latin typeface="Arial" panose="020B0604020202020204" pitchFamily="34" charset="0"/>
                <a:ea typeface="Montserrat"/>
                <a:cs typeface="Arial" panose="020B0604020202020204" pitchFamily="34" charset="0"/>
                <a:sym typeface="Montserrat"/>
              </a:rPr>
              <a:t>AMOL RASAM</a:t>
            </a:r>
            <a:br>
              <a:rPr lang="en-GB" sz="2400" b="1" dirty="0">
                <a:solidFill>
                  <a:srgbClr val="00B0F0"/>
                </a:solidFill>
                <a:latin typeface="Arial" panose="020B0604020202020204" pitchFamily="34" charset="0"/>
                <a:ea typeface="Montserrat"/>
                <a:cs typeface="Arial" panose="020B0604020202020204" pitchFamily="34" charset="0"/>
                <a:sym typeface="Montserrat"/>
              </a:rPr>
            </a:br>
            <a:r>
              <a:rPr lang="en-GB" sz="2400" b="1" dirty="0">
                <a:solidFill>
                  <a:srgbClr val="00B0F0"/>
                </a:solidFill>
                <a:latin typeface="Arial" panose="020B0604020202020204" pitchFamily="34" charset="0"/>
                <a:ea typeface="Montserrat"/>
                <a:cs typeface="Arial" panose="020B0604020202020204" pitchFamily="34" charset="0"/>
                <a:sym typeface="Montserrat"/>
              </a:rPr>
              <a:t>KAMALUDDIN SHAIKH</a:t>
            </a:r>
            <a:br>
              <a:rPr lang="en-GB" sz="2400" b="1" dirty="0">
                <a:solidFill>
                  <a:srgbClr val="00B0F0"/>
                </a:solidFill>
                <a:latin typeface="Arial" panose="020B0604020202020204" pitchFamily="34" charset="0"/>
                <a:ea typeface="Montserrat"/>
                <a:cs typeface="Arial" panose="020B0604020202020204" pitchFamily="34" charset="0"/>
                <a:sym typeface="Montserrat"/>
              </a:rPr>
            </a:br>
            <a:r>
              <a:rPr lang="en-GB" sz="2400" b="1" dirty="0">
                <a:solidFill>
                  <a:srgbClr val="00B0F0"/>
                </a:solidFill>
                <a:latin typeface="Arial" panose="020B0604020202020204" pitchFamily="34" charset="0"/>
                <a:ea typeface="Montserrat"/>
                <a:cs typeface="Arial" panose="020B0604020202020204" pitchFamily="34" charset="0"/>
                <a:sym typeface="Montserrat"/>
              </a:rPr>
              <a:t>SHUBHAM JHA</a:t>
            </a:r>
            <a:br>
              <a:rPr lang="en-GB" sz="2400" b="1" dirty="0">
                <a:solidFill>
                  <a:srgbClr val="00B0F0"/>
                </a:solidFill>
                <a:latin typeface="Arial" panose="020B0604020202020204" pitchFamily="34" charset="0"/>
                <a:ea typeface="Montserrat"/>
                <a:cs typeface="Arial" panose="020B0604020202020204" pitchFamily="34" charset="0"/>
                <a:sym typeface="Montserrat"/>
              </a:rPr>
            </a:br>
            <a:r>
              <a:rPr lang="en-GB" sz="2400" b="1" dirty="0">
                <a:solidFill>
                  <a:srgbClr val="00B0F0"/>
                </a:solidFill>
                <a:latin typeface="Arial" panose="020B0604020202020204" pitchFamily="34" charset="0"/>
                <a:ea typeface="Montserrat"/>
                <a:cs typeface="Arial" panose="020B0604020202020204" pitchFamily="34" charset="0"/>
                <a:sym typeface="Montserrat"/>
              </a:rPr>
              <a:t>PRETESH</a:t>
            </a:r>
            <a:endParaRPr lang="en-US" dirty="0">
              <a:solidFill>
                <a:srgbClr val="00B0F0"/>
              </a:solidFill>
            </a:endParaRPr>
          </a:p>
        </p:txBody>
      </p:sp>
    </p:spTree>
    <p:extLst>
      <p:ext uri="{BB962C8B-B14F-4D97-AF65-F5344CB8AC3E}">
        <p14:creationId xmlns:p14="http://schemas.microsoft.com/office/powerpoint/2010/main" val="187335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8702-ACDC-CB9B-088C-24CE5D61027F}"/>
              </a:ext>
            </a:extLst>
          </p:cNvPr>
          <p:cNvSpPr>
            <a:spLocks noGrp="1"/>
          </p:cNvSpPr>
          <p:nvPr>
            <p:ph type="title"/>
          </p:nvPr>
        </p:nvSpPr>
        <p:spPr>
          <a:xfrm>
            <a:off x="838200" y="-96253"/>
            <a:ext cx="10515600" cy="1222409"/>
          </a:xfrm>
        </p:spPr>
        <p:txBody>
          <a:bodyPr/>
          <a:lstStyle/>
          <a:p>
            <a:r>
              <a:rPr lang="en-US" b="1" dirty="0">
                <a:solidFill>
                  <a:srgbClr val="FF0000"/>
                </a:solidFill>
                <a:latin typeface="Arial" panose="020B0604020202020204" pitchFamily="34" charset="0"/>
                <a:cs typeface="Arial" panose="020B0604020202020204" pitchFamily="34" charset="0"/>
              </a:rPr>
              <a:t>EDA on Review Data </a:t>
            </a:r>
          </a:p>
        </p:txBody>
      </p:sp>
      <p:pic>
        <p:nvPicPr>
          <p:cNvPr id="5" name="Content Placeholder 4">
            <a:extLst>
              <a:ext uri="{FF2B5EF4-FFF2-40B4-BE49-F238E27FC236}">
                <a16:creationId xmlns:a16="http://schemas.microsoft.com/office/drawing/2014/main" id="{7103C766-5CBA-1531-9FDC-1A92C2507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1359377"/>
            <a:ext cx="10116152" cy="4429743"/>
          </a:xfrm>
        </p:spPr>
      </p:pic>
      <p:sp>
        <p:nvSpPr>
          <p:cNvPr id="7" name="TextBox 6">
            <a:extLst>
              <a:ext uri="{FF2B5EF4-FFF2-40B4-BE49-F238E27FC236}">
                <a16:creationId xmlns:a16="http://schemas.microsoft.com/office/drawing/2014/main" id="{6C78068B-6427-5616-5588-611E314589E6}"/>
              </a:ext>
            </a:extLst>
          </p:cNvPr>
          <p:cNvSpPr txBox="1"/>
          <p:nvPr/>
        </p:nvSpPr>
        <p:spPr>
          <a:xfrm>
            <a:off x="1751798" y="5948413"/>
            <a:ext cx="8393229" cy="677108"/>
          </a:xfrm>
          <a:prstGeom prst="rect">
            <a:avLst/>
          </a:prstGeom>
          <a:noFill/>
        </p:spPr>
        <p:txBody>
          <a:bodyPr wrap="square" rtlCol="0">
            <a:spAutoFit/>
          </a:bodyPr>
          <a:lstStyle/>
          <a:p>
            <a:r>
              <a:rPr lang="en-US" sz="2000" b="1" dirty="0">
                <a:solidFill>
                  <a:srgbClr val="0070C0"/>
                </a:solidFill>
              </a:rPr>
              <a:t>Sentiment analysis of rating vs count </a:t>
            </a:r>
            <a:r>
              <a:rPr lang="en-US" dirty="0"/>
              <a:t>– We can see most number of people game rating 5 followed by 4 and 1 respectively</a:t>
            </a:r>
          </a:p>
        </p:txBody>
      </p:sp>
    </p:spTree>
    <p:extLst>
      <p:ext uri="{BB962C8B-B14F-4D97-AF65-F5344CB8AC3E}">
        <p14:creationId xmlns:p14="http://schemas.microsoft.com/office/powerpoint/2010/main" val="163120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0A50A-038A-CBE0-75C8-7EF7AF343CBD}"/>
              </a:ext>
            </a:extLst>
          </p:cNvPr>
          <p:cNvSpPr>
            <a:spLocks noGrp="1"/>
          </p:cNvSpPr>
          <p:nvPr>
            <p:ph type="title"/>
          </p:nvPr>
        </p:nvSpPr>
        <p:spPr>
          <a:xfrm>
            <a:off x="839788" y="-192504"/>
            <a:ext cx="10515600" cy="1270534"/>
          </a:xfrm>
        </p:spPr>
        <p:txBody>
          <a:bodyPr>
            <a:normAutofit/>
          </a:bodyPr>
          <a:lstStyle/>
          <a:p>
            <a:pPr algn="ctr"/>
            <a:r>
              <a:rPr lang="en-US" sz="4800" b="1" dirty="0">
                <a:solidFill>
                  <a:srgbClr val="FF0000"/>
                </a:solidFill>
                <a:latin typeface="+mn-lt"/>
              </a:rPr>
              <a:t>Review Data Analysis</a:t>
            </a:r>
          </a:p>
        </p:txBody>
      </p:sp>
      <p:sp>
        <p:nvSpPr>
          <p:cNvPr id="5" name="Text Placeholder 4">
            <a:extLst>
              <a:ext uri="{FF2B5EF4-FFF2-40B4-BE49-F238E27FC236}">
                <a16:creationId xmlns:a16="http://schemas.microsoft.com/office/drawing/2014/main" id="{D7CA4FF9-01AD-DC8C-D778-06ACBD1F4CD6}"/>
              </a:ext>
            </a:extLst>
          </p:cNvPr>
          <p:cNvSpPr>
            <a:spLocks noGrp="1"/>
          </p:cNvSpPr>
          <p:nvPr>
            <p:ph type="body" idx="1"/>
          </p:nvPr>
        </p:nvSpPr>
        <p:spPr>
          <a:xfrm>
            <a:off x="839788" y="837398"/>
            <a:ext cx="5157787" cy="664143"/>
          </a:xfrm>
        </p:spPr>
        <p:txBody>
          <a:bodyPr>
            <a:normAutofit/>
          </a:bodyPr>
          <a:lstStyle/>
          <a:p>
            <a:pPr algn="ctr"/>
            <a:r>
              <a:rPr lang="en-US" sz="2800" dirty="0">
                <a:solidFill>
                  <a:srgbClr val="7030A0"/>
                </a:solidFill>
              </a:rPr>
              <a:t>Yearly Review Analysis</a:t>
            </a:r>
          </a:p>
        </p:txBody>
      </p:sp>
      <p:pic>
        <p:nvPicPr>
          <p:cNvPr id="10" name="Content Placeholder 9">
            <a:extLst>
              <a:ext uri="{FF2B5EF4-FFF2-40B4-BE49-F238E27FC236}">
                <a16:creationId xmlns:a16="http://schemas.microsoft.com/office/drawing/2014/main" id="{68FEBBF0-8E57-6951-F3B5-BED690B8CC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828800"/>
            <a:ext cx="5157787" cy="4514248"/>
          </a:xfrm>
        </p:spPr>
      </p:pic>
      <p:sp>
        <p:nvSpPr>
          <p:cNvPr id="7" name="Text Placeholder 6">
            <a:extLst>
              <a:ext uri="{FF2B5EF4-FFF2-40B4-BE49-F238E27FC236}">
                <a16:creationId xmlns:a16="http://schemas.microsoft.com/office/drawing/2014/main" id="{1B93F53B-5FD0-34B6-215C-BA3777136E87}"/>
              </a:ext>
            </a:extLst>
          </p:cNvPr>
          <p:cNvSpPr>
            <a:spLocks noGrp="1"/>
          </p:cNvSpPr>
          <p:nvPr>
            <p:ph type="body" sz="quarter" idx="3"/>
          </p:nvPr>
        </p:nvSpPr>
        <p:spPr>
          <a:xfrm>
            <a:off x="6172200" y="837398"/>
            <a:ext cx="5183188" cy="664143"/>
          </a:xfrm>
        </p:spPr>
        <p:txBody>
          <a:bodyPr>
            <a:normAutofit/>
          </a:bodyPr>
          <a:lstStyle/>
          <a:p>
            <a:pPr algn="ctr"/>
            <a:r>
              <a:rPr lang="en-US" sz="2800" dirty="0">
                <a:solidFill>
                  <a:srgbClr val="7030A0"/>
                </a:solidFill>
              </a:rPr>
              <a:t>Monthly Review Analysis</a:t>
            </a:r>
          </a:p>
        </p:txBody>
      </p:sp>
      <p:pic>
        <p:nvPicPr>
          <p:cNvPr id="12" name="Content Placeholder 11">
            <a:extLst>
              <a:ext uri="{FF2B5EF4-FFF2-40B4-BE49-F238E27FC236}">
                <a16:creationId xmlns:a16="http://schemas.microsoft.com/office/drawing/2014/main" id="{2B4C92E9-D2CA-8341-4FE7-26C58D70028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732546"/>
            <a:ext cx="5183188" cy="4610501"/>
          </a:xfrm>
        </p:spPr>
      </p:pic>
    </p:spTree>
    <p:extLst>
      <p:ext uri="{BB962C8B-B14F-4D97-AF65-F5344CB8AC3E}">
        <p14:creationId xmlns:p14="http://schemas.microsoft.com/office/powerpoint/2010/main" val="346998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2425-0D7C-7E19-56B9-7FDA74EC143A}"/>
              </a:ext>
            </a:extLst>
          </p:cNvPr>
          <p:cNvSpPr>
            <a:spLocks noGrp="1"/>
          </p:cNvSpPr>
          <p:nvPr>
            <p:ph type="title"/>
          </p:nvPr>
        </p:nvSpPr>
        <p:spPr>
          <a:xfrm>
            <a:off x="838200" y="297952"/>
            <a:ext cx="10515600" cy="1097712"/>
          </a:xfrm>
        </p:spPr>
        <p:txBody>
          <a:bodyPr>
            <a:normAutofit/>
          </a:bodyPr>
          <a:lstStyle/>
          <a:p>
            <a:r>
              <a:rPr lang="en-US" sz="4800" b="1" dirty="0">
                <a:solidFill>
                  <a:srgbClr val="FF0000"/>
                </a:solidFill>
                <a:latin typeface="Arial" panose="020B0604020202020204" pitchFamily="34" charset="0"/>
                <a:cs typeface="Arial" panose="020B0604020202020204" pitchFamily="34" charset="0"/>
              </a:rPr>
              <a:t>Top 10 Restaurants by Rating</a:t>
            </a:r>
          </a:p>
        </p:txBody>
      </p:sp>
      <p:pic>
        <p:nvPicPr>
          <p:cNvPr id="5" name="Content Placeholder 4">
            <a:extLst>
              <a:ext uri="{FF2B5EF4-FFF2-40B4-BE49-F238E27FC236}">
                <a16:creationId xmlns:a16="http://schemas.microsoft.com/office/drawing/2014/main" id="{AFF39A6A-DA6E-57ED-2FA2-5246245A5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91" y="1395664"/>
            <a:ext cx="11835828" cy="5354457"/>
          </a:xfrm>
        </p:spPr>
      </p:pic>
    </p:spTree>
    <p:extLst>
      <p:ext uri="{BB962C8B-B14F-4D97-AF65-F5344CB8AC3E}">
        <p14:creationId xmlns:p14="http://schemas.microsoft.com/office/powerpoint/2010/main" val="140264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B7F10-D52D-883F-349E-D7B24C60CC26}"/>
              </a:ext>
            </a:extLst>
          </p:cNvPr>
          <p:cNvSpPr>
            <a:spLocks noGrp="1"/>
          </p:cNvSpPr>
          <p:nvPr>
            <p:ph type="title"/>
          </p:nvPr>
        </p:nvSpPr>
        <p:spPr>
          <a:xfrm>
            <a:off x="839788" y="1"/>
            <a:ext cx="10515600" cy="981776"/>
          </a:xfrm>
        </p:spPr>
        <p:txBody>
          <a:bodyPr/>
          <a:lstStyle/>
          <a:p>
            <a:r>
              <a:rPr lang="en-US" b="1" dirty="0">
                <a:solidFill>
                  <a:srgbClr val="FF0000"/>
                </a:solidFill>
                <a:latin typeface="Arial" panose="020B0604020202020204" pitchFamily="34" charset="0"/>
                <a:cs typeface="Arial" panose="020B0604020202020204" pitchFamily="34" charset="0"/>
              </a:rPr>
              <a:t>Stemming </a:t>
            </a:r>
          </a:p>
        </p:txBody>
      </p:sp>
      <p:sp>
        <p:nvSpPr>
          <p:cNvPr id="5" name="Text Placeholder 4">
            <a:extLst>
              <a:ext uri="{FF2B5EF4-FFF2-40B4-BE49-F238E27FC236}">
                <a16:creationId xmlns:a16="http://schemas.microsoft.com/office/drawing/2014/main" id="{7CAD779A-0901-92D7-99E8-0E5BEBD90AD2}"/>
              </a:ext>
            </a:extLst>
          </p:cNvPr>
          <p:cNvSpPr>
            <a:spLocks noGrp="1"/>
          </p:cNvSpPr>
          <p:nvPr>
            <p:ph type="body" idx="1"/>
          </p:nvPr>
        </p:nvSpPr>
        <p:spPr>
          <a:xfrm>
            <a:off x="839788" y="981777"/>
            <a:ext cx="5157787" cy="548640"/>
          </a:xfrm>
        </p:spPr>
        <p:txBody>
          <a:bodyPr/>
          <a:lstStyle/>
          <a:p>
            <a:r>
              <a:rPr lang="en-US" dirty="0">
                <a:solidFill>
                  <a:srgbClr val="7030A0"/>
                </a:solidFill>
              </a:rPr>
              <a:t>Top words before Stemming</a:t>
            </a:r>
          </a:p>
        </p:txBody>
      </p:sp>
      <p:pic>
        <p:nvPicPr>
          <p:cNvPr id="10" name="Content Placeholder 9">
            <a:extLst>
              <a:ext uri="{FF2B5EF4-FFF2-40B4-BE49-F238E27FC236}">
                <a16:creationId xmlns:a16="http://schemas.microsoft.com/office/drawing/2014/main" id="{91FAFBDE-A051-DB0C-D93A-E4F97F356C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2132" y="1607420"/>
            <a:ext cx="5795444" cy="4582244"/>
          </a:xfrm>
        </p:spPr>
      </p:pic>
      <p:sp>
        <p:nvSpPr>
          <p:cNvPr id="7" name="Text Placeholder 6">
            <a:extLst>
              <a:ext uri="{FF2B5EF4-FFF2-40B4-BE49-F238E27FC236}">
                <a16:creationId xmlns:a16="http://schemas.microsoft.com/office/drawing/2014/main" id="{E9397634-11F6-B640-0065-11D227C78663}"/>
              </a:ext>
            </a:extLst>
          </p:cNvPr>
          <p:cNvSpPr>
            <a:spLocks noGrp="1"/>
          </p:cNvSpPr>
          <p:nvPr>
            <p:ph type="body" sz="quarter" idx="3"/>
          </p:nvPr>
        </p:nvSpPr>
        <p:spPr>
          <a:xfrm>
            <a:off x="6172200" y="981777"/>
            <a:ext cx="5183188" cy="548640"/>
          </a:xfrm>
        </p:spPr>
        <p:txBody>
          <a:bodyPr/>
          <a:lstStyle/>
          <a:p>
            <a:r>
              <a:rPr lang="en-US" dirty="0">
                <a:solidFill>
                  <a:srgbClr val="7030A0"/>
                </a:solidFill>
              </a:rPr>
              <a:t>Top words after Stemming</a:t>
            </a:r>
          </a:p>
        </p:txBody>
      </p:sp>
      <p:pic>
        <p:nvPicPr>
          <p:cNvPr id="12" name="Content Placeholder 11">
            <a:extLst>
              <a:ext uri="{FF2B5EF4-FFF2-40B4-BE49-F238E27FC236}">
                <a16:creationId xmlns:a16="http://schemas.microsoft.com/office/drawing/2014/main" id="{622ACB0A-E598-00D1-CEAD-AECE344F61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607419"/>
            <a:ext cx="5795444" cy="4268803"/>
          </a:xfrm>
        </p:spPr>
      </p:pic>
    </p:spTree>
    <p:extLst>
      <p:ext uri="{BB962C8B-B14F-4D97-AF65-F5344CB8AC3E}">
        <p14:creationId xmlns:p14="http://schemas.microsoft.com/office/powerpoint/2010/main" val="110619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0152-F84E-367E-D5D0-D2FEA663879D}"/>
              </a:ext>
            </a:extLst>
          </p:cNvPr>
          <p:cNvSpPr>
            <a:spLocks noGrp="1"/>
          </p:cNvSpPr>
          <p:nvPr>
            <p:ph type="title"/>
          </p:nvPr>
        </p:nvSpPr>
        <p:spPr>
          <a:xfrm>
            <a:off x="838200" y="1"/>
            <a:ext cx="10515600" cy="1260908"/>
          </a:xfrm>
        </p:spPr>
        <p:txBody>
          <a:bodyPr>
            <a:normAutofit fontScale="90000"/>
          </a:bodyPr>
          <a:lstStyle/>
          <a:p>
            <a:r>
              <a:rPr lang="en-US" b="1" dirty="0">
                <a:solidFill>
                  <a:srgbClr val="FF0000"/>
                </a:solidFill>
                <a:latin typeface="Arial" panose="020B0604020202020204" pitchFamily="34" charset="0"/>
                <a:cs typeface="Arial" panose="020B0604020202020204" pitchFamily="34" charset="0"/>
              </a:rPr>
              <a:t>Comparison Of performance of all models</a:t>
            </a:r>
          </a:p>
        </p:txBody>
      </p:sp>
      <p:pic>
        <p:nvPicPr>
          <p:cNvPr id="5" name="Content Placeholder 4">
            <a:extLst>
              <a:ext uri="{FF2B5EF4-FFF2-40B4-BE49-F238E27FC236}">
                <a16:creationId xmlns:a16="http://schemas.microsoft.com/office/drawing/2014/main" id="{2736C351-64B9-F131-D927-80B4EA832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145" y="1260909"/>
            <a:ext cx="11049802" cy="4957011"/>
          </a:xfrm>
        </p:spPr>
      </p:pic>
    </p:spTree>
    <p:extLst>
      <p:ext uri="{BB962C8B-B14F-4D97-AF65-F5344CB8AC3E}">
        <p14:creationId xmlns:p14="http://schemas.microsoft.com/office/powerpoint/2010/main" val="142772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233C-A559-E6B4-9E1B-83F17DE745B4}"/>
              </a:ext>
            </a:extLst>
          </p:cNvPr>
          <p:cNvSpPr>
            <a:spLocks noGrp="1"/>
          </p:cNvSpPr>
          <p:nvPr>
            <p:ph type="title"/>
          </p:nvPr>
        </p:nvSpPr>
        <p:spPr/>
        <p:txBody>
          <a:bodyPr/>
          <a:lstStyle/>
          <a:p>
            <a:r>
              <a:rPr lang="en-US" b="1" dirty="0">
                <a:solidFill>
                  <a:srgbClr val="FF0000"/>
                </a:solidFill>
                <a:latin typeface="Arial" panose="020B0604020202020204" pitchFamily="34" charset="0"/>
                <a:cs typeface="Arial" panose="020B0604020202020204" pitchFamily="34" charset="0"/>
              </a:rPr>
              <a:t>Challenges </a:t>
            </a:r>
          </a:p>
        </p:txBody>
      </p:sp>
      <p:sp>
        <p:nvSpPr>
          <p:cNvPr id="3" name="Content Placeholder 2">
            <a:extLst>
              <a:ext uri="{FF2B5EF4-FFF2-40B4-BE49-F238E27FC236}">
                <a16:creationId xmlns:a16="http://schemas.microsoft.com/office/drawing/2014/main" id="{15A6748E-6D2A-7C50-B051-B2215186846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30963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E211-C80F-7FCC-0C0C-F5C75125E191}"/>
              </a:ext>
            </a:extLst>
          </p:cNvPr>
          <p:cNvSpPr>
            <a:spLocks noGrp="1"/>
          </p:cNvSpPr>
          <p:nvPr>
            <p:ph type="title"/>
          </p:nvPr>
        </p:nvSpPr>
        <p:spPr>
          <a:xfrm>
            <a:off x="838200" y="365126"/>
            <a:ext cx="10515600" cy="722530"/>
          </a:xfrm>
        </p:spPr>
        <p:txBody>
          <a:bodyPr/>
          <a:lstStyle/>
          <a:p>
            <a:r>
              <a:rPr lang="en-US" b="1" dirty="0">
                <a:solidFill>
                  <a:srgbClr val="FF000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773E1EF9-A2AD-6F20-6C65-9EB721EE4C60}"/>
              </a:ext>
            </a:extLst>
          </p:cNvPr>
          <p:cNvSpPr>
            <a:spLocks noGrp="1"/>
          </p:cNvSpPr>
          <p:nvPr>
            <p:ph idx="1"/>
          </p:nvPr>
        </p:nvSpPr>
        <p:spPr>
          <a:xfrm>
            <a:off x="838200" y="1222408"/>
            <a:ext cx="10515600" cy="4954555"/>
          </a:xfrm>
        </p:spPr>
        <p:txBody>
          <a:bodyPr>
            <a:normAutofit fontScale="92500" lnSpcReduction="10000"/>
          </a:bodyPr>
          <a:lstStyle/>
          <a:p>
            <a:pPr algn="l">
              <a:buFont typeface="Wingdings" panose="05000000000000000000" pitchFamily="2" charset="2"/>
              <a:buChar char="Ø"/>
            </a:pPr>
            <a:r>
              <a:rPr lang="en-US" b="0" i="0" dirty="0">
                <a:solidFill>
                  <a:srgbClr val="212121"/>
                </a:solidFill>
                <a:effectLst/>
                <a:latin typeface="Arial" panose="020B0604020202020204" pitchFamily="34" charset="0"/>
                <a:cs typeface="Arial" panose="020B0604020202020204" pitchFamily="34" charset="0"/>
              </a:rPr>
              <a:t>That's it! We reached the end of our </a:t>
            </a:r>
            <a:r>
              <a:rPr lang="en-US" b="0" i="0" dirty="0" err="1">
                <a:solidFill>
                  <a:srgbClr val="212121"/>
                </a:solidFill>
                <a:effectLst/>
                <a:latin typeface="Arial" panose="020B0604020202020204" pitchFamily="34" charset="0"/>
                <a:cs typeface="Arial" panose="020B0604020202020204" pitchFamily="34" charset="0"/>
              </a:rPr>
              <a:t>exercise.Starting</a:t>
            </a:r>
            <a:r>
              <a:rPr lang="en-US" b="0" i="0" dirty="0">
                <a:solidFill>
                  <a:srgbClr val="212121"/>
                </a:solidFill>
                <a:effectLst/>
                <a:latin typeface="Arial" panose="020B0604020202020204" pitchFamily="34" charset="0"/>
                <a:cs typeface="Arial" panose="020B0604020202020204" pitchFamily="34" charset="0"/>
              </a:rPr>
              <a:t> with loading the data so far we have done EDA, null values treatment, encoding of categorical columns, feature selection, and then model building.</a:t>
            </a:r>
          </a:p>
          <a:p>
            <a:pPr algn="l">
              <a:buFont typeface="Wingdings" panose="05000000000000000000" pitchFamily="2" charset="2"/>
              <a:buChar char="Ø"/>
            </a:pPr>
            <a:r>
              <a:rPr lang="en-US" b="0" i="0" dirty="0">
                <a:solidFill>
                  <a:srgbClr val="212121"/>
                </a:solidFill>
                <a:effectLst/>
                <a:latin typeface="Arial" panose="020B0604020202020204" pitchFamily="34" charset="0"/>
                <a:cs typeface="Arial" panose="020B0604020202020204" pitchFamily="34" charset="0"/>
              </a:rPr>
              <a:t>For clustering, we have decided on 5 clusters after the Silhouette score plot and elbow plot where we used </a:t>
            </a:r>
            <a:r>
              <a:rPr lang="en-US" b="0" i="0" dirty="0" err="1">
                <a:solidFill>
                  <a:srgbClr val="212121"/>
                </a:solidFill>
                <a:effectLst/>
                <a:latin typeface="Arial" panose="020B0604020202020204" pitchFamily="34" charset="0"/>
                <a:cs typeface="Arial" panose="020B0604020202020204" pitchFamily="34" charset="0"/>
              </a:rPr>
              <a:t>KMeans</a:t>
            </a:r>
            <a:r>
              <a:rPr lang="en-US" b="0" i="0" dirty="0">
                <a:solidFill>
                  <a:srgbClr val="212121"/>
                </a:solidFill>
                <a:effectLst/>
                <a:latin typeface="Arial" panose="020B0604020202020204" pitchFamily="34" charset="0"/>
                <a:cs typeface="Arial" panose="020B0604020202020204" pitchFamily="34" charset="0"/>
              </a:rPr>
              <a:t> clustering algorithm.</a:t>
            </a:r>
          </a:p>
          <a:p>
            <a:pPr algn="l">
              <a:buFont typeface="Wingdings" panose="05000000000000000000" pitchFamily="2" charset="2"/>
              <a:buChar char="Ø"/>
            </a:pPr>
            <a:r>
              <a:rPr lang="en-US" b="0" i="0" dirty="0">
                <a:solidFill>
                  <a:srgbClr val="212121"/>
                </a:solidFill>
                <a:effectLst/>
                <a:latin typeface="Arial" panose="020B0604020202020204" pitchFamily="34" charset="0"/>
                <a:cs typeface="Arial" panose="020B0604020202020204" pitchFamily="34" charset="0"/>
              </a:rPr>
              <a:t>For Sentiment Analysis we have implemented six different models to predict the sentiment of Reviews. Logistic Regression, Random Forest Classifier, Decision Tree, </a:t>
            </a:r>
            <a:r>
              <a:rPr lang="en-US" b="0" i="0" dirty="0" err="1">
                <a:solidFill>
                  <a:srgbClr val="212121"/>
                </a:solidFill>
                <a:effectLst/>
                <a:latin typeface="Arial" panose="020B0604020202020204" pitchFamily="34" charset="0"/>
                <a:cs typeface="Arial" panose="020B0604020202020204" pitchFamily="34" charset="0"/>
              </a:rPr>
              <a:t>CatBoost</a:t>
            </a:r>
            <a:r>
              <a:rPr lang="en-US" b="0" i="0" dirty="0">
                <a:solidFill>
                  <a:srgbClr val="212121"/>
                </a:solidFill>
                <a:effectLst/>
                <a:latin typeface="Arial" panose="020B0604020202020204" pitchFamily="34" charset="0"/>
                <a:cs typeface="Arial" panose="020B0604020202020204" pitchFamily="34" charset="0"/>
              </a:rPr>
              <a:t> Classifier, K Nearest </a:t>
            </a:r>
            <a:r>
              <a:rPr lang="en-US" b="0" i="0" dirty="0" err="1">
                <a:solidFill>
                  <a:srgbClr val="212121"/>
                </a:solidFill>
                <a:effectLst/>
                <a:latin typeface="Arial" panose="020B0604020202020204" pitchFamily="34" charset="0"/>
                <a:cs typeface="Arial" panose="020B0604020202020204" pitchFamily="34" charset="0"/>
              </a:rPr>
              <a:t>Neighbour</a:t>
            </a:r>
            <a:r>
              <a:rPr lang="en-US" b="0" i="0" dirty="0">
                <a:solidFill>
                  <a:srgbClr val="212121"/>
                </a:solidFill>
                <a:effectLst/>
                <a:latin typeface="Arial" panose="020B0604020202020204" pitchFamily="34" charset="0"/>
                <a:cs typeface="Arial" panose="020B0604020202020204" pitchFamily="34" charset="0"/>
              </a:rPr>
              <a:t> and </a:t>
            </a:r>
            <a:r>
              <a:rPr lang="en-US" b="0" i="0" dirty="0" err="1">
                <a:solidFill>
                  <a:srgbClr val="212121"/>
                </a:solidFill>
                <a:effectLst/>
                <a:latin typeface="Arial" panose="020B0604020202020204" pitchFamily="34" charset="0"/>
                <a:cs typeface="Arial" panose="020B0604020202020204" pitchFamily="34" charset="0"/>
              </a:rPr>
              <a:t>Xgboost</a:t>
            </a:r>
            <a:r>
              <a:rPr lang="en-US" b="0" i="0" dirty="0">
                <a:solidFill>
                  <a:srgbClr val="212121"/>
                </a:solidFill>
                <a:effectLst/>
                <a:latin typeface="Arial" panose="020B0604020202020204" pitchFamily="34" charset="0"/>
                <a:cs typeface="Arial" panose="020B0604020202020204" pitchFamily="34" charset="0"/>
              </a:rPr>
              <a:t> Classifier.</a:t>
            </a:r>
          </a:p>
          <a:p>
            <a:pPr algn="l">
              <a:buFont typeface="Wingdings" panose="05000000000000000000" pitchFamily="2" charset="2"/>
              <a:buChar char="Ø"/>
            </a:pPr>
            <a:r>
              <a:rPr lang="en-US" b="0" i="0" dirty="0">
                <a:solidFill>
                  <a:srgbClr val="212121"/>
                </a:solidFill>
                <a:effectLst/>
                <a:latin typeface="Arial" panose="020B0604020202020204" pitchFamily="34" charset="0"/>
                <a:cs typeface="Arial" panose="020B0604020202020204" pitchFamily="34" charset="0"/>
              </a:rPr>
              <a:t>Logistic Regression and Random Forest model performed the best among them. In this way, we can explore more from various textual data and Reviews. Our models will try to predict the various sentiments correctly.</a:t>
            </a:r>
          </a:p>
          <a:p>
            <a:endParaRPr lang="en-US" dirty="0"/>
          </a:p>
        </p:txBody>
      </p:sp>
    </p:spTree>
    <p:extLst>
      <p:ext uri="{BB962C8B-B14F-4D97-AF65-F5344CB8AC3E}">
        <p14:creationId xmlns:p14="http://schemas.microsoft.com/office/powerpoint/2010/main" val="14733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524A-72AD-0688-9A10-0D240537CF78}"/>
              </a:ext>
            </a:extLst>
          </p:cNvPr>
          <p:cNvSpPr>
            <a:spLocks noGrp="1"/>
          </p:cNvSpPr>
          <p:nvPr>
            <p:ph type="title"/>
          </p:nvPr>
        </p:nvSpPr>
        <p:spPr/>
        <p:txBody>
          <a:bodyPr>
            <a:normAutofit/>
          </a:bodyPr>
          <a:lstStyle/>
          <a:p>
            <a:r>
              <a:rPr lang="en-US" sz="4800" b="1" dirty="0">
                <a:solidFill>
                  <a:srgbClr val="FF0000"/>
                </a:solidFill>
                <a:latin typeface="Arial" panose="020B0604020202020204" pitchFamily="34"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E8C1829F-C5B2-0DA8-002B-19BF4C514F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098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45F0-EF70-E8FE-C92F-CBCC9A2D1AE1}"/>
              </a:ext>
            </a:extLst>
          </p:cNvPr>
          <p:cNvSpPr>
            <a:spLocks noGrp="1"/>
          </p:cNvSpPr>
          <p:nvPr>
            <p:ph type="title"/>
          </p:nvPr>
        </p:nvSpPr>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p>
        </p:txBody>
      </p:sp>
      <p:sp>
        <p:nvSpPr>
          <p:cNvPr id="3" name="Content Placeholder 2">
            <a:extLst>
              <a:ext uri="{FF2B5EF4-FFF2-40B4-BE49-F238E27FC236}">
                <a16:creationId xmlns:a16="http://schemas.microsoft.com/office/drawing/2014/main" id="{EC618478-A732-1F21-079E-1E939C4FB8A2}"/>
              </a:ext>
            </a:extLst>
          </p:cNvPr>
          <p:cNvSpPr>
            <a:spLocks noGrp="1"/>
          </p:cNvSpPr>
          <p:nvPr>
            <p:ph idx="1"/>
          </p:nvPr>
        </p:nvSpPr>
        <p:spPr/>
        <p:txBody>
          <a:bodyPr>
            <a:normAutofit fontScale="25000" lnSpcReduction="20000"/>
          </a:bodyPr>
          <a:lstStyle/>
          <a:p>
            <a:pPr algn="l"/>
            <a:r>
              <a:rPr lang="en-US" sz="11200" b="0" i="0" dirty="0">
                <a:effectLst/>
                <a:latin typeface="Arial" panose="020B0604020202020204" pitchFamily="34" charset="0"/>
                <a:cs typeface="Arial" panose="020B0604020202020204" pitchFamily="34" charset="0"/>
              </a:rPr>
              <a:t>The Project focuses on Customers and Company, we have tried to analyze the sentiments of the reviews given by the customer in the data and made some useful conclusion in the form of Visualizations. </a:t>
            </a:r>
          </a:p>
          <a:p>
            <a:pPr algn="l"/>
            <a:r>
              <a:rPr lang="en-US" sz="11200" b="0" i="0" dirty="0">
                <a:effectLst/>
                <a:latin typeface="Arial" panose="020B0604020202020204" pitchFamily="34" charset="0"/>
                <a:cs typeface="Arial" panose="020B0604020202020204" pitchFamily="34" charset="0"/>
              </a:rPr>
              <a:t>Also, cluster the </a:t>
            </a:r>
            <a:r>
              <a:rPr lang="en-US" sz="11200" b="0" i="0" dirty="0" err="1">
                <a:effectLst/>
                <a:latin typeface="Arial" panose="020B0604020202020204" pitchFamily="34" charset="0"/>
                <a:cs typeface="Arial" panose="020B0604020202020204" pitchFamily="34" charset="0"/>
              </a:rPr>
              <a:t>zomato</a:t>
            </a:r>
            <a:r>
              <a:rPr lang="en-US" sz="11200" b="0" i="0" dirty="0">
                <a:effectLst/>
                <a:latin typeface="Arial" panose="020B0604020202020204" pitchFamily="34" charset="0"/>
                <a:cs typeface="Arial" panose="020B0604020202020204" pitchFamily="34" charset="0"/>
              </a:rPr>
              <a:t> restaurants into different segments. The data is </a:t>
            </a:r>
            <a:r>
              <a:rPr lang="en-US" sz="11200" b="0" i="0" dirty="0" err="1">
                <a:effectLst/>
                <a:latin typeface="Arial" panose="020B0604020202020204" pitchFamily="34" charset="0"/>
                <a:cs typeface="Arial" panose="020B0604020202020204" pitchFamily="34" charset="0"/>
              </a:rPr>
              <a:t>vizualized</a:t>
            </a:r>
            <a:r>
              <a:rPr lang="en-US" sz="11200" b="0" i="0" dirty="0">
                <a:effectLst/>
                <a:latin typeface="Arial" panose="020B0604020202020204" pitchFamily="34" charset="0"/>
                <a:cs typeface="Arial" panose="020B0604020202020204" pitchFamily="34" charset="0"/>
              </a:rPr>
              <a:t> as it becomes easy to </a:t>
            </a:r>
            <a:r>
              <a:rPr lang="en-US" sz="11200" b="0" i="0" dirty="0" err="1">
                <a:effectLst/>
                <a:latin typeface="Arial" panose="020B0604020202020204" pitchFamily="34" charset="0"/>
                <a:cs typeface="Arial" panose="020B0604020202020204" pitchFamily="34" charset="0"/>
              </a:rPr>
              <a:t>analyse</a:t>
            </a:r>
            <a:r>
              <a:rPr lang="en-US" sz="11200" b="0" i="0" dirty="0">
                <a:effectLst/>
                <a:latin typeface="Arial" panose="020B0604020202020204" pitchFamily="34" charset="0"/>
                <a:cs typeface="Arial" panose="020B0604020202020204" pitchFamily="34" charset="0"/>
              </a:rPr>
              <a:t> data at instant. </a:t>
            </a:r>
          </a:p>
          <a:p>
            <a:pPr algn="l"/>
            <a:r>
              <a:rPr lang="en-US" sz="11200" b="0" i="0" dirty="0">
                <a:effectLst/>
                <a:latin typeface="Arial" panose="020B0604020202020204" pitchFamily="34" charset="0"/>
                <a:cs typeface="Arial" panose="020B0604020202020204" pitchFamily="34" charset="0"/>
              </a:rPr>
              <a:t>The Analysis also solve some of the business cases that can directly help the customers finding the Best restaurant in their locality and for the company to grow up and work on the fields they are currently lagging in.</a:t>
            </a:r>
          </a:p>
          <a:p>
            <a:pPr algn="l"/>
            <a:r>
              <a:rPr lang="en-US" sz="11200" b="0" i="0" dirty="0">
                <a:effectLst/>
                <a:latin typeface="Arial" panose="020B0604020202020204" pitchFamily="34" charset="0"/>
                <a:cs typeface="Arial" panose="020B0604020202020204" pitchFamily="34" charset="0"/>
              </a:rPr>
              <a:t>This could help in clustering the restaurants into segments. Also the data has valuable information around cuisine and costing which can be used in cost vs. benefit analysis</a:t>
            </a:r>
          </a:p>
          <a:p>
            <a:endParaRPr lang="en-US" dirty="0"/>
          </a:p>
        </p:txBody>
      </p:sp>
    </p:spTree>
    <p:extLst>
      <p:ext uri="{BB962C8B-B14F-4D97-AF65-F5344CB8AC3E}">
        <p14:creationId xmlns:p14="http://schemas.microsoft.com/office/powerpoint/2010/main" val="168859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6B46-C46A-CB1A-F9FC-07C4DA91E6D5}"/>
              </a:ext>
            </a:extLst>
          </p:cNvPr>
          <p:cNvSpPr>
            <a:spLocks noGrp="1"/>
          </p:cNvSpPr>
          <p:nvPr>
            <p:ph type="title"/>
          </p:nvPr>
        </p:nvSpPr>
        <p:spPr>
          <a:xfrm>
            <a:off x="838200" y="1"/>
            <a:ext cx="10515600" cy="856647"/>
          </a:xfrm>
        </p:spPr>
        <p:txBody>
          <a:bodyPr/>
          <a:lstStyle/>
          <a:p>
            <a:r>
              <a:rPr lang="en-US" b="1" dirty="0">
                <a:solidFill>
                  <a:srgbClr val="C00000"/>
                </a:solidFill>
                <a:latin typeface="Arial" panose="020B0604020202020204" pitchFamily="34" charset="0"/>
                <a:cs typeface="Arial" panose="020B0604020202020204" pitchFamily="34" charset="0"/>
              </a:rPr>
              <a:t>Data Summary</a:t>
            </a:r>
            <a:endParaRPr lang="en-US" dirty="0"/>
          </a:p>
        </p:txBody>
      </p:sp>
      <p:sp>
        <p:nvSpPr>
          <p:cNvPr id="3" name="Content Placeholder 2">
            <a:extLst>
              <a:ext uri="{FF2B5EF4-FFF2-40B4-BE49-F238E27FC236}">
                <a16:creationId xmlns:a16="http://schemas.microsoft.com/office/drawing/2014/main" id="{36139B22-B44C-BBFA-74F2-D4C4CA87F412}"/>
              </a:ext>
            </a:extLst>
          </p:cNvPr>
          <p:cNvSpPr>
            <a:spLocks noGrp="1"/>
          </p:cNvSpPr>
          <p:nvPr>
            <p:ph idx="1"/>
          </p:nvPr>
        </p:nvSpPr>
        <p:spPr>
          <a:xfrm>
            <a:off x="838200" y="856648"/>
            <a:ext cx="10515600" cy="2743200"/>
          </a:xfrm>
        </p:spPr>
        <p:txBody>
          <a:bodyPr>
            <a:normAutofit fontScale="77500" lnSpcReduction="20000"/>
          </a:bodyPr>
          <a:lstStyle/>
          <a:p>
            <a:r>
              <a:rPr lang="en-US" sz="3100" b="1" dirty="0">
                <a:solidFill>
                  <a:srgbClr val="FF0000"/>
                </a:solidFill>
                <a:latin typeface="Arial" panose="020B0604020202020204" pitchFamily="34" charset="0"/>
                <a:cs typeface="Arial" panose="020B0604020202020204" pitchFamily="34" charset="0"/>
              </a:rPr>
              <a:t>For Clustering </a:t>
            </a:r>
          </a:p>
          <a:p>
            <a:pPr algn="l">
              <a:buFont typeface="+mj-lt"/>
              <a:buAutoNum type="arabicPeriod"/>
            </a:pPr>
            <a:r>
              <a:rPr lang="en-US" sz="2400" b="0" i="0" dirty="0">
                <a:solidFill>
                  <a:srgbClr val="212121"/>
                </a:solidFill>
                <a:effectLst/>
                <a:latin typeface="Arial" panose="020B0604020202020204" pitchFamily="34" charset="0"/>
                <a:cs typeface="Arial" panose="020B0604020202020204" pitchFamily="34" charset="0"/>
              </a:rPr>
              <a:t>Name : Name of Restaurants</a:t>
            </a:r>
          </a:p>
          <a:p>
            <a:pPr algn="l">
              <a:buFont typeface="+mj-lt"/>
              <a:buAutoNum type="arabicPeriod"/>
            </a:pPr>
            <a:r>
              <a:rPr lang="en-US" sz="2400" b="0" i="0" dirty="0">
                <a:solidFill>
                  <a:srgbClr val="212121"/>
                </a:solidFill>
                <a:effectLst/>
                <a:latin typeface="Arial" panose="020B0604020202020204" pitchFamily="34" charset="0"/>
                <a:cs typeface="Arial" panose="020B0604020202020204" pitchFamily="34" charset="0"/>
              </a:rPr>
              <a:t>Links : URL Links of Restaurants</a:t>
            </a:r>
          </a:p>
          <a:p>
            <a:pPr algn="l">
              <a:buFont typeface="+mj-lt"/>
              <a:buAutoNum type="arabicPeriod"/>
            </a:pPr>
            <a:r>
              <a:rPr lang="en-US" sz="2400" b="0" i="0" dirty="0">
                <a:solidFill>
                  <a:srgbClr val="212121"/>
                </a:solidFill>
                <a:effectLst/>
                <a:latin typeface="Arial" panose="020B0604020202020204" pitchFamily="34" charset="0"/>
                <a:cs typeface="Arial" panose="020B0604020202020204" pitchFamily="34" charset="0"/>
              </a:rPr>
              <a:t>Cost : Per person estimated Cost of dining</a:t>
            </a:r>
          </a:p>
          <a:p>
            <a:pPr algn="l">
              <a:buFont typeface="+mj-lt"/>
              <a:buAutoNum type="arabicPeriod"/>
            </a:pPr>
            <a:r>
              <a:rPr lang="en-US" sz="2400" b="0" i="0" dirty="0">
                <a:solidFill>
                  <a:srgbClr val="212121"/>
                </a:solidFill>
                <a:effectLst/>
                <a:latin typeface="Arial" panose="020B0604020202020204" pitchFamily="34" charset="0"/>
                <a:cs typeface="Arial" panose="020B0604020202020204" pitchFamily="34" charset="0"/>
              </a:rPr>
              <a:t>Collection : Tagging of Restaurants </a:t>
            </a:r>
            <a:r>
              <a:rPr lang="en-US" sz="2400" b="0" i="0" dirty="0" err="1">
                <a:solidFill>
                  <a:srgbClr val="212121"/>
                </a:solidFill>
                <a:effectLst/>
                <a:latin typeface="Arial" panose="020B0604020202020204" pitchFamily="34" charset="0"/>
                <a:cs typeface="Arial" panose="020B0604020202020204" pitchFamily="34" charset="0"/>
              </a:rPr>
              <a:t>w.r.t.</a:t>
            </a:r>
            <a:r>
              <a:rPr lang="en-US" sz="2400" b="0" i="0" dirty="0">
                <a:solidFill>
                  <a:srgbClr val="212121"/>
                </a:solidFill>
                <a:effectLst/>
                <a:latin typeface="Arial" panose="020B0604020202020204" pitchFamily="34" charset="0"/>
                <a:cs typeface="Arial" panose="020B0604020202020204" pitchFamily="34" charset="0"/>
              </a:rPr>
              <a:t> Zomato categories</a:t>
            </a:r>
          </a:p>
          <a:p>
            <a:pPr algn="l">
              <a:buFont typeface="+mj-lt"/>
              <a:buAutoNum type="arabicPeriod"/>
            </a:pPr>
            <a:r>
              <a:rPr lang="en-US" sz="2400" b="0" i="0" dirty="0">
                <a:solidFill>
                  <a:srgbClr val="212121"/>
                </a:solidFill>
                <a:effectLst/>
                <a:latin typeface="Arial" panose="020B0604020202020204" pitchFamily="34" charset="0"/>
                <a:cs typeface="Arial" panose="020B0604020202020204" pitchFamily="34" charset="0"/>
              </a:rPr>
              <a:t>Cuisines : Cuisines served by Restaurants</a:t>
            </a:r>
          </a:p>
          <a:p>
            <a:pPr algn="l">
              <a:buFont typeface="+mj-lt"/>
              <a:buAutoNum type="arabicPeriod"/>
            </a:pPr>
            <a:r>
              <a:rPr lang="en-US" sz="2400" b="0" i="0" dirty="0">
                <a:solidFill>
                  <a:srgbClr val="212121"/>
                </a:solidFill>
                <a:effectLst/>
                <a:latin typeface="Arial" panose="020B0604020202020204" pitchFamily="34" charset="0"/>
                <a:cs typeface="Arial" panose="020B0604020202020204" pitchFamily="34" charset="0"/>
              </a:rPr>
              <a:t>Timings : Restaurant Timings</a:t>
            </a:r>
          </a:p>
          <a:p>
            <a:pPr marL="152400" marR="0" lvl="0" indent="0" algn="l" rtl="0">
              <a:lnSpc>
                <a:spcPct val="115000"/>
              </a:lnSpc>
              <a:spcBef>
                <a:spcPts val="600"/>
              </a:spcBef>
              <a:spcAft>
                <a:spcPts val="0"/>
              </a:spcAft>
              <a:buClr>
                <a:schemeClr val="lt1"/>
              </a:buClr>
              <a:buSzPts val="1200"/>
              <a:buNone/>
            </a:pPr>
            <a:r>
              <a:rPr lang="en-US" sz="2800" b="1" i="0" u="none" strike="noStrike" cap="none" dirty="0" err="1">
                <a:solidFill>
                  <a:schemeClr val="lt1"/>
                </a:solidFill>
                <a:latin typeface="Montserrat"/>
                <a:ea typeface="Montserrat"/>
                <a:cs typeface="Montserrat"/>
                <a:sym typeface="Montserrat"/>
              </a:rPr>
              <a:t>ings</a:t>
            </a:r>
            <a:endParaRPr lang="en-US" sz="1400" b="1" i="0" u="none" strike="noStrike" cap="none" dirty="0">
              <a:solidFill>
                <a:schemeClr val="lt1"/>
              </a:solidFill>
              <a:latin typeface="Montserrat"/>
              <a:ea typeface="Montserrat"/>
              <a:cs typeface="Montserrat"/>
              <a:sym typeface="Montserrat"/>
            </a:endParaRPr>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814330D6-F48A-EAF3-0627-B03A1D1BD437}"/>
              </a:ext>
            </a:extLst>
          </p:cNvPr>
          <p:cNvSpPr txBox="1"/>
          <p:nvPr/>
        </p:nvSpPr>
        <p:spPr>
          <a:xfrm>
            <a:off x="4620126" y="3429001"/>
            <a:ext cx="7440329" cy="2985433"/>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0000"/>
                </a:solidFill>
                <a:latin typeface="Arial" panose="020B0604020202020204" pitchFamily="34" charset="0"/>
                <a:cs typeface="Arial" panose="020B0604020202020204" pitchFamily="34" charset="0"/>
              </a:rPr>
              <a:t>For Restaurants reviews</a:t>
            </a:r>
          </a:p>
          <a:p>
            <a:pPr algn="l">
              <a:buFont typeface="+mj-lt"/>
              <a:buAutoNum type="arabicPeriod"/>
            </a:pPr>
            <a:r>
              <a:rPr lang="en-US" sz="2000" b="0" i="0" dirty="0">
                <a:solidFill>
                  <a:srgbClr val="212121"/>
                </a:solidFill>
                <a:effectLst/>
                <a:latin typeface="Arial" panose="020B0604020202020204" pitchFamily="34" charset="0"/>
                <a:cs typeface="Arial" panose="020B0604020202020204" pitchFamily="34" charset="0"/>
              </a:rPr>
              <a:t>Restaurant : Name of the Restaurant</a:t>
            </a:r>
          </a:p>
          <a:p>
            <a:pPr algn="l">
              <a:buFont typeface="+mj-lt"/>
              <a:buAutoNum type="arabicPeriod"/>
            </a:pPr>
            <a:r>
              <a:rPr lang="en-US" sz="2000" b="0" i="0" dirty="0">
                <a:solidFill>
                  <a:srgbClr val="212121"/>
                </a:solidFill>
                <a:effectLst/>
                <a:latin typeface="Arial" panose="020B0604020202020204" pitchFamily="34" charset="0"/>
                <a:cs typeface="Arial" panose="020B0604020202020204" pitchFamily="34" charset="0"/>
              </a:rPr>
              <a:t>Reviewer : Name of the Reviewer</a:t>
            </a:r>
          </a:p>
          <a:p>
            <a:pPr algn="l">
              <a:buFont typeface="+mj-lt"/>
              <a:buAutoNum type="arabicPeriod"/>
            </a:pPr>
            <a:r>
              <a:rPr lang="en-US" sz="2000" b="0" i="0" dirty="0">
                <a:solidFill>
                  <a:srgbClr val="212121"/>
                </a:solidFill>
                <a:effectLst/>
                <a:latin typeface="Arial" panose="020B0604020202020204" pitchFamily="34" charset="0"/>
                <a:cs typeface="Arial" panose="020B0604020202020204" pitchFamily="34" charset="0"/>
              </a:rPr>
              <a:t>Review : Review Text</a:t>
            </a:r>
          </a:p>
          <a:p>
            <a:pPr algn="l">
              <a:buFont typeface="+mj-lt"/>
              <a:buAutoNum type="arabicPeriod"/>
            </a:pPr>
            <a:r>
              <a:rPr lang="en-US" sz="2000" b="0" i="0" dirty="0">
                <a:solidFill>
                  <a:srgbClr val="212121"/>
                </a:solidFill>
                <a:effectLst/>
                <a:latin typeface="Arial" panose="020B0604020202020204" pitchFamily="34" charset="0"/>
                <a:cs typeface="Arial" panose="020B0604020202020204" pitchFamily="34" charset="0"/>
              </a:rPr>
              <a:t>Rating : Rating Provided by Reviewer</a:t>
            </a:r>
          </a:p>
          <a:p>
            <a:pPr algn="l">
              <a:buFont typeface="+mj-lt"/>
              <a:buAutoNum type="arabicPeriod"/>
            </a:pPr>
            <a:r>
              <a:rPr lang="en-US" sz="2000" b="0" i="0" dirty="0" err="1">
                <a:solidFill>
                  <a:srgbClr val="212121"/>
                </a:solidFill>
                <a:effectLst/>
                <a:latin typeface="Arial" panose="020B0604020202020204" pitchFamily="34" charset="0"/>
                <a:cs typeface="Arial" panose="020B0604020202020204" pitchFamily="34" charset="0"/>
              </a:rPr>
              <a:t>MetaData</a:t>
            </a:r>
            <a:r>
              <a:rPr lang="en-US" sz="2000" b="0" i="0" dirty="0">
                <a:solidFill>
                  <a:srgbClr val="212121"/>
                </a:solidFill>
                <a:effectLst/>
                <a:latin typeface="Arial" panose="020B0604020202020204" pitchFamily="34" charset="0"/>
                <a:cs typeface="Arial" panose="020B0604020202020204" pitchFamily="34" charset="0"/>
              </a:rPr>
              <a:t> : Reviewer Metadata - No. of Reviews and followers</a:t>
            </a:r>
          </a:p>
          <a:p>
            <a:pPr algn="l">
              <a:buFont typeface="+mj-lt"/>
              <a:buAutoNum type="arabicPeriod"/>
            </a:pPr>
            <a:r>
              <a:rPr lang="en-US" sz="2000" b="0" i="0" dirty="0">
                <a:solidFill>
                  <a:srgbClr val="212121"/>
                </a:solidFill>
                <a:effectLst/>
                <a:latin typeface="Arial" panose="020B0604020202020204" pitchFamily="34" charset="0"/>
                <a:cs typeface="Arial" panose="020B0604020202020204" pitchFamily="34" charset="0"/>
              </a:rPr>
              <a:t>Time: Date and Time of Review</a:t>
            </a:r>
          </a:p>
          <a:p>
            <a:pPr algn="l">
              <a:buFont typeface="+mj-lt"/>
              <a:buAutoNum type="arabicPeriod"/>
            </a:pPr>
            <a:r>
              <a:rPr lang="en-US" sz="2000" b="0" i="0" dirty="0">
                <a:solidFill>
                  <a:srgbClr val="212121"/>
                </a:solidFill>
                <a:effectLst/>
                <a:latin typeface="Arial" panose="020B0604020202020204" pitchFamily="34" charset="0"/>
                <a:cs typeface="Arial" panose="020B0604020202020204" pitchFamily="34" charset="0"/>
              </a:rPr>
              <a:t>Pictures : No. of pictures posted with review</a:t>
            </a:r>
          </a:p>
          <a:p>
            <a:endParaRPr lang="en-US" sz="2000" dirty="0"/>
          </a:p>
        </p:txBody>
      </p:sp>
    </p:spTree>
    <p:extLst>
      <p:ext uri="{BB962C8B-B14F-4D97-AF65-F5344CB8AC3E}">
        <p14:creationId xmlns:p14="http://schemas.microsoft.com/office/powerpoint/2010/main" val="119200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AD79-E5FC-39EF-E59D-3C8E9E121AF3}"/>
              </a:ext>
            </a:extLst>
          </p:cNvPr>
          <p:cNvSpPr>
            <a:spLocks noGrp="1"/>
          </p:cNvSpPr>
          <p:nvPr>
            <p:ph type="title"/>
          </p:nvPr>
        </p:nvSpPr>
        <p:spPr>
          <a:xfrm>
            <a:off x="838200" y="365126"/>
            <a:ext cx="10515600" cy="924660"/>
          </a:xfrm>
        </p:spPr>
        <p:txBody>
          <a:bodyPr>
            <a:normAutofit/>
          </a:bodyPr>
          <a:lstStyle/>
          <a:p>
            <a:r>
              <a:rPr lang="en-US" sz="4800" b="1" dirty="0">
                <a:solidFill>
                  <a:srgbClr val="FF0000"/>
                </a:solidFill>
                <a:latin typeface="Arial" panose="020B0604020202020204" pitchFamily="34" charset="0"/>
                <a:cs typeface="Arial" panose="020B0604020202020204" pitchFamily="34" charset="0"/>
              </a:rPr>
              <a:t>EDA- Overall Insights from Data</a:t>
            </a:r>
          </a:p>
        </p:txBody>
      </p:sp>
      <p:pic>
        <p:nvPicPr>
          <p:cNvPr id="5" name="Content Placeholder 4">
            <a:extLst>
              <a:ext uri="{FF2B5EF4-FFF2-40B4-BE49-F238E27FC236}">
                <a16:creationId xmlns:a16="http://schemas.microsoft.com/office/drawing/2014/main" id="{9030851E-28D3-F29A-C5AA-DB798C1CE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66" y="1443789"/>
            <a:ext cx="10718533" cy="5255393"/>
          </a:xfrm>
        </p:spPr>
      </p:pic>
    </p:spTree>
    <p:extLst>
      <p:ext uri="{BB962C8B-B14F-4D97-AF65-F5344CB8AC3E}">
        <p14:creationId xmlns:p14="http://schemas.microsoft.com/office/powerpoint/2010/main" val="134585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53CE-AEC8-C547-61AE-2205DF29E21E}"/>
              </a:ext>
            </a:extLst>
          </p:cNvPr>
          <p:cNvSpPr>
            <a:spLocks noGrp="1"/>
          </p:cNvSpPr>
          <p:nvPr>
            <p:ph type="title"/>
          </p:nvPr>
        </p:nvSpPr>
        <p:spPr>
          <a:xfrm>
            <a:off x="838200" y="144380"/>
            <a:ext cx="10515600" cy="1155032"/>
          </a:xfrm>
        </p:spPr>
        <p:txBody>
          <a:bodyPr/>
          <a:lstStyle/>
          <a:p>
            <a:r>
              <a:rPr lang="en-US" b="1" dirty="0">
                <a:solidFill>
                  <a:srgbClr val="FF0000"/>
                </a:solidFill>
                <a:latin typeface="Arial" panose="020B0604020202020204" pitchFamily="34" charset="0"/>
                <a:cs typeface="Arial" panose="020B0604020202020204" pitchFamily="34" charset="0"/>
              </a:rPr>
              <a:t>Top 10 Budget Friendly Restaurants</a:t>
            </a:r>
          </a:p>
        </p:txBody>
      </p:sp>
      <p:pic>
        <p:nvPicPr>
          <p:cNvPr id="5" name="Content Placeholder 4">
            <a:extLst>
              <a:ext uri="{FF2B5EF4-FFF2-40B4-BE49-F238E27FC236}">
                <a16:creationId xmlns:a16="http://schemas.microsoft.com/office/drawing/2014/main" id="{05670DD8-9568-4873-7999-AA0497D57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79" y="1300162"/>
            <a:ext cx="10295021" cy="5148763"/>
          </a:xfrm>
        </p:spPr>
      </p:pic>
    </p:spTree>
    <p:extLst>
      <p:ext uri="{BB962C8B-B14F-4D97-AF65-F5344CB8AC3E}">
        <p14:creationId xmlns:p14="http://schemas.microsoft.com/office/powerpoint/2010/main" val="23448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297-4AE4-7429-A4DA-62CE2F5890CC}"/>
              </a:ext>
            </a:extLst>
          </p:cNvPr>
          <p:cNvSpPr>
            <a:spLocks noGrp="1"/>
          </p:cNvSpPr>
          <p:nvPr>
            <p:ph type="title"/>
          </p:nvPr>
        </p:nvSpPr>
        <p:spPr>
          <a:xfrm>
            <a:off x="838200" y="67377"/>
            <a:ext cx="10515600" cy="904775"/>
          </a:xfrm>
        </p:spPr>
        <p:txBody>
          <a:bodyPr/>
          <a:lstStyle/>
          <a:p>
            <a:r>
              <a:rPr lang="en-US" b="1" dirty="0">
                <a:solidFill>
                  <a:srgbClr val="FF0000"/>
                </a:solidFill>
                <a:latin typeface="Arial" panose="020B0604020202020204" pitchFamily="34" charset="0"/>
                <a:cs typeface="Arial" panose="020B0604020202020204" pitchFamily="34" charset="0"/>
              </a:rPr>
              <a:t>Most Popular Cuisines at Restaurants</a:t>
            </a:r>
          </a:p>
        </p:txBody>
      </p:sp>
      <p:pic>
        <p:nvPicPr>
          <p:cNvPr id="5" name="Content Placeholder 4">
            <a:extLst>
              <a:ext uri="{FF2B5EF4-FFF2-40B4-BE49-F238E27FC236}">
                <a16:creationId xmlns:a16="http://schemas.microsoft.com/office/drawing/2014/main" id="{A90F78A3-0ACC-D2B1-4224-283AFDD18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259" y="866274"/>
            <a:ext cx="11492563" cy="5804033"/>
          </a:xfrm>
        </p:spPr>
      </p:pic>
    </p:spTree>
    <p:extLst>
      <p:ext uri="{BB962C8B-B14F-4D97-AF65-F5344CB8AC3E}">
        <p14:creationId xmlns:p14="http://schemas.microsoft.com/office/powerpoint/2010/main" val="199368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441A-8EF9-A5FA-135F-77CD158C2678}"/>
              </a:ext>
            </a:extLst>
          </p:cNvPr>
          <p:cNvSpPr>
            <a:spLocks noGrp="1"/>
          </p:cNvSpPr>
          <p:nvPr>
            <p:ph type="title"/>
          </p:nvPr>
        </p:nvSpPr>
        <p:spPr>
          <a:xfrm>
            <a:off x="839788" y="1"/>
            <a:ext cx="10515600" cy="1058778"/>
          </a:xfrm>
        </p:spPr>
        <p:txBody>
          <a:bodyPr/>
          <a:lstStyle/>
          <a:p>
            <a:r>
              <a:rPr lang="en-US" b="1" dirty="0">
                <a:solidFill>
                  <a:srgbClr val="FF0000"/>
                </a:solidFill>
                <a:latin typeface="Arial" panose="020B0604020202020204" pitchFamily="34" charset="0"/>
                <a:cs typeface="Arial" panose="020B0604020202020204" pitchFamily="34" charset="0"/>
              </a:rPr>
              <a:t>Insights From Collection Column</a:t>
            </a:r>
          </a:p>
        </p:txBody>
      </p:sp>
      <p:sp>
        <p:nvSpPr>
          <p:cNvPr id="3" name="Text Placeholder 2">
            <a:extLst>
              <a:ext uri="{FF2B5EF4-FFF2-40B4-BE49-F238E27FC236}">
                <a16:creationId xmlns:a16="http://schemas.microsoft.com/office/drawing/2014/main" id="{35448FA3-00BE-5FE3-9521-96AE6F5EECCD}"/>
              </a:ext>
            </a:extLst>
          </p:cNvPr>
          <p:cNvSpPr>
            <a:spLocks noGrp="1"/>
          </p:cNvSpPr>
          <p:nvPr>
            <p:ph type="body" idx="1"/>
          </p:nvPr>
        </p:nvSpPr>
        <p:spPr>
          <a:xfrm>
            <a:off x="839788" y="1058779"/>
            <a:ext cx="5157787" cy="622384"/>
          </a:xfrm>
        </p:spPr>
        <p:txBody>
          <a:bodyPr>
            <a:normAutofit/>
          </a:bodyPr>
          <a:lstStyle/>
          <a:p>
            <a:pPr algn="ctr"/>
            <a:r>
              <a:rPr lang="en-US" sz="2800" dirty="0">
                <a:solidFill>
                  <a:srgbClr val="7030A0"/>
                </a:solidFill>
              </a:rPr>
              <a:t>Top 5 Collections</a:t>
            </a:r>
          </a:p>
        </p:txBody>
      </p:sp>
      <p:pic>
        <p:nvPicPr>
          <p:cNvPr id="8" name="Content Placeholder 7">
            <a:extLst>
              <a:ext uri="{FF2B5EF4-FFF2-40B4-BE49-F238E27FC236}">
                <a16:creationId xmlns:a16="http://schemas.microsoft.com/office/drawing/2014/main" id="{4CC5AA98-45FF-DCCD-31F8-2E3CB370FF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113" y="1681162"/>
            <a:ext cx="5183188" cy="4902517"/>
          </a:xfrm>
        </p:spPr>
      </p:pic>
      <p:sp>
        <p:nvSpPr>
          <p:cNvPr id="5" name="Text Placeholder 4">
            <a:extLst>
              <a:ext uri="{FF2B5EF4-FFF2-40B4-BE49-F238E27FC236}">
                <a16:creationId xmlns:a16="http://schemas.microsoft.com/office/drawing/2014/main" id="{58325B75-39CF-886D-1DE0-F2C101327780}"/>
              </a:ext>
            </a:extLst>
          </p:cNvPr>
          <p:cNvSpPr>
            <a:spLocks noGrp="1"/>
          </p:cNvSpPr>
          <p:nvPr>
            <p:ph type="body" sz="quarter" idx="3"/>
          </p:nvPr>
        </p:nvSpPr>
        <p:spPr>
          <a:xfrm>
            <a:off x="6172200" y="1058779"/>
            <a:ext cx="5183188" cy="622384"/>
          </a:xfrm>
        </p:spPr>
        <p:txBody>
          <a:bodyPr>
            <a:normAutofit/>
          </a:bodyPr>
          <a:lstStyle/>
          <a:p>
            <a:pPr algn="ctr"/>
            <a:r>
              <a:rPr lang="en-US" sz="2800" dirty="0">
                <a:solidFill>
                  <a:srgbClr val="7030A0"/>
                </a:solidFill>
              </a:rPr>
              <a:t>Bottom 5 Collections</a:t>
            </a:r>
          </a:p>
        </p:txBody>
      </p:sp>
      <p:pic>
        <p:nvPicPr>
          <p:cNvPr id="10" name="Content Placeholder 9">
            <a:extLst>
              <a:ext uri="{FF2B5EF4-FFF2-40B4-BE49-F238E27FC236}">
                <a16:creationId xmlns:a16="http://schemas.microsoft.com/office/drawing/2014/main" id="{236A3CEF-9E26-1F05-39BA-7EB99C8653E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9" y="1822539"/>
            <a:ext cx="5570621" cy="4761140"/>
          </a:xfrm>
        </p:spPr>
      </p:pic>
    </p:spTree>
    <p:extLst>
      <p:ext uri="{BB962C8B-B14F-4D97-AF65-F5344CB8AC3E}">
        <p14:creationId xmlns:p14="http://schemas.microsoft.com/office/powerpoint/2010/main" val="237313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341716-EE6B-890F-46EC-0CA8C64ECA64}"/>
              </a:ext>
            </a:extLst>
          </p:cNvPr>
          <p:cNvSpPr>
            <a:spLocks noGrp="1"/>
          </p:cNvSpPr>
          <p:nvPr>
            <p:ph type="title"/>
          </p:nvPr>
        </p:nvSpPr>
        <p:spPr>
          <a:xfrm>
            <a:off x="839788" y="1"/>
            <a:ext cx="10515600" cy="933650"/>
          </a:xfrm>
        </p:spPr>
        <p:txBody>
          <a:bodyPr/>
          <a:lstStyle/>
          <a:p>
            <a:r>
              <a:rPr lang="en-US" b="1" dirty="0">
                <a:solidFill>
                  <a:srgbClr val="FF0000"/>
                </a:solidFill>
                <a:latin typeface="Arial" panose="020B0604020202020204" pitchFamily="34" charset="0"/>
                <a:cs typeface="Arial" panose="020B0604020202020204" pitchFamily="34" charset="0"/>
              </a:rPr>
              <a:t>Optimal Number of Clusters</a:t>
            </a:r>
          </a:p>
        </p:txBody>
      </p:sp>
      <p:sp>
        <p:nvSpPr>
          <p:cNvPr id="9" name="Text Placeholder 8">
            <a:extLst>
              <a:ext uri="{FF2B5EF4-FFF2-40B4-BE49-F238E27FC236}">
                <a16:creationId xmlns:a16="http://schemas.microsoft.com/office/drawing/2014/main" id="{5593C67D-FA61-157E-7084-4D579B023E98}"/>
              </a:ext>
            </a:extLst>
          </p:cNvPr>
          <p:cNvSpPr>
            <a:spLocks noGrp="1"/>
          </p:cNvSpPr>
          <p:nvPr>
            <p:ph type="body" idx="1"/>
          </p:nvPr>
        </p:nvSpPr>
        <p:spPr>
          <a:xfrm>
            <a:off x="839788" y="818147"/>
            <a:ext cx="5157787" cy="577516"/>
          </a:xfrm>
        </p:spPr>
        <p:txBody>
          <a:bodyPr>
            <a:normAutofit/>
          </a:bodyPr>
          <a:lstStyle/>
          <a:p>
            <a:pPr algn="ctr"/>
            <a:r>
              <a:rPr lang="en-US" sz="2800" dirty="0">
                <a:solidFill>
                  <a:srgbClr val="7030A0"/>
                </a:solidFill>
              </a:rPr>
              <a:t>Elbow Method for optimal K</a:t>
            </a:r>
          </a:p>
        </p:txBody>
      </p:sp>
      <p:pic>
        <p:nvPicPr>
          <p:cNvPr id="14" name="Content Placeholder 13">
            <a:extLst>
              <a:ext uri="{FF2B5EF4-FFF2-40B4-BE49-F238E27FC236}">
                <a16:creationId xmlns:a16="http://schemas.microsoft.com/office/drawing/2014/main" id="{EF9374CF-FFB6-3896-4D15-9432E14DAE5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929"/>
          <a:stretch/>
        </p:blipFill>
        <p:spPr>
          <a:xfrm>
            <a:off x="839788" y="1636296"/>
            <a:ext cx="5157787" cy="4899258"/>
          </a:xfrm>
        </p:spPr>
      </p:pic>
      <p:sp>
        <p:nvSpPr>
          <p:cNvPr id="11" name="Text Placeholder 10">
            <a:extLst>
              <a:ext uri="{FF2B5EF4-FFF2-40B4-BE49-F238E27FC236}">
                <a16:creationId xmlns:a16="http://schemas.microsoft.com/office/drawing/2014/main" id="{DBAA465C-8CA7-066A-F06E-AA94CE07A7FA}"/>
              </a:ext>
            </a:extLst>
          </p:cNvPr>
          <p:cNvSpPr>
            <a:spLocks noGrp="1"/>
          </p:cNvSpPr>
          <p:nvPr>
            <p:ph type="body" sz="quarter" idx="3"/>
          </p:nvPr>
        </p:nvSpPr>
        <p:spPr>
          <a:xfrm>
            <a:off x="6172200" y="818147"/>
            <a:ext cx="5183188" cy="577516"/>
          </a:xfrm>
        </p:spPr>
        <p:txBody>
          <a:bodyPr>
            <a:normAutofit/>
          </a:bodyPr>
          <a:lstStyle/>
          <a:p>
            <a:pPr algn="ctr"/>
            <a:r>
              <a:rPr lang="en-US" sz="2800" dirty="0">
                <a:solidFill>
                  <a:srgbClr val="7030A0"/>
                </a:solidFill>
              </a:rPr>
              <a:t>Silhouette Coefficient</a:t>
            </a:r>
          </a:p>
        </p:txBody>
      </p:sp>
      <p:pic>
        <p:nvPicPr>
          <p:cNvPr id="16" name="Content Placeholder 15">
            <a:extLst>
              <a:ext uri="{FF2B5EF4-FFF2-40B4-BE49-F238E27FC236}">
                <a16:creationId xmlns:a16="http://schemas.microsoft.com/office/drawing/2014/main" id="{BB42C716-F02D-E2B2-ECE0-2F21C8A14D5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530417"/>
            <a:ext cx="5183188" cy="4899259"/>
          </a:xfrm>
        </p:spPr>
      </p:pic>
    </p:spTree>
    <p:extLst>
      <p:ext uri="{BB962C8B-B14F-4D97-AF65-F5344CB8AC3E}">
        <p14:creationId xmlns:p14="http://schemas.microsoft.com/office/powerpoint/2010/main" val="400549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489</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Montserrat</vt:lpstr>
      <vt:lpstr>Wingdings</vt:lpstr>
      <vt:lpstr>Office Theme</vt:lpstr>
      <vt:lpstr>PowerPoint Presentation</vt:lpstr>
      <vt:lpstr>Content</vt:lpstr>
      <vt:lpstr>Problem Statement</vt:lpstr>
      <vt:lpstr>Data Summary</vt:lpstr>
      <vt:lpstr>EDA- Overall Insights from Data</vt:lpstr>
      <vt:lpstr>Top 10 Budget Friendly Restaurants</vt:lpstr>
      <vt:lpstr>Most Popular Cuisines at Restaurants</vt:lpstr>
      <vt:lpstr>Insights From Collection Column</vt:lpstr>
      <vt:lpstr>Optimal Number of Clusters</vt:lpstr>
      <vt:lpstr>EDA on Review Data </vt:lpstr>
      <vt:lpstr>Review Data Analysis</vt:lpstr>
      <vt:lpstr>Top 10 Restaurants by Rating</vt:lpstr>
      <vt:lpstr>Stemming </vt:lpstr>
      <vt:lpstr>Comparison Of performance of all models</vt:lpstr>
      <vt:lpstr>Challenges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Amol</dc:creator>
  <cp:lastModifiedBy>Amol</cp:lastModifiedBy>
  <cp:revision>12</cp:revision>
  <dcterms:created xsi:type="dcterms:W3CDTF">2022-08-06T14:13:01Z</dcterms:created>
  <dcterms:modified xsi:type="dcterms:W3CDTF">2022-08-08T09:00:21Z</dcterms:modified>
</cp:coreProperties>
</file>