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30f2ef0b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30f2ef0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30f2ef0b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30f2ef0b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30f2ef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30f2ef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30f2ef0b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30f2ef0b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30f2ef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30f2ef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30f2ef0b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30f2ef0b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30f2ef0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30f2ef0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30f2ef0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30f2ef0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30f2ef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30f2ef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30f2ef0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30f2ef0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530f2ef0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530f2ef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0f2ef0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30f2ef0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30f2ef0b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530f2ef0b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30f2ef0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30f2ef0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30f2ef0b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30f2ef0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30f2ef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30f2ef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30f2ef0b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30f2ef0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30f2ef0b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30f2ef0b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30f2ef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30f2ef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30f2ef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30f2ef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github.com/tensorflow/models/tree/master/research/object_detec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ensorflow/models/blob/master/research/object_detection/g3doc/detection_model_zoo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ensorflow/models/tree/master/research/object_detection/samples/config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ensorflow/models/blob/master/research/object_detection/g3doc/installation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zutalin/labelIm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813175" y="2479650"/>
            <a:ext cx="38142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TensorFlow Object Detection API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558550"/>
            <a:ext cx="1921100" cy="19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2109650" y="4143225"/>
            <a:ext cx="5384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https://github.com/tensorflow/models/tree/master/research/object_detection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5364500" y="1412850"/>
            <a:ext cx="3072900" cy="1327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Reduces coding effort and allows us to build production ready Object detections models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3885825" y="1360275"/>
            <a:ext cx="4650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Label Mapping file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900" y="351750"/>
            <a:ext cx="1547825" cy="4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885825" y="2006125"/>
            <a:ext cx="4650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Single file with ‘item’ dict with unique class ‘id’ and ‘name’. The ‘id’ should start from ‘1’. Make sure class name has quotes around it.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2502988" y="115125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Decide on Model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e.g SSD vs Faster RCNN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1561500" y="2550375"/>
            <a:ext cx="1510800" cy="84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Using Pre-trained Model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(Transfer Learning)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3406400" y="2550375"/>
            <a:ext cx="1510800" cy="84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Model training Configuration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35"/>
          <p:cNvCxnSpPr>
            <a:stCxn id="204" idx="2"/>
            <a:endCxn id="205" idx="0"/>
          </p:cNvCxnSpPr>
          <p:nvPr/>
        </p:nvCxnSpPr>
        <p:spPr>
          <a:xfrm flipH="1">
            <a:off x="2316988" y="1771950"/>
            <a:ext cx="9414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5"/>
          <p:cNvCxnSpPr>
            <a:stCxn id="204" idx="2"/>
            <a:endCxn id="206" idx="0"/>
          </p:cNvCxnSpPr>
          <p:nvPr/>
        </p:nvCxnSpPr>
        <p:spPr>
          <a:xfrm>
            <a:off x="3258388" y="1771950"/>
            <a:ext cx="9033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5"/>
          <p:cNvSpPr txBox="1"/>
          <p:nvPr/>
        </p:nvSpPr>
        <p:spPr>
          <a:xfrm>
            <a:off x="5441050" y="1850850"/>
            <a:ext cx="3061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Choose Model Architecture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API supports both Faster RCNN and SSD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/>
        </p:nvSpPr>
        <p:spPr>
          <a:xfrm>
            <a:off x="1901150" y="3579600"/>
            <a:ext cx="5180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3.2 Transfer Learning : Pre-trained Model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1081800" y="1415000"/>
            <a:ext cx="6980400" cy="13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TensorFlow Object Detection API </a:t>
            </a:r>
            <a:endParaRPr b="1" sz="18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provides several pre-trained models for us to start training</a:t>
            </a:r>
            <a:endParaRPr b="1" sz="18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https://github.com/tensorflow/models/blob/master/research/object_detection/g3doc/detection_model_zoo.md</a:t>
            </a:r>
            <a:endParaRPr b="1" sz="10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/>
          <p:nvPr/>
        </p:nvSpPr>
        <p:spPr>
          <a:xfrm>
            <a:off x="1635838" y="1957725"/>
            <a:ext cx="15108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 &amp; test tfrecord files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1635838" y="2872125"/>
            <a:ext cx="15108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Label Map file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1635838" y="3786525"/>
            <a:ext cx="15108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Pre-trained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3816600" y="655925"/>
            <a:ext cx="2115600" cy="31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Model training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Num of classes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Type of model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Layers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Losses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duration etc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data location 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tfrecord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Label map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 Data location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tfrecord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Label map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Pre-trained model location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3298200" y="3827000"/>
            <a:ext cx="300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Config file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7"/>
          <p:cNvCxnSpPr>
            <a:stCxn id="220" idx="3"/>
          </p:cNvCxnSpPr>
          <p:nvPr/>
        </p:nvCxnSpPr>
        <p:spPr>
          <a:xfrm flipH="1" rot="10800000">
            <a:off x="3146638" y="2148375"/>
            <a:ext cx="8964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7"/>
          <p:cNvCxnSpPr>
            <a:stCxn id="220" idx="3"/>
          </p:cNvCxnSpPr>
          <p:nvPr/>
        </p:nvCxnSpPr>
        <p:spPr>
          <a:xfrm>
            <a:off x="3146638" y="2268075"/>
            <a:ext cx="7830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7"/>
          <p:cNvCxnSpPr>
            <a:stCxn id="221" idx="3"/>
          </p:cNvCxnSpPr>
          <p:nvPr/>
        </p:nvCxnSpPr>
        <p:spPr>
          <a:xfrm flipH="1" rot="10800000">
            <a:off x="3146638" y="2403375"/>
            <a:ext cx="8490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7"/>
          <p:cNvCxnSpPr>
            <a:stCxn id="221" idx="3"/>
          </p:cNvCxnSpPr>
          <p:nvPr/>
        </p:nvCxnSpPr>
        <p:spPr>
          <a:xfrm flipH="1" rot="10800000">
            <a:off x="3146638" y="2941875"/>
            <a:ext cx="8490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 rot="10800000">
            <a:off x="3146638" y="3546375"/>
            <a:ext cx="783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7"/>
          <p:cNvSpPr txBox="1"/>
          <p:nvPr/>
        </p:nvSpPr>
        <p:spPr>
          <a:xfrm>
            <a:off x="6461250" y="1269075"/>
            <a:ext cx="24435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3.3 Model Training Configuration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does Model config file contains?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/>
        </p:nvSpPr>
        <p:spPr>
          <a:xfrm>
            <a:off x="1901150" y="3579600"/>
            <a:ext cx="5180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3.3 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 Configuration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081800" y="1415000"/>
            <a:ext cx="6980400" cy="158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TensorFlow Object Detection API </a:t>
            </a:r>
            <a:endParaRPr b="1"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provides model training configuration files which can be fine tuned for our model training</a:t>
            </a:r>
            <a:endParaRPr b="1"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https://github.com/tensorflow/models/tree/master/research/object_detection/samples/configs</a:t>
            </a:r>
            <a:endParaRPr b="1" sz="10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1901150" y="3579600"/>
            <a:ext cx="5180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3.3 Model Training Configuration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Key things to change in Sample file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369700" y="887950"/>
            <a:ext cx="63573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num_classes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parameter to number of classes in your dataset (e.g.  20 classes in pascal voc dataset)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train_input_reader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change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input_path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to filepath of train.record file.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train_input_reader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change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label_map_path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to filepath of pascal_voc.pbtxt file.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Repeat above two steps for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eval_input_reader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fine_tune_checkpoint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filepath where pre-trained model.ckpt file is available e.g ssd_mobilenet_v1_coco_2018_01_28/model.ckpt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batch_size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accordingly to available memory.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 '</a:t>
            </a:r>
            <a:r>
              <a:rPr b="1"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num_steps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 to indicate how long the training will done e.g. 200000. Removing this parameter means that you can train indefinitely.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1901150" y="4491300"/>
            <a:ext cx="518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Model Training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569038" y="1957725"/>
            <a:ext cx="1510800" cy="6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 &amp; test tfrecord files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569038" y="2872125"/>
            <a:ext cx="1510800" cy="6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Label Map file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569038" y="3786525"/>
            <a:ext cx="1510800" cy="6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Pre-trained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2749800" y="655925"/>
            <a:ext cx="2115600" cy="31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Model training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Num of classes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Type of model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Layers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Losses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duration etc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data location …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tfrecord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Label map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 Data location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tfrecord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Label map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Pre-trained model location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2231400" y="3827000"/>
            <a:ext cx="300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Config file</a:t>
            </a:r>
            <a:endParaRPr b="1"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40"/>
          <p:cNvCxnSpPr>
            <a:stCxn id="248" idx="3"/>
          </p:cNvCxnSpPr>
          <p:nvPr/>
        </p:nvCxnSpPr>
        <p:spPr>
          <a:xfrm flipH="1" rot="10800000">
            <a:off x="2079838" y="2148375"/>
            <a:ext cx="8964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0"/>
          <p:cNvCxnSpPr>
            <a:stCxn id="248" idx="3"/>
          </p:cNvCxnSpPr>
          <p:nvPr/>
        </p:nvCxnSpPr>
        <p:spPr>
          <a:xfrm>
            <a:off x="2079838" y="2268075"/>
            <a:ext cx="7830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0"/>
          <p:cNvCxnSpPr>
            <a:stCxn id="249" idx="3"/>
          </p:cNvCxnSpPr>
          <p:nvPr/>
        </p:nvCxnSpPr>
        <p:spPr>
          <a:xfrm flipH="1" rot="10800000">
            <a:off x="2079838" y="2403375"/>
            <a:ext cx="8490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0"/>
          <p:cNvCxnSpPr>
            <a:stCxn id="249" idx="3"/>
          </p:cNvCxnSpPr>
          <p:nvPr/>
        </p:nvCxnSpPr>
        <p:spPr>
          <a:xfrm flipH="1" rot="10800000">
            <a:off x="2079838" y="2941875"/>
            <a:ext cx="8490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40"/>
          <p:cNvCxnSpPr/>
          <p:nvPr/>
        </p:nvCxnSpPr>
        <p:spPr>
          <a:xfrm flipH="1" rot="10800000">
            <a:off x="2079838" y="3546375"/>
            <a:ext cx="783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40"/>
          <p:cNvSpPr/>
          <p:nvPr/>
        </p:nvSpPr>
        <p:spPr>
          <a:xfrm>
            <a:off x="6026725" y="776950"/>
            <a:ext cx="2342700" cy="91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Start training using train script in Object Detection API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40"/>
          <p:cNvCxnSpPr>
            <a:stCxn id="251" idx="3"/>
            <a:endCxn id="258" idx="1"/>
          </p:cNvCxnSpPr>
          <p:nvPr/>
        </p:nvCxnSpPr>
        <p:spPr>
          <a:xfrm flipH="1" rot="10800000">
            <a:off x="4865400" y="1233875"/>
            <a:ext cx="11613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40"/>
          <p:cNvSpPr/>
          <p:nvPr/>
        </p:nvSpPr>
        <p:spPr>
          <a:xfrm>
            <a:off x="6595063" y="21090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6747463" y="22614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6899863" y="24138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40"/>
          <p:cNvCxnSpPr>
            <a:stCxn id="258" idx="2"/>
            <a:endCxn id="260" idx="0"/>
          </p:cNvCxnSpPr>
          <p:nvPr/>
        </p:nvCxnSpPr>
        <p:spPr>
          <a:xfrm>
            <a:off x="7198075" y="1691050"/>
            <a:ext cx="1524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0"/>
          <p:cNvSpPr txBox="1"/>
          <p:nvPr/>
        </p:nvSpPr>
        <p:spPr>
          <a:xfrm>
            <a:off x="6432300" y="3301525"/>
            <a:ext cx="2027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Training script will automatically save model every few hundred iterations. We can always restart training from the last saved model.</a:t>
            </a:r>
            <a:endParaRPr b="1" sz="1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/>
          <p:nvPr/>
        </p:nvSpPr>
        <p:spPr>
          <a:xfrm>
            <a:off x="1032463" y="20328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1184863" y="21852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1337263" y="2337600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Saved model at iteration 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901150" y="3957900"/>
            <a:ext cx="518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Freezing Trained Model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Remove nodes which are not used during prediction e.g Loss, Gradient Descent etc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5674438" y="2033925"/>
            <a:ext cx="1510800" cy="620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Frozen Model in Protocol Buffer and Saved Model format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41"/>
          <p:cNvCxnSpPr>
            <a:endCxn id="273" idx="1"/>
          </p:cNvCxnSpPr>
          <p:nvPr/>
        </p:nvCxnSpPr>
        <p:spPr>
          <a:xfrm flipH="1" rot="10800000">
            <a:off x="2848138" y="2344275"/>
            <a:ext cx="28263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1"/>
          <p:cNvSpPr txBox="1"/>
          <p:nvPr/>
        </p:nvSpPr>
        <p:spPr>
          <a:xfrm rot="-418251">
            <a:off x="3383012" y="2102442"/>
            <a:ext cx="1604259" cy="3430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export_inference_graph.py available in Object Detection API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3816588" y="2033925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Frozen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1901150" y="3957900"/>
            <a:ext cx="51804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Model Prediction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Object Detection API makes a notebook available for model prediction which can be used with any model trained with TensorFlow object detection APIc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00" y="1479713"/>
            <a:ext cx="2784000" cy="17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42"/>
          <p:cNvCxnSpPr>
            <a:stCxn id="282" idx="3"/>
            <a:endCxn id="280" idx="1"/>
          </p:cNvCxnSpPr>
          <p:nvPr/>
        </p:nvCxnSpPr>
        <p:spPr>
          <a:xfrm>
            <a:off x="3200900" y="23442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23" y="1403525"/>
            <a:ext cx="2964451" cy="18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2"/>
          <p:cNvCxnSpPr>
            <a:stCxn id="280" idx="3"/>
            <a:endCxn id="284" idx="1"/>
          </p:cNvCxnSpPr>
          <p:nvPr/>
        </p:nvCxnSpPr>
        <p:spPr>
          <a:xfrm>
            <a:off x="5327388" y="2344275"/>
            <a:ext cx="5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2910772" y="200950"/>
            <a:ext cx="11700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Data Annotations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4358572" y="200950"/>
            <a:ext cx="11700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2.2 CSV File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3"/>
          <p:cNvCxnSpPr>
            <a:stCxn id="290" idx="3"/>
            <a:endCxn id="291" idx="1"/>
          </p:cNvCxnSpPr>
          <p:nvPr/>
        </p:nvCxnSpPr>
        <p:spPr>
          <a:xfrm>
            <a:off x="4080772" y="511300"/>
            <a:ext cx="2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3"/>
          <p:cNvSpPr/>
          <p:nvPr/>
        </p:nvSpPr>
        <p:spPr>
          <a:xfrm>
            <a:off x="5694272" y="1211700"/>
            <a:ext cx="11700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2.3 Tfrecord files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(Train &amp; Test)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43"/>
          <p:cNvCxnSpPr>
            <a:stCxn id="291" idx="2"/>
            <a:endCxn id="293" idx="0"/>
          </p:cNvCxnSpPr>
          <p:nvPr/>
        </p:nvCxnSpPr>
        <p:spPr>
          <a:xfrm>
            <a:off x="4943572" y="821650"/>
            <a:ext cx="13356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3"/>
          <p:cNvSpPr/>
          <p:nvPr/>
        </p:nvSpPr>
        <p:spPr>
          <a:xfrm>
            <a:off x="3636872" y="1211700"/>
            <a:ext cx="11700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2.4 Label Mapping file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43"/>
          <p:cNvCxnSpPr>
            <a:stCxn id="291" idx="2"/>
            <a:endCxn id="295" idx="0"/>
          </p:cNvCxnSpPr>
          <p:nvPr/>
        </p:nvCxnSpPr>
        <p:spPr>
          <a:xfrm flipH="1">
            <a:off x="4221772" y="821650"/>
            <a:ext cx="7218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3"/>
          <p:cNvSpPr/>
          <p:nvPr/>
        </p:nvSpPr>
        <p:spPr>
          <a:xfrm>
            <a:off x="1386772" y="2410750"/>
            <a:ext cx="1170000" cy="62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3.1 Choose Model Architecture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2986972" y="2410750"/>
            <a:ext cx="1170000" cy="62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3.2 Download Pre-trained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(Transfer Learning)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5109175" y="2307475"/>
            <a:ext cx="1170000" cy="9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3.3 Model Configuration File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43"/>
          <p:cNvCxnSpPr>
            <a:stCxn id="298" idx="3"/>
            <a:endCxn id="299" idx="1"/>
          </p:cNvCxnSpPr>
          <p:nvPr/>
        </p:nvCxnSpPr>
        <p:spPr>
          <a:xfrm>
            <a:off x="4156972" y="2721100"/>
            <a:ext cx="9522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3"/>
          <p:cNvCxnSpPr>
            <a:stCxn id="295" idx="2"/>
            <a:endCxn id="299" idx="0"/>
          </p:cNvCxnSpPr>
          <p:nvPr/>
        </p:nvCxnSpPr>
        <p:spPr>
          <a:xfrm>
            <a:off x="4221872" y="1832400"/>
            <a:ext cx="14724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3"/>
          <p:cNvCxnSpPr>
            <a:stCxn id="293" idx="2"/>
            <a:endCxn id="299" idx="0"/>
          </p:cNvCxnSpPr>
          <p:nvPr/>
        </p:nvCxnSpPr>
        <p:spPr>
          <a:xfrm flipH="1">
            <a:off x="5694272" y="1832400"/>
            <a:ext cx="5850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43"/>
          <p:cNvCxnSpPr>
            <a:stCxn id="297" idx="3"/>
            <a:endCxn id="298" idx="1"/>
          </p:cNvCxnSpPr>
          <p:nvPr/>
        </p:nvCxnSpPr>
        <p:spPr>
          <a:xfrm>
            <a:off x="2556772" y="2721100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3"/>
          <p:cNvSpPr/>
          <p:nvPr/>
        </p:nvSpPr>
        <p:spPr>
          <a:xfrm>
            <a:off x="1386772" y="3934750"/>
            <a:ext cx="11700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Install TensorFlow Object Detection API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2986972" y="3934750"/>
            <a:ext cx="11700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4. Model Training using training script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43"/>
          <p:cNvCxnSpPr>
            <a:stCxn id="299" idx="2"/>
            <a:endCxn id="305" idx="0"/>
          </p:cNvCxnSpPr>
          <p:nvPr/>
        </p:nvCxnSpPr>
        <p:spPr>
          <a:xfrm flipH="1">
            <a:off x="3571975" y="3249475"/>
            <a:ext cx="2122200" cy="6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3"/>
          <p:cNvCxnSpPr>
            <a:stCxn id="304" idx="3"/>
            <a:endCxn id="305" idx="1"/>
          </p:cNvCxnSpPr>
          <p:nvPr/>
        </p:nvCxnSpPr>
        <p:spPr>
          <a:xfrm>
            <a:off x="2556772" y="4245100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3"/>
          <p:cNvSpPr/>
          <p:nvPr/>
        </p:nvSpPr>
        <p:spPr>
          <a:xfrm>
            <a:off x="4739574" y="3934750"/>
            <a:ext cx="905100" cy="41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Saved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4916423" y="4036959"/>
            <a:ext cx="905100" cy="41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Saved Model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5093271" y="4139169"/>
            <a:ext cx="905100" cy="41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Saved Models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43"/>
          <p:cNvCxnSpPr>
            <a:stCxn id="305" idx="3"/>
            <a:endCxn id="308" idx="1"/>
          </p:cNvCxnSpPr>
          <p:nvPr/>
        </p:nvCxnSpPr>
        <p:spPr>
          <a:xfrm flipH="1" rot="10800000">
            <a:off x="4156972" y="4142800"/>
            <a:ext cx="5826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3"/>
          <p:cNvSpPr/>
          <p:nvPr/>
        </p:nvSpPr>
        <p:spPr>
          <a:xfrm>
            <a:off x="6873172" y="3401350"/>
            <a:ext cx="1170000" cy="620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5. Frozen Model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(Ready for Prediction)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43"/>
          <p:cNvCxnSpPr>
            <a:stCxn id="310" idx="3"/>
            <a:endCxn id="312" idx="1"/>
          </p:cNvCxnSpPr>
          <p:nvPr/>
        </p:nvCxnSpPr>
        <p:spPr>
          <a:xfrm flipH="1" rot="10800000">
            <a:off x="5998371" y="3711669"/>
            <a:ext cx="8748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 txBox="1"/>
          <p:nvPr/>
        </p:nvSpPr>
        <p:spPr>
          <a:xfrm>
            <a:off x="304675" y="713950"/>
            <a:ext cx="22521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 E2E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Using TensorFlow </a:t>
            </a: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Object Detection API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5856825" y="2358000"/>
            <a:ext cx="3006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 in Object Detection API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0" y="721075"/>
            <a:ext cx="5552026" cy="37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2246850" y="1931100"/>
            <a:ext cx="4650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Building Object Detector</a:t>
            </a:r>
            <a:endParaRPr b="1" sz="3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926588" y="848275"/>
            <a:ext cx="2471400" cy="62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Tensorflow Object Detection API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(One time)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748075" y="2173625"/>
            <a:ext cx="15108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Data Preparation in the required format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4446700" y="2173625"/>
            <a:ext cx="1510800" cy="62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Choose model architecture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e.g SSD, Faster RCNN etc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7"/>
          <p:cNvCxnSpPr>
            <a:stCxn id="114" idx="2"/>
            <a:endCxn id="115" idx="0"/>
          </p:cNvCxnSpPr>
          <p:nvPr/>
        </p:nvCxnSpPr>
        <p:spPr>
          <a:xfrm flipH="1">
            <a:off x="1503588" y="1468975"/>
            <a:ext cx="16587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7"/>
          <p:cNvCxnSpPr>
            <a:stCxn id="114" idx="2"/>
            <a:endCxn id="116" idx="0"/>
          </p:cNvCxnSpPr>
          <p:nvPr/>
        </p:nvCxnSpPr>
        <p:spPr>
          <a:xfrm>
            <a:off x="3162288" y="1468975"/>
            <a:ext cx="20397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7"/>
          <p:cNvSpPr/>
          <p:nvPr/>
        </p:nvSpPr>
        <p:spPr>
          <a:xfrm>
            <a:off x="1484250" y="3593950"/>
            <a:ext cx="3737100" cy="57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START MODEL TRAINING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7"/>
          <p:cNvCxnSpPr>
            <a:stCxn id="115" idx="2"/>
            <a:endCxn id="119" idx="0"/>
          </p:cNvCxnSpPr>
          <p:nvPr/>
        </p:nvCxnSpPr>
        <p:spPr>
          <a:xfrm>
            <a:off x="1503475" y="2794325"/>
            <a:ext cx="18492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7"/>
          <p:cNvCxnSpPr>
            <a:stCxn id="116" idx="2"/>
            <a:endCxn id="119" idx="0"/>
          </p:cNvCxnSpPr>
          <p:nvPr/>
        </p:nvCxnSpPr>
        <p:spPr>
          <a:xfrm flipH="1">
            <a:off x="3352900" y="2794325"/>
            <a:ext cx="18492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7"/>
          <p:cNvSpPr txBox="1"/>
          <p:nvPr/>
        </p:nvSpPr>
        <p:spPr>
          <a:xfrm>
            <a:off x="6480150" y="1562775"/>
            <a:ext cx="22107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Building using TensorFlow Object Detection API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1901550" y="1698150"/>
            <a:ext cx="5340900" cy="115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Installation Documentation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https://github.com/tensorflow/models/blob/master/research/object_detection/g3doc/installation.md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1607475" y="3650125"/>
            <a:ext cx="5929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Installing TensorFlow Object Detection API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One time (on Google Colab every time)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502988" y="1151250"/>
            <a:ext cx="1510800" cy="62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Data Annotations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(Using LabelImg)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561500" y="2550375"/>
            <a:ext cx="1510800" cy="8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Create TFRecords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(Object detection API required format)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406400" y="2550375"/>
            <a:ext cx="1510800" cy="84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Label Mapping file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29"/>
          <p:cNvCxnSpPr>
            <a:stCxn id="133" idx="2"/>
            <a:endCxn id="134" idx="0"/>
          </p:cNvCxnSpPr>
          <p:nvPr/>
        </p:nvCxnSpPr>
        <p:spPr>
          <a:xfrm flipH="1">
            <a:off x="2316988" y="1771950"/>
            <a:ext cx="9414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9"/>
          <p:cNvCxnSpPr>
            <a:stCxn id="133" idx="2"/>
            <a:endCxn id="135" idx="0"/>
          </p:cNvCxnSpPr>
          <p:nvPr/>
        </p:nvCxnSpPr>
        <p:spPr>
          <a:xfrm>
            <a:off x="3258388" y="1771950"/>
            <a:ext cx="9033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9"/>
          <p:cNvSpPr txBox="1"/>
          <p:nvPr/>
        </p:nvSpPr>
        <p:spPr>
          <a:xfrm>
            <a:off x="5441050" y="1850850"/>
            <a:ext cx="3061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Involves 3 key steps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1607475" y="3802525"/>
            <a:ext cx="5929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2.1 Data Annotations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 LabelImg tool (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https://github.com/tzutalin/labelImg</a:t>
            </a: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) for data annotation. It will create an XML file for each image. This will act as input to Object Detection API.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463" y="606400"/>
            <a:ext cx="5929075" cy="29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2400" y="3854075"/>
            <a:ext cx="3767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2.2 Creating </a:t>
            </a:r>
            <a:r>
              <a:rPr b="1" lang="en" sz="18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tfrecord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Multi-step process but steps are repeatable for every dataset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720600" y="1648025"/>
            <a:ext cx="1300800" cy="83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Image Annotations in PASCAL VOC Format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576850" y="2536475"/>
            <a:ext cx="1488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(XML file from LabelImg)</a:t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3210025" y="1648025"/>
            <a:ext cx="1300800" cy="83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CSV file information from all XML files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31"/>
          <p:cNvCxnSpPr>
            <a:stCxn id="150" idx="3"/>
            <a:endCxn id="152" idx="1"/>
          </p:cNvCxnSpPr>
          <p:nvPr/>
        </p:nvCxnSpPr>
        <p:spPr>
          <a:xfrm>
            <a:off x="2021400" y="206427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31"/>
          <p:cNvSpPr txBox="1"/>
          <p:nvPr/>
        </p:nvSpPr>
        <p:spPr>
          <a:xfrm>
            <a:off x="1913400" y="1741025"/>
            <a:ext cx="148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xml_to_csv.py script</a:t>
            </a:r>
            <a:endParaRPr b="1"/>
          </a:p>
        </p:txBody>
      </p:sp>
      <p:cxnSp>
        <p:nvCxnSpPr>
          <p:cNvPr id="155" name="Google Shape;155;p31"/>
          <p:cNvCxnSpPr>
            <a:stCxn id="152" idx="3"/>
            <a:endCxn id="156" idx="1"/>
          </p:cNvCxnSpPr>
          <p:nvPr/>
        </p:nvCxnSpPr>
        <p:spPr>
          <a:xfrm>
            <a:off x="4510825" y="2064275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1"/>
          <p:cNvSpPr txBox="1"/>
          <p:nvPr/>
        </p:nvSpPr>
        <p:spPr>
          <a:xfrm>
            <a:off x="4886425" y="2934375"/>
            <a:ext cx="3655800" cy="1072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Key observations about CSV file:</a:t>
            </a:r>
            <a:endParaRPr sz="1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It has 7 columns. </a:t>
            </a:r>
            <a:endParaRPr sz="1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It will have one record for each object </a:t>
            </a:r>
            <a:endParaRPr sz="1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An image can have multiple records in csv file if it has multiple objects</a:t>
            </a:r>
            <a:endParaRPr sz="1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425" y="1351162"/>
            <a:ext cx="3655699" cy="1426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332400" y="3854075"/>
            <a:ext cx="3767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2.2 Creating </a:t>
            </a:r>
            <a:r>
              <a:rPr b="1" lang="en" sz="18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tfrecord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Multi-step process but steps are repeatable for every dataset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720600" y="733625"/>
            <a:ext cx="1300800" cy="83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Image Annotations in PASCAL VOC Format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576850" y="1622075"/>
            <a:ext cx="1488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(XML file from LabelImg)</a:t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2448025" y="733625"/>
            <a:ext cx="1300800" cy="83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CSV file information from all XML files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32"/>
          <p:cNvCxnSpPr>
            <a:stCxn id="164" idx="3"/>
            <a:endCxn id="166" idx="1"/>
          </p:cNvCxnSpPr>
          <p:nvPr/>
        </p:nvCxnSpPr>
        <p:spPr>
          <a:xfrm>
            <a:off x="2021400" y="1149875"/>
            <a:ext cx="4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0" y="236475"/>
            <a:ext cx="2894752" cy="112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9" name="Google Shape;169;p32"/>
          <p:cNvCxnSpPr>
            <a:stCxn id="166" idx="3"/>
            <a:endCxn id="168" idx="1"/>
          </p:cNvCxnSpPr>
          <p:nvPr/>
        </p:nvCxnSpPr>
        <p:spPr>
          <a:xfrm flipH="1" rot="10800000">
            <a:off x="3748825" y="801275"/>
            <a:ext cx="684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504" y="1883218"/>
            <a:ext cx="3483222" cy="126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1" name="Google Shape;171;p32"/>
          <p:cNvCxnSpPr>
            <a:stCxn id="168" idx="2"/>
            <a:endCxn id="170" idx="0"/>
          </p:cNvCxnSpPr>
          <p:nvPr/>
        </p:nvCxnSpPr>
        <p:spPr>
          <a:xfrm>
            <a:off x="5880376" y="1365850"/>
            <a:ext cx="9768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2"/>
          <p:cNvSpPr txBox="1"/>
          <p:nvPr/>
        </p:nvSpPr>
        <p:spPr>
          <a:xfrm>
            <a:off x="5115500" y="3146225"/>
            <a:ext cx="348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encode ‘class’ with unique index (starting at 1)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332400" y="3854075"/>
            <a:ext cx="3767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2.2 Creating </a:t>
            </a:r>
            <a:r>
              <a:rPr b="1" lang="en" sz="1800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tfrecord</a:t>
            </a: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Multi-step process but steps are repeatable for every dataset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720600" y="733625"/>
            <a:ext cx="1300800" cy="83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Image Annotations in PASCAL VOC Format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576850" y="1622075"/>
            <a:ext cx="1488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(XML file from LabelImg)</a:t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2448025" y="733625"/>
            <a:ext cx="1300800" cy="83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CSV file information from all XML files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3"/>
          <p:cNvCxnSpPr>
            <a:stCxn id="178" idx="3"/>
            <a:endCxn id="180" idx="1"/>
          </p:cNvCxnSpPr>
          <p:nvPr/>
        </p:nvCxnSpPr>
        <p:spPr>
          <a:xfrm>
            <a:off x="2021400" y="1149875"/>
            <a:ext cx="4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0" y="236475"/>
            <a:ext cx="2894752" cy="112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3" name="Google Shape;183;p33"/>
          <p:cNvCxnSpPr>
            <a:stCxn id="180" idx="3"/>
            <a:endCxn id="182" idx="1"/>
          </p:cNvCxnSpPr>
          <p:nvPr/>
        </p:nvCxnSpPr>
        <p:spPr>
          <a:xfrm flipH="1" rot="10800000">
            <a:off x="3748825" y="801275"/>
            <a:ext cx="684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725" y="1616924"/>
            <a:ext cx="2894750" cy="10496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5" name="Google Shape;185;p33"/>
          <p:cNvCxnSpPr>
            <a:stCxn id="182" idx="2"/>
            <a:endCxn id="184" idx="0"/>
          </p:cNvCxnSpPr>
          <p:nvPr/>
        </p:nvCxnSpPr>
        <p:spPr>
          <a:xfrm>
            <a:off x="5880376" y="1365850"/>
            <a:ext cx="12237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3"/>
          <p:cNvSpPr txBox="1"/>
          <p:nvPr/>
        </p:nvSpPr>
        <p:spPr>
          <a:xfrm>
            <a:off x="7385100" y="1218750"/>
            <a:ext cx="144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encode ‘class’ with unique index (starting at 1)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4200625" y="2714825"/>
            <a:ext cx="1300800" cy="832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&amp; Test CSV files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3"/>
          <p:cNvCxnSpPr>
            <a:stCxn id="184" idx="2"/>
            <a:endCxn id="187" idx="3"/>
          </p:cNvCxnSpPr>
          <p:nvPr/>
        </p:nvCxnSpPr>
        <p:spPr>
          <a:xfrm flipH="1">
            <a:off x="5501500" y="2666546"/>
            <a:ext cx="16026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3"/>
          <p:cNvSpPr txBox="1"/>
          <p:nvPr/>
        </p:nvSpPr>
        <p:spPr>
          <a:xfrm>
            <a:off x="6075975" y="2895150"/>
            <a:ext cx="984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between training &amp; test </a:t>
            </a:r>
            <a:endParaRPr b="1"/>
          </a:p>
        </p:txBody>
      </p:sp>
      <p:sp>
        <p:nvSpPr>
          <p:cNvPr id="190" name="Google Shape;190;p33"/>
          <p:cNvSpPr/>
          <p:nvPr/>
        </p:nvSpPr>
        <p:spPr>
          <a:xfrm>
            <a:off x="1533625" y="2714825"/>
            <a:ext cx="1300800" cy="83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Training &amp; Test tfrecord files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3"/>
          <p:cNvCxnSpPr>
            <a:stCxn id="187" idx="1"/>
            <a:endCxn id="190" idx="3"/>
          </p:cNvCxnSpPr>
          <p:nvPr/>
        </p:nvCxnSpPr>
        <p:spPr>
          <a:xfrm rot="10800000">
            <a:off x="2834425" y="3131075"/>
            <a:ext cx="13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3"/>
          <p:cNvSpPr txBox="1"/>
          <p:nvPr/>
        </p:nvSpPr>
        <p:spPr>
          <a:xfrm>
            <a:off x="2773375" y="2788175"/>
            <a:ext cx="148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generate_tfrecord</a:t>
            </a: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script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