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53202D-4977-44BD-A47F-778D99A72918}">
  <a:tblStyle styleId="{A353202D-4977-44BD-A47F-778D99A729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Roboto-regular.fntdata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445061670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445061670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445061670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445061670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4450616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4450616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44506167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44506167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44506167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44506167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42425" y="126800"/>
            <a:ext cx="1238250" cy="2571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xiv.org/abs/1512.0232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850" y="2226700"/>
            <a:ext cx="691300" cy="15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450" y="2226700"/>
            <a:ext cx="691300" cy="15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050" y="2226700"/>
            <a:ext cx="691300" cy="15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5"/>
          <p:cNvSpPr txBox="1"/>
          <p:nvPr/>
        </p:nvSpPr>
        <p:spPr>
          <a:xfrm>
            <a:off x="1290225" y="3833300"/>
            <a:ext cx="7833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38 x 38  x 256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Block 4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650" y="2621650"/>
            <a:ext cx="691300" cy="11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250" y="2621650"/>
            <a:ext cx="691300" cy="11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850" y="2621650"/>
            <a:ext cx="691300" cy="11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/>
          <p:nvPr/>
        </p:nvSpPr>
        <p:spPr>
          <a:xfrm>
            <a:off x="2357025" y="3833300"/>
            <a:ext cx="7833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19 x 19  x 512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Block 5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5"/>
          <p:cNvSpPr txBox="1"/>
          <p:nvPr/>
        </p:nvSpPr>
        <p:spPr>
          <a:xfrm>
            <a:off x="1658800" y="4232750"/>
            <a:ext cx="5200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SSD Architecture</a:t>
            </a:r>
            <a:endParaRPr b="1"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1250" y="2909475"/>
            <a:ext cx="691300" cy="8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9850" y="2909475"/>
            <a:ext cx="691300" cy="8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5"/>
          <p:cNvSpPr txBox="1"/>
          <p:nvPr/>
        </p:nvSpPr>
        <p:spPr>
          <a:xfrm>
            <a:off x="3119025" y="3833300"/>
            <a:ext cx="7833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19 x 19  x 1024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SSD 1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3250" y="3173975"/>
            <a:ext cx="691300" cy="65764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 txBox="1"/>
          <p:nvPr/>
        </p:nvSpPr>
        <p:spPr>
          <a:xfrm>
            <a:off x="3804825" y="3891930"/>
            <a:ext cx="783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10 x 10  x 512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SSD 2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2850" y="3287325"/>
            <a:ext cx="691300" cy="5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5"/>
          <p:cNvSpPr txBox="1"/>
          <p:nvPr/>
        </p:nvSpPr>
        <p:spPr>
          <a:xfrm>
            <a:off x="4414425" y="3891930"/>
            <a:ext cx="783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5 x 5 x 256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SSD 3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32450" y="3287325"/>
            <a:ext cx="691300" cy="5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5"/>
          <p:cNvSpPr txBox="1"/>
          <p:nvPr/>
        </p:nvSpPr>
        <p:spPr>
          <a:xfrm>
            <a:off x="5024025" y="3891930"/>
            <a:ext cx="783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3  x 3  x 256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SSD 4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65850" y="3447924"/>
            <a:ext cx="691300" cy="3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 txBox="1"/>
          <p:nvPr/>
        </p:nvSpPr>
        <p:spPr>
          <a:xfrm>
            <a:off x="5557425" y="3891930"/>
            <a:ext cx="783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1 x 1  x 256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SSD 5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5"/>
          <p:cNvSpPr/>
          <p:nvPr/>
        </p:nvSpPr>
        <p:spPr>
          <a:xfrm>
            <a:off x="377850" y="2465475"/>
            <a:ext cx="614100" cy="12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Earlier VGG Layers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5"/>
          <p:cNvSpPr/>
          <p:nvPr/>
        </p:nvSpPr>
        <p:spPr>
          <a:xfrm>
            <a:off x="3702950" y="1133550"/>
            <a:ext cx="901500" cy="32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Conv2D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3x3, 4*(4+C)</a:t>
            </a:r>
            <a:endParaRPr sz="800"/>
          </a:p>
        </p:txBody>
      </p:sp>
      <p:cxnSp>
        <p:nvCxnSpPr>
          <p:cNvPr id="122" name="Google Shape;122;p25"/>
          <p:cNvCxnSpPr>
            <a:stCxn id="121" idx="3"/>
          </p:cNvCxnSpPr>
          <p:nvPr/>
        </p:nvCxnSpPr>
        <p:spPr>
          <a:xfrm flipH="1" rot="10800000">
            <a:off x="4604450" y="1284600"/>
            <a:ext cx="23574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5"/>
          <p:cNvSpPr txBox="1"/>
          <p:nvPr/>
        </p:nvSpPr>
        <p:spPr>
          <a:xfrm>
            <a:off x="7081425" y="1166300"/>
            <a:ext cx="1193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alibri"/>
                <a:ea typeface="Calibri"/>
                <a:cs typeface="Calibri"/>
                <a:sym typeface="Calibri"/>
              </a:rPr>
              <a:t>38 </a:t>
            </a:r>
            <a:r>
              <a:rPr b="1" lang="en" sz="700">
                <a:latin typeface="Calibri"/>
                <a:ea typeface="Calibri"/>
                <a:cs typeface="Calibri"/>
                <a:sym typeface="Calibri"/>
              </a:rPr>
              <a:t> x 38  x 4 x (4+C)</a:t>
            </a:r>
            <a:endParaRPr b="1"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5"/>
          <p:cNvSpPr/>
          <p:nvPr/>
        </p:nvSpPr>
        <p:spPr>
          <a:xfrm>
            <a:off x="2010102" y="1290198"/>
            <a:ext cx="1692850" cy="986350"/>
          </a:xfrm>
          <a:custGeom>
            <a:rect b="b" l="l" r="r" t="t"/>
            <a:pathLst>
              <a:path extrusionOk="0" h="39454" w="67714">
                <a:moveTo>
                  <a:pt x="4990" y="39454"/>
                </a:moveTo>
                <a:cubicBezTo>
                  <a:pt x="4927" y="33534"/>
                  <a:pt x="-5841" y="10423"/>
                  <a:pt x="4613" y="3936"/>
                </a:cubicBezTo>
                <a:cubicBezTo>
                  <a:pt x="15067" y="-2550"/>
                  <a:pt x="57197" y="1102"/>
                  <a:pt x="67714" y="5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Google Shape;125;p25"/>
          <p:cNvSpPr/>
          <p:nvPr/>
        </p:nvSpPr>
        <p:spPr>
          <a:xfrm>
            <a:off x="4236350" y="1590750"/>
            <a:ext cx="901500" cy="32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Conv2D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3x3, 6*(4+C)</a:t>
            </a:r>
            <a:endParaRPr sz="800"/>
          </a:p>
        </p:txBody>
      </p:sp>
      <p:sp>
        <p:nvSpPr>
          <p:cNvPr id="126" name="Google Shape;126;p25"/>
          <p:cNvSpPr/>
          <p:nvPr/>
        </p:nvSpPr>
        <p:spPr>
          <a:xfrm>
            <a:off x="3915313" y="1754300"/>
            <a:ext cx="318875" cy="1175650"/>
          </a:xfrm>
          <a:custGeom>
            <a:rect b="b" l="l" r="r" t="t"/>
            <a:pathLst>
              <a:path extrusionOk="0" h="47026" w="12755">
                <a:moveTo>
                  <a:pt x="1733" y="47026"/>
                </a:moveTo>
                <a:cubicBezTo>
                  <a:pt x="1549" y="41638"/>
                  <a:pt x="-1206" y="22534"/>
                  <a:pt x="631" y="14696"/>
                </a:cubicBezTo>
                <a:cubicBezTo>
                  <a:pt x="2468" y="6858"/>
                  <a:pt x="10734" y="2449"/>
                  <a:pt x="1275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27" name="Google Shape;127;p25"/>
          <p:cNvCxnSpPr/>
          <p:nvPr/>
        </p:nvCxnSpPr>
        <p:spPr>
          <a:xfrm flipH="1" rot="10800000">
            <a:off x="5137850" y="1745100"/>
            <a:ext cx="18243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5"/>
          <p:cNvSpPr txBox="1"/>
          <p:nvPr/>
        </p:nvSpPr>
        <p:spPr>
          <a:xfrm>
            <a:off x="7081425" y="1623500"/>
            <a:ext cx="1193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alibri"/>
                <a:ea typeface="Calibri"/>
                <a:cs typeface="Calibri"/>
                <a:sym typeface="Calibri"/>
              </a:rPr>
              <a:t>19</a:t>
            </a:r>
            <a:r>
              <a:rPr b="1" lang="en" sz="700">
                <a:latin typeface="Calibri"/>
                <a:ea typeface="Calibri"/>
                <a:cs typeface="Calibri"/>
                <a:sym typeface="Calibri"/>
              </a:rPr>
              <a:t>  x 19  x 6 x (4+C)</a:t>
            </a:r>
            <a:endParaRPr b="1"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5"/>
          <p:cNvSpPr/>
          <p:nvPr/>
        </p:nvSpPr>
        <p:spPr>
          <a:xfrm>
            <a:off x="4769750" y="1971750"/>
            <a:ext cx="901500" cy="32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Conv2D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3x3, 6*(4+C)</a:t>
            </a:r>
            <a:endParaRPr sz="800"/>
          </a:p>
        </p:txBody>
      </p:sp>
      <p:cxnSp>
        <p:nvCxnSpPr>
          <p:cNvPr id="130" name="Google Shape;130;p25"/>
          <p:cNvCxnSpPr>
            <a:stCxn id="129" idx="3"/>
          </p:cNvCxnSpPr>
          <p:nvPr/>
        </p:nvCxnSpPr>
        <p:spPr>
          <a:xfrm flipH="1" rot="10800000">
            <a:off x="5671250" y="2126100"/>
            <a:ext cx="12909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5"/>
          <p:cNvSpPr txBox="1"/>
          <p:nvPr/>
        </p:nvSpPr>
        <p:spPr>
          <a:xfrm>
            <a:off x="7081425" y="2004500"/>
            <a:ext cx="1193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alibri"/>
                <a:ea typeface="Calibri"/>
                <a:cs typeface="Calibri"/>
                <a:sym typeface="Calibri"/>
              </a:rPr>
              <a:t>10  x 10  x 6 x (4+C)</a:t>
            </a:r>
            <a:endParaRPr b="1"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4395485" y="2125425"/>
            <a:ext cx="374900" cy="1057975"/>
          </a:xfrm>
          <a:custGeom>
            <a:rect b="b" l="l" r="r" t="t"/>
            <a:pathLst>
              <a:path extrusionOk="0" h="42319" w="14996">
                <a:moveTo>
                  <a:pt x="2905" y="42319"/>
                </a:moveTo>
                <a:cubicBezTo>
                  <a:pt x="2527" y="36462"/>
                  <a:pt x="-1377" y="14232"/>
                  <a:pt x="638" y="7179"/>
                </a:cubicBezTo>
                <a:cubicBezTo>
                  <a:pt x="2653" y="126"/>
                  <a:pt x="12603" y="1197"/>
                  <a:pt x="1499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Google Shape;133;p25"/>
          <p:cNvSpPr/>
          <p:nvPr/>
        </p:nvSpPr>
        <p:spPr>
          <a:xfrm>
            <a:off x="5303150" y="2352750"/>
            <a:ext cx="901500" cy="32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Conv2D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3x3, 6*(4+C)</a:t>
            </a:r>
            <a:endParaRPr sz="800"/>
          </a:p>
        </p:txBody>
      </p:sp>
      <p:cxnSp>
        <p:nvCxnSpPr>
          <p:cNvPr id="134" name="Google Shape;134;p25"/>
          <p:cNvCxnSpPr>
            <a:stCxn id="133" idx="3"/>
          </p:cNvCxnSpPr>
          <p:nvPr/>
        </p:nvCxnSpPr>
        <p:spPr>
          <a:xfrm flipH="1" rot="10800000">
            <a:off x="6204650" y="2507100"/>
            <a:ext cx="7575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5"/>
          <p:cNvSpPr txBox="1"/>
          <p:nvPr/>
        </p:nvSpPr>
        <p:spPr>
          <a:xfrm>
            <a:off x="7081425" y="2385500"/>
            <a:ext cx="1193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lang="en" sz="700">
                <a:latin typeface="Calibri"/>
                <a:ea typeface="Calibri"/>
                <a:cs typeface="Calibri"/>
                <a:sym typeface="Calibri"/>
              </a:rPr>
              <a:t>  x 5  x 6 x (4+C)</a:t>
            </a:r>
            <a:endParaRPr b="1"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5027396" y="2522150"/>
            <a:ext cx="271975" cy="784050"/>
          </a:xfrm>
          <a:custGeom>
            <a:rect b="b" l="l" r="r" t="t"/>
            <a:pathLst>
              <a:path extrusionOk="0" h="31362" w="10879">
                <a:moveTo>
                  <a:pt x="3699" y="31362"/>
                </a:moveTo>
                <a:cubicBezTo>
                  <a:pt x="3132" y="27332"/>
                  <a:pt x="-898" y="12406"/>
                  <a:pt x="299" y="7179"/>
                </a:cubicBezTo>
                <a:cubicBezTo>
                  <a:pt x="1496" y="1952"/>
                  <a:pt x="9116" y="1197"/>
                  <a:pt x="1087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Google Shape;137;p25"/>
          <p:cNvSpPr/>
          <p:nvPr/>
        </p:nvSpPr>
        <p:spPr>
          <a:xfrm>
            <a:off x="5760350" y="2733750"/>
            <a:ext cx="901500" cy="32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Conv2D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3x3, 6*(4+C)</a:t>
            </a:r>
            <a:endParaRPr sz="800"/>
          </a:p>
        </p:txBody>
      </p:sp>
      <p:cxnSp>
        <p:nvCxnSpPr>
          <p:cNvPr id="138" name="Google Shape;138;p25"/>
          <p:cNvCxnSpPr>
            <a:stCxn id="137" idx="3"/>
          </p:cNvCxnSpPr>
          <p:nvPr/>
        </p:nvCxnSpPr>
        <p:spPr>
          <a:xfrm flipH="1" rot="10800000">
            <a:off x="6661850" y="2888100"/>
            <a:ext cx="3003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5"/>
          <p:cNvSpPr txBox="1"/>
          <p:nvPr/>
        </p:nvSpPr>
        <p:spPr>
          <a:xfrm>
            <a:off x="7081425" y="2766500"/>
            <a:ext cx="1193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" sz="700">
                <a:latin typeface="Calibri"/>
                <a:ea typeface="Calibri"/>
                <a:cs typeface="Calibri"/>
                <a:sym typeface="Calibri"/>
              </a:rPr>
              <a:t>  x 3  x 4 x (4+C)</a:t>
            </a:r>
            <a:endParaRPr b="1"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5580782" y="2900000"/>
            <a:ext cx="181450" cy="425100"/>
          </a:xfrm>
          <a:custGeom>
            <a:rect b="b" l="l" r="r" t="t"/>
            <a:pathLst>
              <a:path extrusionOk="0" h="17004" w="7258">
                <a:moveTo>
                  <a:pt x="5369" y="17004"/>
                </a:moveTo>
                <a:cubicBezTo>
                  <a:pt x="4487" y="15115"/>
                  <a:pt x="-236" y="8502"/>
                  <a:pt x="79" y="5668"/>
                </a:cubicBezTo>
                <a:cubicBezTo>
                  <a:pt x="394" y="2834"/>
                  <a:pt x="6062" y="945"/>
                  <a:pt x="725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41" name="Google Shape;141;p25"/>
          <p:cNvCxnSpPr/>
          <p:nvPr/>
        </p:nvCxnSpPr>
        <p:spPr>
          <a:xfrm flipH="1" rot="10800000">
            <a:off x="7081425" y="3269150"/>
            <a:ext cx="2616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5"/>
          <p:cNvSpPr/>
          <p:nvPr/>
        </p:nvSpPr>
        <p:spPr>
          <a:xfrm>
            <a:off x="6293750" y="3114750"/>
            <a:ext cx="901500" cy="32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Conv2D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3x3, 6*(4+C)</a:t>
            </a:r>
            <a:endParaRPr sz="800"/>
          </a:p>
        </p:txBody>
      </p:sp>
      <p:sp>
        <p:nvSpPr>
          <p:cNvPr id="143" name="Google Shape;143;p25"/>
          <p:cNvSpPr/>
          <p:nvPr/>
        </p:nvSpPr>
        <p:spPr>
          <a:xfrm>
            <a:off x="6153367" y="3249525"/>
            <a:ext cx="147300" cy="198375"/>
          </a:xfrm>
          <a:custGeom>
            <a:rect b="b" l="l" r="r" t="t"/>
            <a:pathLst>
              <a:path extrusionOk="0" h="7935" w="5892">
                <a:moveTo>
                  <a:pt x="1358" y="7935"/>
                </a:moveTo>
                <a:cubicBezTo>
                  <a:pt x="1169" y="7116"/>
                  <a:pt x="-532" y="4346"/>
                  <a:pt x="224" y="3023"/>
                </a:cubicBezTo>
                <a:cubicBezTo>
                  <a:pt x="980" y="1701"/>
                  <a:pt x="4947" y="504"/>
                  <a:pt x="589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Google Shape;144;p25"/>
          <p:cNvSpPr txBox="1"/>
          <p:nvPr/>
        </p:nvSpPr>
        <p:spPr>
          <a:xfrm>
            <a:off x="7081425" y="3142550"/>
            <a:ext cx="1193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" sz="700">
                <a:latin typeface="Calibri"/>
                <a:ea typeface="Calibri"/>
                <a:cs typeface="Calibri"/>
                <a:sym typeface="Calibri"/>
              </a:rPr>
              <a:t>  x 1  x 4 x (4+C)</a:t>
            </a:r>
            <a:endParaRPr b="1" sz="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/>
        </p:nvSpPr>
        <p:spPr>
          <a:xfrm>
            <a:off x="523525" y="1515450"/>
            <a:ext cx="3113700" cy="21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For each box, we need the following outputs:</a:t>
            </a:r>
            <a:endParaRPr b="1" sz="10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" sz="10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Classification : </a:t>
            </a: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Number of classes + 1 (for background)</a:t>
            </a:r>
            <a:endParaRPr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- Regression :</a:t>
            </a: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4 (x, y, w, h)</a:t>
            </a:r>
            <a:endParaRPr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0" name="Google Shape;150;p26"/>
          <p:cNvGraphicFramePr/>
          <p:nvPr/>
        </p:nvGraphicFramePr>
        <p:xfrm>
          <a:off x="3789375" y="102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{A353202D-4977-44BD-A47F-778D99A72918}</a:tableStyleId>
              </a:tblPr>
              <a:tblGrid>
                <a:gridCol w="1194175"/>
                <a:gridCol w="1194175"/>
                <a:gridCol w="1047225"/>
                <a:gridCol w="1341125"/>
              </a:tblGrid>
              <a:tr h="29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Grid Size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# Priors per cell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# of RoIs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# of Outputs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(for C Classes)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38 x 38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5,776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38 x 38 x 4 x (4+C)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 x 19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2,166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 x 19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x 6 x (4+C)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 x 10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 x 10 x 6 x (4+C)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 x 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150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x 5 x 6 x (4+C)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 x 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 x 3 x 4 x (4+C)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 x 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x 1 x 4 x (4+C)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8,732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1" name="Google Shape;151;p26"/>
          <p:cNvSpPr txBox="1"/>
          <p:nvPr/>
        </p:nvSpPr>
        <p:spPr>
          <a:xfrm>
            <a:off x="4777575" y="4176600"/>
            <a:ext cx="311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Grid size and # priors used in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original SSD paper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/>
        </p:nvSpPr>
        <p:spPr>
          <a:xfrm>
            <a:off x="2899375" y="781250"/>
            <a:ext cx="2036400" cy="34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SSD</a:t>
            </a:r>
            <a:endParaRPr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6146747" y="781250"/>
            <a:ext cx="2036400" cy="34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YOLO v3</a:t>
            </a:r>
            <a:endParaRPr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96175" y="1528050"/>
            <a:ext cx="15570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Feature Network</a:t>
            </a:r>
            <a:endParaRPr b="1" sz="1200">
              <a:solidFill>
                <a:srgbClr val="7F6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3144175" y="1528050"/>
            <a:ext cx="15570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ResNet / Inception / MobileNet</a:t>
            </a:r>
            <a:endParaRPr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6192175" y="1528050"/>
            <a:ext cx="19911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DarkNet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96175" y="2137650"/>
            <a:ext cx="15570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Number of Grids</a:t>
            </a:r>
            <a:endParaRPr b="1" sz="1200">
              <a:solidFill>
                <a:srgbClr val="7F6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3144175" y="2137650"/>
            <a:ext cx="15570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6192175" y="2064900"/>
            <a:ext cx="1991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96175" y="2747250"/>
            <a:ext cx="15570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Grid Sizes</a:t>
            </a:r>
            <a:endParaRPr b="1" sz="1200">
              <a:solidFill>
                <a:srgbClr val="7F6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3144175" y="2823450"/>
            <a:ext cx="15570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38, 19, 10, 5, 3, 1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6192175" y="2750700"/>
            <a:ext cx="1991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13, 26, 52</a:t>
            </a:r>
            <a:endParaRPr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96175" y="3433050"/>
            <a:ext cx="19065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Number of RoIs per Grid</a:t>
            </a:r>
            <a:endParaRPr b="1" sz="1200">
              <a:solidFill>
                <a:srgbClr val="7F6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3144175" y="3433050"/>
            <a:ext cx="15570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4 to 6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6192175" y="3360300"/>
            <a:ext cx="1991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96175" y="4195050"/>
            <a:ext cx="19065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Number of outputs per RoI</a:t>
            </a:r>
            <a:endParaRPr b="1" sz="1200">
              <a:solidFill>
                <a:srgbClr val="7F6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3144175" y="4195050"/>
            <a:ext cx="15570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4 + C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6192175" y="4122300"/>
            <a:ext cx="1991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5 + C</a:t>
            </a:r>
            <a:endParaRPr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(Extra output is Object score)</a:t>
            </a:r>
            <a:endParaRPr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650" y="2758325"/>
            <a:ext cx="691300" cy="9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/>
        </p:nvSpPr>
        <p:spPr>
          <a:xfrm>
            <a:off x="1747425" y="3833300"/>
            <a:ext cx="7833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 x 13  x D1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Calibri"/>
                <a:ea typeface="Calibri"/>
                <a:cs typeface="Calibri"/>
                <a:sym typeface="Calibri"/>
              </a:rPr>
              <a:t>Layer 79</a:t>
            </a:r>
            <a:endParaRPr b="1" sz="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250" y="2174100"/>
            <a:ext cx="691300" cy="15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2470800" y="4256325"/>
            <a:ext cx="42024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YOLO v3 Architecture</a:t>
            </a:r>
            <a:endParaRPr b="1"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180450" y="2479500"/>
            <a:ext cx="783300" cy="12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DarkNet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Layers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050" y="2758325"/>
            <a:ext cx="691300" cy="99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2650" y="2250309"/>
            <a:ext cx="990600" cy="14291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8"/>
          <p:cNvCxnSpPr/>
          <p:nvPr/>
        </p:nvCxnSpPr>
        <p:spPr>
          <a:xfrm flipH="1" rot="10800000">
            <a:off x="2598650" y="3253262"/>
            <a:ext cx="3240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5" name="Google Shape;185;p28"/>
          <p:cNvSpPr txBox="1"/>
          <p:nvPr/>
        </p:nvSpPr>
        <p:spPr>
          <a:xfrm>
            <a:off x="2814225" y="3833300"/>
            <a:ext cx="7833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26x26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  x D2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Calibri"/>
                <a:ea typeface="Calibri"/>
                <a:cs typeface="Calibri"/>
                <a:sym typeface="Calibri"/>
              </a:rPr>
              <a:t>Upsample</a:t>
            </a:r>
            <a:endParaRPr b="1" sz="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450" y="2174100"/>
            <a:ext cx="691300" cy="15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850" y="2174100"/>
            <a:ext cx="691300" cy="150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8"/>
          <p:cNvCxnSpPr/>
          <p:nvPr/>
        </p:nvCxnSpPr>
        <p:spPr>
          <a:xfrm flipH="1" rot="10800000">
            <a:off x="5646650" y="2872262"/>
            <a:ext cx="3240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89" name="Google Shape;18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3050" y="1492500"/>
            <a:ext cx="691300" cy="21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/>
        </p:nvSpPr>
        <p:spPr>
          <a:xfrm>
            <a:off x="4643025" y="3833300"/>
            <a:ext cx="7833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26x26  x D2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Calibri"/>
                <a:ea typeface="Calibri"/>
                <a:cs typeface="Calibri"/>
                <a:sym typeface="Calibri"/>
              </a:rPr>
              <a:t>Layer 91</a:t>
            </a:r>
            <a:endParaRPr b="1" sz="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850" y="1492500"/>
            <a:ext cx="691300" cy="21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450" y="1568700"/>
            <a:ext cx="691300" cy="2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 txBox="1"/>
          <p:nvPr/>
        </p:nvSpPr>
        <p:spPr>
          <a:xfrm>
            <a:off x="5938425" y="3833300"/>
            <a:ext cx="7833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52x52x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 D3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Calibri"/>
                <a:ea typeface="Calibri"/>
                <a:cs typeface="Calibri"/>
                <a:sym typeface="Calibri"/>
              </a:rPr>
              <a:t>Upsample</a:t>
            </a:r>
            <a:endParaRPr b="1"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7233825" y="3833300"/>
            <a:ext cx="7833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5 2 52 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 x D3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Calibri"/>
                <a:ea typeface="Calibri"/>
                <a:cs typeface="Calibri"/>
                <a:sym typeface="Calibri"/>
              </a:rPr>
              <a:t>Layer 102</a:t>
            </a:r>
            <a:endParaRPr b="1"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2021150" y="1610925"/>
            <a:ext cx="901500" cy="32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Conv2D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3x3, 3*(5+C)</a:t>
            </a:r>
            <a:endParaRPr sz="800"/>
          </a:p>
        </p:txBody>
      </p:sp>
      <p:sp>
        <p:nvSpPr>
          <p:cNvPr id="196" name="Google Shape;196;p28"/>
          <p:cNvSpPr txBox="1"/>
          <p:nvPr/>
        </p:nvSpPr>
        <p:spPr>
          <a:xfrm>
            <a:off x="2021150" y="850150"/>
            <a:ext cx="1193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b="1" lang="en" sz="700">
                <a:latin typeface="Calibri"/>
                <a:ea typeface="Calibri"/>
                <a:cs typeface="Calibri"/>
                <a:sym typeface="Calibri"/>
              </a:rPr>
              <a:t> x 13  x 3 x (5+C)</a:t>
            </a:r>
            <a:endParaRPr b="1"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28"/>
          <p:cNvCxnSpPr>
            <a:endCxn id="195" idx="2"/>
          </p:cNvCxnSpPr>
          <p:nvPr/>
        </p:nvCxnSpPr>
        <p:spPr>
          <a:xfrm flipH="1" rot="10800000">
            <a:off x="2277800" y="1940025"/>
            <a:ext cx="194100" cy="8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8" name="Google Shape;198;p28"/>
          <p:cNvCxnSpPr>
            <a:stCxn id="195" idx="0"/>
            <a:endCxn id="196" idx="2"/>
          </p:cNvCxnSpPr>
          <p:nvPr/>
        </p:nvCxnSpPr>
        <p:spPr>
          <a:xfrm flipH="1" rot="10800000">
            <a:off x="2471900" y="1113225"/>
            <a:ext cx="145800" cy="4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8"/>
          <p:cNvSpPr txBox="1"/>
          <p:nvPr/>
        </p:nvSpPr>
        <p:spPr>
          <a:xfrm>
            <a:off x="2021150" y="545350"/>
            <a:ext cx="1193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alibri"/>
                <a:ea typeface="Calibri"/>
                <a:cs typeface="Calibri"/>
                <a:sym typeface="Calibri"/>
              </a:rPr>
              <a:t>Output for 13x13 Grid</a:t>
            </a:r>
            <a:endParaRPr b="1"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5069150" y="1306125"/>
            <a:ext cx="901500" cy="32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Conv2D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3x3, 3*(5+C)</a:t>
            </a:r>
            <a:endParaRPr sz="800"/>
          </a:p>
        </p:txBody>
      </p:sp>
      <p:cxnSp>
        <p:nvCxnSpPr>
          <p:cNvPr id="201" name="Google Shape;201;p28"/>
          <p:cNvCxnSpPr>
            <a:stCxn id="187" idx="0"/>
            <a:endCxn id="200" idx="2"/>
          </p:cNvCxnSpPr>
          <p:nvPr/>
        </p:nvCxnSpPr>
        <p:spPr>
          <a:xfrm flipH="1" rot="10800000">
            <a:off x="5249500" y="1635300"/>
            <a:ext cx="270300" cy="5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8"/>
          <p:cNvSpPr txBox="1"/>
          <p:nvPr/>
        </p:nvSpPr>
        <p:spPr>
          <a:xfrm>
            <a:off x="4992950" y="697750"/>
            <a:ext cx="1193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alibri"/>
                <a:ea typeface="Calibri"/>
                <a:cs typeface="Calibri"/>
                <a:sym typeface="Calibri"/>
              </a:rPr>
              <a:t>26</a:t>
            </a:r>
            <a:r>
              <a:rPr b="1" lang="en" sz="700">
                <a:latin typeface="Calibri"/>
                <a:ea typeface="Calibri"/>
                <a:cs typeface="Calibri"/>
                <a:sym typeface="Calibri"/>
              </a:rPr>
              <a:t> x26  x 3 x (5+C)</a:t>
            </a:r>
            <a:endParaRPr b="1"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4992950" y="392950"/>
            <a:ext cx="1193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alibri"/>
                <a:ea typeface="Calibri"/>
                <a:cs typeface="Calibri"/>
                <a:sym typeface="Calibri"/>
              </a:rPr>
              <a:t>Output for 26x26 Grid</a:t>
            </a:r>
            <a:endParaRPr b="1"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28"/>
          <p:cNvCxnSpPr>
            <a:stCxn id="200" idx="0"/>
            <a:endCxn id="202" idx="2"/>
          </p:cNvCxnSpPr>
          <p:nvPr/>
        </p:nvCxnSpPr>
        <p:spPr>
          <a:xfrm flipH="1" rot="10800000">
            <a:off x="5519900" y="960825"/>
            <a:ext cx="696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8"/>
          <p:cNvSpPr/>
          <p:nvPr/>
        </p:nvSpPr>
        <p:spPr>
          <a:xfrm>
            <a:off x="7583750" y="1001325"/>
            <a:ext cx="901500" cy="32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Conv2D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3x3, 3*(5+C)</a:t>
            </a:r>
            <a:endParaRPr sz="800"/>
          </a:p>
        </p:txBody>
      </p:sp>
      <p:sp>
        <p:nvSpPr>
          <p:cNvPr id="206" name="Google Shape;206;p28"/>
          <p:cNvSpPr txBox="1"/>
          <p:nvPr/>
        </p:nvSpPr>
        <p:spPr>
          <a:xfrm>
            <a:off x="7431350" y="469150"/>
            <a:ext cx="1193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lang="en" sz="700">
                <a:latin typeface="Calibri"/>
                <a:ea typeface="Calibri"/>
                <a:cs typeface="Calibri"/>
                <a:sym typeface="Calibri"/>
              </a:rPr>
              <a:t>2 x 52  x 3 x (5+C)</a:t>
            </a:r>
            <a:endParaRPr b="1"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Google Shape;207;p28"/>
          <p:cNvCxnSpPr>
            <a:stCxn id="192" idx="0"/>
            <a:endCxn id="205" idx="2"/>
          </p:cNvCxnSpPr>
          <p:nvPr/>
        </p:nvCxnSpPr>
        <p:spPr>
          <a:xfrm flipH="1" rot="10800000">
            <a:off x="7764100" y="1330500"/>
            <a:ext cx="270300" cy="2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8"/>
          <p:cNvCxnSpPr>
            <a:stCxn id="205" idx="0"/>
            <a:endCxn id="206" idx="2"/>
          </p:cNvCxnSpPr>
          <p:nvPr/>
        </p:nvCxnSpPr>
        <p:spPr>
          <a:xfrm rot="10800000">
            <a:off x="8027900" y="732225"/>
            <a:ext cx="66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/>
        </p:nvSpPr>
        <p:spPr>
          <a:xfrm>
            <a:off x="523525" y="1515450"/>
            <a:ext cx="3113700" cy="21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YOLO Summary</a:t>
            </a:r>
            <a:endParaRPr b="1" sz="20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4" name="Google Shape;214;p29"/>
          <p:cNvGraphicFramePr/>
          <p:nvPr/>
        </p:nvGraphicFramePr>
        <p:xfrm>
          <a:off x="3317050" y="151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{A353202D-4977-44BD-A47F-778D99A72918}</a:tableStyleId>
              </a:tblPr>
              <a:tblGrid>
                <a:gridCol w="1194175"/>
                <a:gridCol w="1194175"/>
                <a:gridCol w="1047225"/>
                <a:gridCol w="1341125"/>
              </a:tblGrid>
              <a:tr h="29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Grid Size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# RoIs per cell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RoIs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# of Outputs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(for C Classes)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x 13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507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 x 13 x 3 x (5+C)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26 x 26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2,028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x 26 x 3 x (5+C)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52 x 52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8,112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52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x 52 x 3 x (5+C)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,647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