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25680A-DA7D-4786-9851-1EB615B996B9}">
  <a:tblStyle styleId="{4B25680A-DA7D-4786-9851-1EB615B99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2afa688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c2afa688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9e0be3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9e0be3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9e0be3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39e0be3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39e0be38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39e0be38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39e0be38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39e0be38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39e0be38f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39e0be38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39e0be38f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39e0be38f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7a04e56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7a04e5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7a04e5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7a04e5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27a04e5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27a04e5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7a04e56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27a04e56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7a04e5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7a04e5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27a04e56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27a04e56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27a04e56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27a04e56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27a04e56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27a04e56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27a04e56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27a04e56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2729614e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2729614e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7a04e5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7a04e5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6bfb767b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6bfb767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1aaa69e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1aaa69e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7a04e5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7a04e5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6bfb767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6bfb767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6bfb76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f6bfb76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7a04e56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27a04e56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https://github.com/tensorflow/models/tree/master/research/object_dete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6377775" y="1930350"/>
            <a:ext cx="25464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Segmentation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84975" y="2953225"/>
            <a:ext cx="3132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Each instance of same object identified separately</a:t>
            </a:r>
            <a:endParaRPr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65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4457700" y="21684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What is RoI Align layer?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3"/>
          <p:cNvCxnSpPr>
            <a:stCxn id="196" idx="3"/>
            <a:endCxn id="197" idx="1"/>
          </p:cNvCxnSpPr>
          <p:nvPr/>
        </p:nvCxnSpPr>
        <p:spPr>
          <a:xfrm>
            <a:off x="4164745" y="2628464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3"/>
          <p:cNvSpPr/>
          <p:nvPr/>
        </p:nvSpPr>
        <p:spPr>
          <a:xfrm>
            <a:off x="5782323" y="2231429"/>
            <a:ext cx="771900" cy="794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7 x 7 x 2048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4609345" y="2250164"/>
            <a:ext cx="771900" cy="75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3"/>
          <p:cNvCxnSpPr>
            <a:stCxn id="197" idx="3"/>
            <a:endCxn id="198" idx="1"/>
          </p:cNvCxnSpPr>
          <p:nvPr/>
        </p:nvCxnSpPr>
        <p:spPr>
          <a:xfrm>
            <a:off x="5381245" y="2628464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425" y="1519125"/>
            <a:ext cx="2914256" cy="234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3"/>
          <p:cNvCxnSpPr/>
          <p:nvPr/>
        </p:nvCxnSpPr>
        <p:spPr>
          <a:xfrm flipH="1" rot="10800000">
            <a:off x="1249125" y="4004650"/>
            <a:ext cx="29391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2" name="Google Shape;202;p23"/>
          <p:cNvSpPr txBox="1"/>
          <p:nvPr/>
        </p:nvSpPr>
        <p:spPr>
          <a:xfrm>
            <a:off x="2542425" y="3882250"/>
            <a:ext cx="4446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 flipH="1" rot="5400000">
            <a:off x="-56175" y="2719300"/>
            <a:ext cx="23493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4" name="Google Shape;204;p23"/>
          <p:cNvSpPr txBox="1"/>
          <p:nvPr/>
        </p:nvSpPr>
        <p:spPr>
          <a:xfrm rot="-5400000">
            <a:off x="940725" y="2559965"/>
            <a:ext cx="3555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712400" y="3523150"/>
            <a:ext cx="39699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CNN usually will produce a feature map which spatially is much smaller than original image. In the figure above, we started with a 224x224 image and got a feature map of 7x7 </a:t>
            </a:r>
            <a:r>
              <a:rPr i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i.e.</a:t>
            </a: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a reduction by a factor of 32 (224/7 = 32).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4"/>
          <p:cNvCxnSpPr>
            <a:stCxn id="211" idx="3"/>
            <a:endCxn id="212" idx="1"/>
          </p:cNvCxnSpPr>
          <p:nvPr/>
        </p:nvCxnSpPr>
        <p:spPr>
          <a:xfrm>
            <a:off x="4164745" y="2628464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4"/>
          <p:cNvSpPr/>
          <p:nvPr/>
        </p:nvSpPr>
        <p:spPr>
          <a:xfrm>
            <a:off x="5782323" y="2231429"/>
            <a:ext cx="771900" cy="794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7 x 7 x 2048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4609345" y="2250164"/>
            <a:ext cx="771900" cy="75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24"/>
          <p:cNvCxnSpPr>
            <a:stCxn id="212" idx="3"/>
            <a:endCxn id="213" idx="1"/>
          </p:cNvCxnSpPr>
          <p:nvPr/>
        </p:nvCxnSpPr>
        <p:spPr>
          <a:xfrm>
            <a:off x="5381245" y="2628464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425" y="1519125"/>
            <a:ext cx="2914256" cy="2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1671304" y="1996669"/>
            <a:ext cx="1443300" cy="16791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1366742" y="1830079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30, 160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3114556" y="2562494"/>
            <a:ext cx="641100" cy="11133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3183915" y="2365547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24"/>
          <p:cNvCxnSpPr/>
          <p:nvPr/>
        </p:nvCxnSpPr>
        <p:spPr>
          <a:xfrm flipH="1" rot="10800000">
            <a:off x="1249125" y="4004650"/>
            <a:ext cx="29391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1" name="Google Shape;221;p24"/>
          <p:cNvSpPr txBox="1"/>
          <p:nvPr/>
        </p:nvSpPr>
        <p:spPr>
          <a:xfrm>
            <a:off x="2542425" y="3882250"/>
            <a:ext cx="4446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4"/>
          <p:cNvCxnSpPr/>
          <p:nvPr/>
        </p:nvCxnSpPr>
        <p:spPr>
          <a:xfrm flipH="1" rot="5400000">
            <a:off x="-56175" y="2719300"/>
            <a:ext cx="23493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3" name="Google Shape;223;p24"/>
          <p:cNvSpPr txBox="1"/>
          <p:nvPr/>
        </p:nvSpPr>
        <p:spPr>
          <a:xfrm rot="-5400000">
            <a:off x="940725" y="2559965"/>
            <a:ext cx="3555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 rot="-5400000">
            <a:off x="1290542" y="2668279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 rot="5400000">
            <a:off x="3608015" y="3038672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3266950" y="1648098"/>
            <a:ext cx="641100" cy="6690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 rot="5400000">
            <a:off x="3717315" y="1908347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316440" y="1711547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2715551" y="1830075"/>
            <a:ext cx="641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0, 160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1366751" y="3693875"/>
            <a:ext cx="641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30, 1</a:t>
            </a: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2782551" y="3693875"/>
            <a:ext cx="641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170, 10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574350" y="340075"/>
            <a:ext cx="1540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RoIs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(from RPN)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24"/>
          <p:cNvCxnSpPr>
            <a:stCxn id="232" idx="2"/>
          </p:cNvCxnSpPr>
          <p:nvPr/>
        </p:nvCxnSpPr>
        <p:spPr>
          <a:xfrm flipH="1">
            <a:off x="2163250" y="991075"/>
            <a:ext cx="181200" cy="9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4"/>
          <p:cNvCxnSpPr>
            <a:stCxn id="232" idx="2"/>
          </p:cNvCxnSpPr>
          <p:nvPr/>
        </p:nvCxnSpPr>
        <p:spPr>
          <a:xfrm>
            <a:off x="2344450" y="991075"/>
            <a:ext cx="9522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4"/>
          <p:cNvCxnSpPr>
            <a:stCxn id="232" idx="2"/>
            <a:endCxn id="219" idx="1"/>
          </p:cNvCxnSpPr>
          <p:nvPr/>
        </p:nvCxnSpPr>
        <p:spPr>
          <a:xfrm>
            <a:off x="2344450" y="991075"/>
            <a:ext cx="839400" cy="14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4"/>
          <p:cNvSpPr txBox="1"/>
          <p:nvPr/>
        </p:nvSpPr>
        <p:spPr>
          <a:xfrm>
            <a:off x="3950400" y="340075"/>
            <a:ext cx="32628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RoI coordinates from RPN will be in original image scale e.g 224x224  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25"/>
          <p:cNvCxnSpPr>
            <a:stCxn id="242" idx="3"/>
            <a:endCxn id="243" idx="1"/>
          </p:cNvCxnSpPr>
          <p:nvPr/>
        </p:nvCxnSpPr>
        <p:spPr>
          <a:xfrm>
            <a:off x="3783745" y="2552264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5"/>
          <p:cNvSpPr/>
          <p:nvPr/>
        </p:nvSpPr>
        <p:spPr>
          <a:xfrm>
            <a:off x="4228345" y="2173964"/>
            <a:ext cx="771900" cy="75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5"/>
          <p:cNvCxnSpPr>
            <a:stCxn id="243" idx="3"/>
            <a:endCxn id="245" idx="1"/>
          </p:cNvCxnSpPr>
          <p:nvPr/>
        </p:nvCxnSpPr>
        <p:spPr>
          <a:xfrm>
            <a:off x="5000245" y="2552264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25" y="1442925"/>
            <a:ext cx="2914256" cy="2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/>
          <p:nvPr/>
        </p:nvSpPr>
        <p:spPr>
          <a:xfrm>
            <a:off x="1290304" y="1920469"/>
            <a:ext cx="1443300" cy="16791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985742" y="1753879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30, 160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733556" y="2486294"/>
            <a:ext cx="641100" cy="11133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2802915" y="2289347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5"/>
          <p:cNvCxnSpPr/>
          <p:nvPr/>
        </p:nvCxnSpPr>
        <p:spPr>
          <a:xfrm flipH="1" rot="10800000">
            <a:off x="868125" y="3928450"/>
            <a:ext cx="29391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2" name="Google Shape;252;p25"/>
          <p:cNvSpPr txBox="1"/>
          <p:nvPr/>
        </p:nvSpPr>
        <p:spPr>
          <a:xfrm>
            <a:off x="1475625" y="3806050"/>
            <a:ext cx="4446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25"/>
          <p:cNvCxnSpPr/>
          <p:nvPr/>
        </p:nvCxnSpPr>
        <p:spPr>
          <a:xfrm flipH="1" rot="5400000">
            <a:off x="-437175" y="2643100"/>
            <a:ext cx="23493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4" name="Google Shape;254;p25"/>
          <p:cNvSpPr txBox="1"/>
          <p:nvPr/>
        </p:nvSpPr>
        <p:spPr>
          <a:xfrm rot="-5400000">
            <a:off x="559725" y="2483765"/>
            <a:ext cx="3555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 rot="-5400000">
            <a:off x="909542" y="2592079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 rot="5400000">
            <a:off x="3227015" y="2962472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2885950" y="1571898"/>
            <a:ext cx="641100" cy="6690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 rot="5400000">
            <a:off x="3336315" y="1832147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2935440" y="1635347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580600" y="798425"/>
            <a:ext cx="2679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Original image Feature Map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2334551" y="1753875"/>
            <a:ext cx="641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170, 160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985751" y="3617675"/>
            <a:ext cx="641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30, 10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2401551" y="3617675"/>
            <a:ext cx="641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170, 10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580600" y="15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" name="Google Shape;265;p25"/>
          <p:cNvSpPr txBox="1"/>
          <p:nvPr/>
        </p:nvSpPr>
        <p:spPr>
          <a:xfrm>
            <a:off x="5580600" y="3529200"/>
            <a:ext cx="2679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map of whole image - 7x7x2048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574350" y="340075"/>
            <a:ext cx="1540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RoIs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(from RPN)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25"/>
          <p:cNvCxnSpPr>
            <a:stCxn id="266" idx="2"/>
          </p:cNvCxnSpPr>
          <p:nvPr/>
        </p:nvCxnSpPr>
        <p:spPr>
          <a:xfrm flipH="1">
            <a:off x="2163250" y="991075"/>
            <a:ext cx="181200" cy="9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5"/>
          <p:cNvCxnSpPr>
            <a:stCxn id="266" idx="2"/>
          </p:cNvCxnSpPr>
          <p:nvPr/>
        </p:nvCxnSpPr>
        <p:spPr>
          <a:xfrm>
            <a:off x="2344450" y="991075"/>
            <a:ext cx="9522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5"/>
          <p:cNvCxnSpPr>
            <a:stCxn id="266" idx="2"/>
          </p:cNvCxnSpPr>
          <p:nvPr/>
        </p:nvCxnSpPr>
        <p:spPr>
          <a:xfrm>
            <a:off x="2344450" y="991075"/>
            <a:ext cx="839400" cy="14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5"/>
          <p:cNvSpPr txBox="1"/>
          <p:nvPr/>
        </p:nvSpPr>
        <p:spPr>
          <a:xfrm>
            <a:off x="5144450" y="4069150"/>
            <a:ext cx="3000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do we get RoI feature maps?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88" y="1480700"/>
            <a:ext cx="2914256" cy="2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/>
          <p:nvPr/>
        </p:nvSpPr>
        <p:spPr>
          <a:xfrm>
            <a:off x="1924967" y="1958244"/>
            <a:ext cx="1443300" cy="16791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1620404" y="1791654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30, 160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p26"/>
          <p:cNvCxnSpPr/>
          <p:nvPr/>
        </p:nvCxnSpPr>
        <p:spPr>
          <a:xfrm flipH="1" rot="10800000">
            <a:off x="1502788" y="3966225"/>
            <a:ext cx="29391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9" name="Google Shape;279;p26"/>
          <p:cNvSpPr txBox="1"/>
          <p:nvPr/>
        </p:nvSpPr>
        <p:spPr>
          <a:xfrm>
            <a:off x="2110288" y="3843825"/>
            <a:ext cx="4446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6"/>
          <p:cNvCxnSpPr/>
          <p:nvPr/>
        </p:nvCxnSpPr>
        <p:spPr>
          <a:xfrm flipH="1" rot="5400000">
            <a:off x="197488" y="2680875"/>
            <a:ext cx="23493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1" name="Google Shape;281;p26"/>
          <p:cNvSpPr txBox="1"/>
          <p:nvPr/>
        </p:nvSpPr>
        <p:spPr>
          <a:xfrm rot="-5400000">
            <a:off x="1194388" y="2521540"/>
            <a:ext cx="3555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 rot="-5400000">
            <a:off x="1544204" y="2629854"/>
            <a:ext cx="542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587050" y="401675"/>
            <a:ext cx="3969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Building RoI Feature Map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2969214" y="1791650"/>
            <a:ext cx="641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170, 160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620414" y="3655450"/>
            <a:ext cx="641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30, 10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3036214" y="3655450"/>
            <a:ext cx="6411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170, 10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7" name="Google Shape;287;p26"/>
          <p:cNvGraphicFramePr/>
          <p:nvPr/>
        </p:nvGraphicFramePr>
        <p:xfrm>
          <a:off x="5452738" y="179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639075"/>
                <a:gridCol w="639075"/>
                <a:gridCol w="639075"/>
              </a:tblGrid>
              <a:tr h="35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RoI Coordinates</a:t>
                      </a:r>
                      <a:endParaRPr sz="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coords by 32</a:t>
                      </a:r>
                      <a:endParaRPr sz="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Convert to Int (Floor)</a:t>
                      </a:r>
                      <a:endParaRPr sz="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</a:tr>
              <a:tr h="28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30,160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0.9, 5 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0, 5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6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170, 160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5.3, 5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5, 5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6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30,10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0.9, 0.3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0, 0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6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170,10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5.3, </a:t>
                      </a: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5, </a:t>
                      </a: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288" name="Google Shape;288;p26"/>
          <p:cNvCxnSpPr>
            <a:stCxn id="276" idx="3"/>
          </p:cNvCxnSpPr>
          <p:nvPr/>
        </p:nvCxnSpPr>
        <p:spPr>
          <a:xfrm>
            <a:off x="3368267" y="2797794"/>
            <a:ext cx="2082300" cy="78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6"/>
          <p:cNvSpPr txBox="1"/>
          <p:nvPr/>
        </p:nvSpPr>
        <p:spPr>
          <a:xfrm>
            <a:off x="4871700" y="3638600"/>
            <a:ext cx="35637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Convert RoI coordinates from original image scale (224x224) to Feature map scale (7x7)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901800" y="4146800"/>
            <a:ext cx="3969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Let’s take one RoI to understand the steps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/>
          <p:nvPr/>
        </p:nvSpPr>
        <p:spPr>
          <a:xfrm>
            <a:off x="5970125" y="3278975"/>
            <a:ext cx="1689900" cy="1390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5646600" y="1277000"/>
            <a:ext cx="1917300" cy="139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5649675" y="7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8" name="Google Shape;298;p27"/>
          <p:cNvSpPr txBox="1"/>
          <p:nvPr/>
        </p:nvSpPr>
        <p:spPr>
          <a:xfrm>
            <a:off x="479725" y="456800"/>
            <a:ext cx="3969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Building RoI Feature Map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5649675" y="352275"/>
            <a:ext cx="2679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RoI Pooling Layer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31" y="1377925"/>
            <a:ext cx="2224848" cy="213603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/>
          <p:nvPr/>
        </p:nvSpPr>
        <p:spPr>
          <a:xfrm>
            <a:off x="908877" y="1812105"/>
            <a:ext cx="1101900" cy="15267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676363" y="1660643"/>
            <a:ext cx="414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30, 160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27"/>
          <p:cNvCxnSpPr/>
          <p:nvPr/>
        </p:nvCxnSpPr>
        <p:spPr>
          <a:xfrm flipH="1" rot="10800000">
            <a:off x="586570" y="3637890"/>
            <a:ext cx="2243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4" name="Google Shape;304;p27"/>
          <p:cNvSpPr txBox="1"/>
          <p:nvPr/>
        </p:nvSpPr>
        <p:spPr>
          <a:xfrm>
            <a:off x="1050357" y="3526466"/>
            <a:ext cx="339300" cy="23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 flipH="1" rot="5400000">
            <a:off x="-581237" y="2470373"/>
            <a:ext cx="2136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6" name="Google Shape;306;p27"/>
          <p:cNvSpPr txBox="1"/>
          <p:nvPr/>
        </p:nvSpPr>
        <p:spPr>
          <a:xfrm rot="-5400000">
            <a:off x="325347" y="2343415"/>
            <a:ext cx="323100" cy="20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224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 rot="-5400000">
            <a:off x="578683" y="2433525"/>
            <a:ext cx="492900" cy="1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1706093" y="1660639"/>
            <a:ext cx="4893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170, 160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676370" y="3355196"/>
            <a:ext cx="4893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30, 10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757243" y="3355196"/>
            <a:ext cx="4893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170, 10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27"/>
          <p:cNvCxnSpPr>
            <a:stCxn id="301" idx="3"/>
          </p:cNvCxnSpPr>
          <p:nvPr/>
        </p:nvCxnSpPr>
        <p:spPr>
          <a:xfrm>
            <a:off x="2010777" y="2575455"/>
            <a:ext cx="1268100" cy="147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12" name="Google Shape;312;p27"/>
          <p:cNvGraphicFramePr/>
          <p:nvPr/>
        </p:nvGraphicFramePr>
        <p:xfrm>
          <a:off x="3278863" y="182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531900"/>
                <a:gridCol w="531900"/>
                <a:gridCol w="531900"/>
              </a:tblGrid>
              <a:tr h="34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RoI Coordinates</a:t>
                      </a:r>
                      <a:endParaRPr sz="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coords by 32</a:t>
                      </a:r>
                      <a:endParaRPr sz="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Convert to Int (Floor)</a:t>
                      </a:r>
                      <a:endParaRPr sz="5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</a:tr>
              <a:tr h="26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30,160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0.9, 5 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0, 5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170, 160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5.3, 5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5, 5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30,10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0.9, 0.3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0, 0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25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170,10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5.3, 0.3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5, 0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313" name="Google Shape;313;p27"/>
          <p:cNvCxnSpPr>
            <a:endCxn id="296" idx="1"/>
          </p:cNvCxnSpPr>
          <p:nvPr/>
        </p:nvCxnSpPr>
        <p:spPr>
          <a:xfrm flipH="1" rot="10800000">
            <a:off x="4895400" y="1972250"/>
            <a:ext cx="7512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14" name="Google Shape;314;p27"/>
          <p:cNvGraphicFramePr/>
          <p:nvPr/>
        </p:nvGraphicFramePr>
        <p:xfrm>
          <a:off x="5649675" y="277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p27"/>
          <p:cNvSpPr txBox="1"/>
          <p:nvPr/>
        </p:nvSpPr>
        <p:spPr>
          <a:xfrm>
            <a:off x="5649675" y="4695675"/>
            <a:ext cx="2679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RoI Align Layer</a:t>
            </a:r>
            <a:endParaRPr b="1" sz="1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1498975" y="4027100"/>
            <a:ext cx="275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RoI Align Layer does not quantize RoI coordinates!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27"/>
          <p:cNvCxnSpPr/>
          <p:nvPr/>
        </p:nvCxnSpPr>
        <p:spPr>
          <a:xfrm>
            <a:off x="4912075" y="2692200"/>
            <a:ext cx="708300" cy="10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/>
        </p:nvSpPr>
        <p:spPr>
          <a:xfrm>
            <a:off x="4457700" y="2168400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to do Max Pooling in RoI Align Layer?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/>
          <p:nvPr/>
        </p:nvSpPr>
        <p:spPr>
          <a:xfrm>
            <a:off x="1553675" y="1930325"/>
            <a:ext cx="1689900" cy="1390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1233225" y="14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0" name="Google Shape;330;p29"/>
          <p:cNvSpPr txBox="1"/>
          <p:nvPr/>
        </p:nvSpPr>
        <p:spPr>
          <a:xfrm>
            <a:off x="603125" y="530250"/>
            <a:ext cx="3969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RoI Align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1614550" y="3484138"/>
            <a:ext cx="1917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Feature extraction for RoI in RoI Align Layer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5356600" y="1429550"/>
            <a:ext cx="275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Divide the RoI Area in desired feature map size e.g. 2x2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" name="Google Shape;333;p29"/>
          <p:cNvCxnSpPr>
            <a:stCxn id="328" idx="1"/>
            <a:endCxn id="328" idx="3"/>
          </p:cNvCxnSpPr>
          <p:nvPr/>
        </p:nvCxnSpPr>
        <p:spPr>
          <a:xfrm>
            <a:off x="1553675" y="2625575"/>
            <a:ext cx="1689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9"/>
          <p:cNvCxnSpPr>
            <a:stCxn id="328" idx="0"/>
          </p:cNvCxnSpPr>
          <p:nvPr/>
        </p:nvCxnSpPr>
        <p:spPr>
          <a:xfrm>
            <a:off x="2398625" y="1930325"/>
            <a:ext cx="0" cy="139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1574400" y="1851475"/>
            <a:ext cx="1646700" cy="1341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0" name="Google Shape;340;p30"/>
          <p:cNvGraphicFramePr/>
          <p:nvPr/>
        </p:nvGraphicFramePr>
        <p:xfrm>
          <a:off x="1248100" y="135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1" name="Google Shape;341;p30"/>
          <p:cNvSpPr txBox="1"/>
          <p:nvPr/>
        </p:nvSpPr>
        <p:spPr>
          <a:xfrm>
            <a:off x="603125" y="530250"/>
            <a:ext cx="3969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RoI Align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1614550" y="3407938"/>
            <a:ext cx="1917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extraction for RoI in RoI Align Layer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5356600" y="1429550"/>
            <a:ext cx="275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 Divide the RoI Area in desired feature map size e.g. 2x2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30"/>
          <p:cNvCxnSpPr>
            <a:stCxn id="339" idx="1"/>
            <a:endCxn id="339" idx="3"/>
          </p:cNvCxnSpPr>
          <p:nvPr/>
        </p:nvCxnSpPr>
        <p:spPr>
          <a:xfrm>
            <a:off x="1574400" y="2522125"/>
            <a:ext cx="1646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0"/>
          <p:cNvCxnSpPr>
            <a:stCxn id="339" idx="0"/>
            <a:endCxn id="339" idx="2"/>
          </p:cNvCxnSpPr>
          <p:nvPr/>
        </p:nvCxnSpPr>
        <p:spPr>
          <a:xfrm>
            <a:off x="2397750" y="1851475"/>
            <a:ext cx="0" cy="1341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0"/>
          <p:cNvSpPr txBox="1"/>
          <p:nvPr/>
        </p:nvSpPr>
        <p:spPr>
          <a:xfrm>
            <a:off x="5356600" y="2210025"/>
            <a:ext cx="275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 Identify 4 (as per Mask RCNN paper) positions in each unit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18029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21077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21077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18029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25649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28697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28697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25649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18029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21077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21077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18029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>
            <a:off x="25649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28697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28697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25649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/>
          <p:nvPr/>
        </p:nvSpPr>
        <p:spPr>
          <a:xfrm>
            <a:off x="1574400" y="1851475"/>
            <a:ext cx="1646700" cy="1341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603125" y="530250"/>
            <a:ext cx="3969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RoI Align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1614550" y="3407938"/>
            <a:ext cx="1917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extraction for RoI in RoI Align Layer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5356600" y="1429550"/>
            <a:ext cx="275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 Divide the RoI Area in desired feature map size e.g. 2x2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5356600" y="2210025"/>
            <a:ext cx="275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 Identify 4 (as per Mask RCNN paper) positions in each unit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5356600" y="2972025"/>
            <a:ext cx="3102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 Calculate value for each position using bilinear interpolation.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73" name="Google Shape;373;p31"/>
          <p:cNvGraphicFramePr/>
          <p:nvPr/>
        </p:nvGraphicFramePr>
        <p:xfrm>
          <a:off x="1248100" y="135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74" name="Google Shape;374;p31"/>
          <p:cNvCxnSpPr>
            <a:stCxn id="367" idx="1"/>
            <a:endCxn id="367" idx="3"/>
          </p:cNvCxnSpPr>
          <p:nvPr/>
        </p:nvCxnSpPr>
        <p:spPr>
          <a:xfrm>
            <a:off x="1574400" y="2522125"/>
            <a:ext cx="1646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1"/>
          <p:cNvCxnSpPr>
            <a:stCxn id="367" idx="0"/>
            <a:endCxn id="367" idx="2"/>
          </p:cNvCxnSpPr>
          <p:nvPr/>
        </p:nvCxnSpPr>
        <p:spPr>
          <a:xfrm>
            <a:off x="2397750" y="1851475"/>
            <a:ext cx="0" cy="1341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1"/>
          <p:cNvSpPr/>
          <p:nvPr/>
        </p:nvSpPr>
        <p:spPr>
          <a:xfrm>
            <a:off x="18029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21077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21077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18029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25649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28697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28697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25649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18029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21077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21077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18029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25649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28697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28697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25649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25" y="1556050"/>
            <a:ext cx="66865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267500" y="1258325"/>
            <a:ext cx="3250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Pixel classification at Class level</a:t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67700" y="1295075"/>
            <a:ext cx="32433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Pixel classification at Instance level</a:t>
            </a:r>
            <a:endParaRPr b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157900" y="3667950"/>
            <a:ext cx="1076700" cy="2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586900" y="3667950"/>
            <a:ext cx="1076700" cy="2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27719" y="844025"/>
            <a:ext cx="3390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Semantic Segmentation</a:t>
            </a:r>
            <a:endParaRPr b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667694" y="844025"/>
            <a:ext cx="3390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Instance Segmentation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1574400" y="1851475"/>
            <a:ext cx="1646700" cy="1341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 txBox="1"/>
          <p:nvPr/>
        </p:nvSpPr>
        <p:spPr>
          <a:xfrm>
            <a:off x="603125" y="530250"/>
            <a:ext cx="3969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RoI Align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1614550" y="3407938"/>
            <a:ext cx="1917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extraction for RoI in RoI Align Layer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5356600" y="1429550"/>
            <a:ext cx="275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 Divide the RoI Area in desired feature map size e.g. 2x2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5356600" y="2210025"/>
            <a:ext cx="275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 Identify 4 (as per Mask RCNN paper) positions in each unit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5356600" y="2972025"/>
            <a:ext cx="3102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 Calculate value for each position using bilinear interpolation.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5356600" y="3734025"/>
            <a:ext cx="3102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 MaxPool on resulting numbers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3" name="Google Shape;403;p32"/>
          <p:cNvGraphicFramePr/>
          <p:nvPr/>
        </p:nvGraphicFramePr>
        <p:xfrm>
          <a:off x="1248100" y="135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04" name="Google Shape;404;p32"/>
          <p:cNvCxnSpPr>
            <a:stCxn id="396" idx="1"/>
            <a:endCxn id="396" idx="3"/>
          </p:cNvCxnSpPr>
          <p:nvPr/>
        </p:nvCxnSpPr>
        <p:spPr>
          <a:xfrm>
            <a:off x="1574400" y="2522125"/>
            <a:ext cx="1646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2"/>
          <p:cNvCxnSpPr>
            <a:stCxn id="396" idx="0"/>
            <a:endCxn id="396" idx="2"/>
          </p:cNvCxnSpPr>
          <p:nvPr/>
        </p:nvCxnSpPr>
        <p:spPr>
          <a:xfrm>
            <a:off x="2397750" y="1851475"/>
            <a:ext cx="0" cy="1341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2"/>
          <p:cNvSpPr/>
          <p:nvPr/>
        </p:nvSpPr>
        <p:spPr>
          <a:xfrm>
            <a:off x="18029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>
            <a:off x="21077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21077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18029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25649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2869750" y="20087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28697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2564950" y="2313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18029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21077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21077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18029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5649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2869750" y="26945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28697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2564950" y="29993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/>
          <p:nvPr/>
        </p:nvSpPr>
        <p:spPr>
          <a:xfrm>
            <a:off x="2095375" y="2221375"/>
            <a:ext cx="1646700" cy="13413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 txBox="1"/>
          <p:nvPr/>
        </p:nvSpPr>
        <p:spPr>
          <a:xfrm>
            <a:off x="1520300" y="842125"/>
            <a:ext cx="3969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RoI Align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2531725" y="3719813"/>
            <a:ext cx="1917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extraction for RoI in RoI Align Layer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29" name="Google Shape;429;p33"/>
          <p:cNvGraphicFramePr/>
          <p:nvPr/>
        </p:nvGraphicFramePr>
        <p:xfrm>
          <a:off x="6578925" y="216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382850"/>
                <a:gridCol w="382850"/>
              </a:tblGrid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430" name="Google Shape;430;p33"/>
          <p:cNvSpPr txBox="1"/>
          <p:nvPr/>
        </p:nvSpPr>
        <p:spPr>
          <a:xfrm>
            <a:off x="6398500" y="2746938"/>
            <a:ext cx="1225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2x2 ROI Feature Map for the area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33"/>
          <p:cNvCxnSpPr>
            <a:stCxn id="432" idx="3"/>
          </p:cNvCxnSpPr>
          <p:nvPr/>
        </p:nvCxnSpPr>
        <p:spPr>
          <a:xfrm flipH="1" rot="10800000">
            <a:off x="3804975" y="2516788"/>
            <a:ext cx="265200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3"/>
          <p:cNvSpPr txBox="1"/>
          <p:nvPr/>
        </p:nvSpPr>
        <p:spPr>
          <a:xfrm rot="-510702">
            <a:off x="4845229" y="2619229"/>
            <a:ext cx="1917419" cy="306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Max Pool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34" name="Google Shape;434;p33"/>
          <p:cNvGraphicFramePr/>
          <p:nvPr/>
        </p:nvGraphicFramePr>
        <p:xfrm>
          <a:off x="1769075" y="172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</a:t>
                      </a:r>
                      <a:endParaRPr sz="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35" name="Google Shape;435;p33"/>
          <p:cNvCxnSpPr>
            <a:stCxn id="426" idx="1"/>
            <a:endCxn id="426" idx="3"/>
          </p:cNvCxnSpPr>
          <p:nvPr/>
        </p:nvCxnSpPr>
        <p:spPr>
          <a:xfrm>
            <a:off x="2095375" y="2892025"/>
            <a:ext cx="1646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3"/>
          <p:cNvCxnSpPr>
            <a:stCxn id="426" idx="0"/>
            <a:endCxn id="426" idx="2"/>
          </p:cNvCxnSpPr>
          <p:nvPr/>
        </p:nvCxnSpPr>
        <p:spPr>
          <a:xfrm>
            <a:off x="2918725" y="2221375"/>
            <a:ext cx="0" cy="1341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3"/>
          <p:cNvSpPr/>
          <p:nvPr/>
        </p:nvSpPr>
        <p:spPr>
          <a:xfrm>
            <a:off x="2323925" y="23786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628725" y="23786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2628725" y="26834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2323925" y="26834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3085925" y="23786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>
            <a:off x="3390725" y="23786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>
            <a:off x="3390725" y="26834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>
            <a:off x="3085925" y="26834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>
            <a:off x="2323925" y="30644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628725" y="30644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2628725" y="33692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2323925" y="33692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3085925" y="30644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3390725" y="30644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3390725" y="33692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>
            <a:off x="3085925" y="3369250"/>
            <a:ext cx="64200" cy="999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/>
        </p:nvSpPr>
        <p:spPr>
          <a:xfrm>
            <a:off x="1520300" y="842125"/>
            <a:ext cx="3969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Bi-linear interpolation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58" name="Google Shape;458;p34"/>
          <p:cNvGraphicFramePr/>
          <p:nvPr/>
        </p:nvGraphicFramePr>
        <p:xfrm>
          <a:off x="2165275" y="183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650350"/>
                <a:gridCol w="650350"/>
                <a:gridCol w="650350"/>
                <a:gridCol w="650350"/>
              </a:tblGrid>
              <a:tr h="18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9" name="Google Shape;459;p34"/>
          <p:cNvSpPr txBox="1"/>
          <p:nvPr/>
        </p:nvSpPr>
        <p:spPr>
          <a:xfrm>
            <a:off x="5577600" y="1865825"/>
            <a:ext cx="1917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Calculating value of A and B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5577600" y="2384010"/>
            <a:ext cx="19173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(A - 80) / (110 - A) = 0.33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=  90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5577600" y="3380085"/>
            <a:ext cx="19173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(B - 80) / (110 - B) = 2.0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 =  100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2" name="Google Shape;462;p34"/>
          <p:cNvGraphicFramePr/>
          <p:nvPr/>
        </p:nvGraphicFramePr>
        <p:xfrm>
          <a:off x="2165275" y="320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{4B25680A-DA7D-4786-9851-1EB615B996B9}</a:tableStyleId>
              </a:tblPr>
              <a:tblGrid>
                <a:gridCol w="650350"/>
                <a:gridCol w="650350"/>
                <a:gridCol w="650350"/>
                <a:gridCol w="650350"/>
              </a:tblGrid>
              <a:tr h="18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63" name="Google Shape;463;p34"/>
          <p:cNvCxnSpPr/>
          <p:nvPr/>
        </p:nvCxnSpPr>
        <p:spPr>
          <a:xfrm>
            <a:off x="3447900" y="2248225"/>
            <a:ext cx="18900" cy="9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/>
          <p:nvPr/>
        </p:nvSpPr>
        <p:spPr>
          <a:xfrm>
            <a:off x="4702088" y="2105738"/>
            <a:ext cx="1430100" cy="127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0.2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Secs to predict on One Image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5 fps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5"/>
          <p:cNvSpPr/>
          <p:nvPr/>
        </p:nvSpPr>
        <p:spPr>
          <a:xfrm>
            <a:off x="3011788" y="2105738"/>
            <a:ext cx="1430100" cy="127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High Segmentation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2587053" y="1064413"/>
            <a:ext cx="3969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Mask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R-CNN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/>
          <p:nvPr/>
        </p:nvSpPr>
        <p:spPr>
          <a:xfrm>
            <a:off x="4164875" y="1565375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do build Mask R-CNN?</a:t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6"/>
          <p:cNvSpPr txBox="1"/>
          <p:nvPr/>
        </p:nvSpPr>
        <p:spPr>
          <a:xfrm>
            <a:off x="4164875" y="2155800"/>
            <a:ext cx="41871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TensorFlow Object Detection API 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https://github.com/tensorflow/models/tree/master/research/object_detection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11150"/>
            <a:ext cx="8520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66348" y="4481225"/>
            <a:ext cx="8565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 Instance Segmentation, each object is identified separately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457700" y="1791825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to perform Instance Segmentation?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338" y="743375"/>
            <a:ext cx="5013315" cy="30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065450" y="3939775"/>
            <a:ext cx="5013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Instance Segmentation = Object Detection + Semantic Segmentation</a:t>
            </a:r>
            <a:endParaRPr b="1" sz="1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788575" y="1997700"/>
            <a:ext cx="73554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Mask R-CNN</a:t>
            </a:r>
            <a:endParaRPr b="1" sz="30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Combining Object Detection and Segmentation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4475" y="8025"/>
            <a:ext cx="1784100" cy="514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328100" y="2335500"/>
            <a:ext cx="924900" cy="8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7141613" y="1331430"/>
            <a:ext cx="449400" cy="75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FC Softmax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7968085" y="1331430"/>
            <a:ext cx="449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968085" y="1820617"/>
            <a:ext cx="449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9"/>
          <p:cNvCxnSpPr>
            <a:stCxn id="98" idx="3"/>
            <a:endCxn id="99" idx="1"/>
          </p:cNvCxnSpPr>
          <p:nvPr/>
        </p:nvCxnSpPr>
        <p:spPr>
          <a:xfrm flipH="1" rot="10800000">
            <a:off x="7591013" y="1462980"/>
            <a:ext cx="3771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9"/>
          <p:cNvCxnSpPr>
            <a:stCxn id="98" idx="3"/>
            <a:endCxn id="100" idx="1"/>
          </p:cNvCxnSpPr>
          <p:nvPr/>
        </p:nvCxnSpPr>
        <p:spPr>
          <a:xfrm>
            <a:off x="7591013" y="1707480"/>
            <a:ext cx="3771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/>
          <p:nvPr/>
        </p:nvSpPr>
        <p:spPr>
          <a:xfrm>
            <a:off x="7141613" y="2787241"/>
            <a:ext cx="449400" cy="752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FC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968085" y="3031835"/>
            <a:ext cx="573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x, y, w, 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9"/>
          <p:cNvCxnSpPr>
            <a:stCxn id="103" idx="3"/>
            <a:endCxn id="104" idx="1"/>
          </p:cNvCxnSpPr>
          <p:nvPr/>
        </p:nvCxnSpPr>
        <p:spPr>
          <a:xfrm>
            <a:off x="7591013" y="3163291"/>
            <a:ext cx="3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216600" y="3715525"/>
            <a:ext cx="39699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FASTER R-CNN</a:t>
            </a:r>
            <a:endParaRPr b="1"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1707597" y="2017225"/>
            <a:ext cx="1331700" cy="1181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CNN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9"/>
          <p:cNvCxnSpPr>
            <a:stCxn id="97" idx="3"/>
            <a:endCxn id="107" idx="2"/>
          </p:cNvCxnSpPr>
          <p:nvPr/>
        </p:nvCxnSpPr>
        <p:spPr>
          <a:xfrm flipH="1" rot="10800000">
            <a:off x="1253000" y="2755650"/>
            <a:ext cx="45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5214350" y="1331425"/>
            <a:ext cx="986100" cy="225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ROI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Pooling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Layer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500750" y="864900"/>
            <a:ext cx="1104900" cy="7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Region Proposal Network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9"/>
          <p:cNvCxnSpPr>
            <a:stCxn id="107" idx="5"/>
            <a:endCxn id="110" idx="1"/>
          </p:cNvCxnSpPr>
          <p:nvPr/>
        </p:nvCxnSpPr>
        <p:spPr>
          <a:xfrm flipH="1" rot="10800000">
            <a:off x="3039297" y="1241050"/>
            <a:ext cx="4614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stCxn id="107" idx="5"/>
            <a:endCxn id="109" idx="1"/>
          </p:cNvCxnSpPr>
          <p:nvPr/>
        </p:nvCxnSpPr>
        <p:spPr>
          <a:xfrm flipH="1" rot="10800000">
            <a:off x="3039297" y="2459350"/>
            <a:ext cx="2175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10" idx="3"/>
            <a:endCxn id="109" idx="1"/>
          </p:cNvCxnSpPr>
          <p:nvPr/>
        </p:nvCxnSpPr>
        <p:spPr>
          <a:xfrm>
            <a:off x="4605650" y="1240950"/>
            <a:ext cx="608700" cy="12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09" idx="3"/>
            <a:endCxn id="98" idx="1"/>
          </p:cNvCxnSpPr>
          <p:nvPr/>
        </p:nvCxnSpPr>
        <p:spPr>
          <a:xfrm flipH="1" rot="10800000">
            <a:off x="6200450" y="1707475"/>
            <a:ext cx="941100" cy="7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9" idx="3"/>
            <a:endCxn id="103" idx="1"/>
          </p:cNvCxnSpPr>
          <p:nvPr/>
        </p:nvCxnSpPr>
        <p:spPr>
          <a:xfrm>
            <a:off x="6200450" y="2459275"/>
            <a:ext cx="9411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7206050" y="3617425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Bounding Box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206050" y="2169625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375925" y="1754125"/>
            <a:ext cx="573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RoIs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574375" y="2534713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583775" y="1544125"/>
            <a:ext cx="789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328100" y="2030700"/>
            <a:ext cx="924900" cy="8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141613" y="1026630"/>
            <a:ext cx="449400" cy="75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FC Softmax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7968085" y="1026630"/>
            <a:ext cx="449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968085" y="1515817"/>
            <a:ext cx="449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0"/>
          <p:cNvCxnSpPr>
            <a:stCxn id="126" idx="3"/>
            <a:endCxn id="127" idx="1"/>
          </p:cNvCxnSpPr>
          <p:nvPr/>
        </p:nvCxnSpPr>
        <p:spPr>
          <a:xfrm flipH="1" rot="10800000">
            <a:off x="7591013" y="1158180"/>
            <a:ext cx="3771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26" idx="3"/>
            <a:endCxn id="128" idx="1"/>
          </p:cNvCxnSpPr>
          <p:nvPr/>
        </p:nvCxnSpPr>
        <p:spPr>
          <a:xfrm>
            <a:off x="7591013" y="1402680"/>
            <a:ext cx="3771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0"/>
          <p:cNvSpPr/>
          <p:nvPr/>
        </p:nvSpPr>
        <p:spPr>
          <a:xfrm>
            <a:off x="7141613" y="2482441"/>
            <a:ext cx="449400" cy="752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FC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968085" y="2727035"/>
            <a:ext cx="573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x, y, w, 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0"/>
          <p:cNvCxnSpPr>
            <a:stCxn id="131" idx="3"/>
            <a:endCxn id="132" idx="1"/>
          </p:cNvCxnSpPr>
          <p:nvPr/>
        </p:nvCxnSpPr>
        <p:spPr>
          <a:xfrm>
            <a:off x="7591013" y="2858491"/>
            <a:ext cx="3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216600" y="3575725"/>
            <a:ext cx="39699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Mask R-CNN</a:t>
            </a:r>
            <a:endParaRPr b="1" sz="24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Replaces RoI Pooling layer with RoI Align, adds FCN for generating segmentation mask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1707597" y="1712425"/>
            <a:ext cx="1331700" cy="1181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CNN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0"/>
          <p:cNvCxnSpPr>
            <a:stCxn id="125" idx="3"/>
            <a:endCxn id="135" idx="2"/>
          </p:cNvCxnSpPr>
          <p:nvPr/>
        </p:nvCxnSpPr>
        <p:spPr>
          <a:xfrm flipH="1" rot="10800000">
            <a:off x="1253000" y="2450850"/>
            <a:ext cx="45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/>
          <p:nvPr/>
        </p:nvSpPr>
        <p:spPr>
          <a:xfrm>
            <a:off x="5214350" y="1026625"/>
            <a:ext cx="986100" cy="225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Align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3500750" y="560100"/>
            <a:ext cx="1104900" cy="7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Region Proposal Network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0"/>
          <p:cNvCxnSpPr>
            <a:stCxn id="135" idx="5"/>
            <a:endCxn id="138" idx="1"/>
          </p:cNvCxnSpPr>
          <p:nvPr/>
        </p:nvCxnSpPr>
        <p:spPr>
          <a:xfrm flipH="1" rot="10800000">
            <a:off x="3039297" y="936250"/>
            <a:ext cx="4614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>
            <a:stCxn id="135" idx="5"/>
            <a:endCxn id="137" idx="1"/>
          </p:cNvCxnSpPr>
          <p:nvPr/>
        </p:nvCxnSpPr>
        <p:spPr>
          <a:xfrm flipH="1" rot="10800000">
            <a:off x="3039297" y="2154550"/>
            <a:ext cx="2175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8" idx="3"/>
            <a:endCxn id="137" idx="1"/>
          </p:cNvCxnSpPr>
          <p:nvPr/>
        </p:nvCxnSpPr>
        <p:spPr>
          <a:xfrm>
            <a:off x="4605650" y="936150"/>
            <a:ext cx="608700" cy="12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>
            <a:stCxn id="137" idx="3"/>
            <a:endCxn id="126" idx="1"/>
          </p:cNvCxnSpPr>
          <p:nvPr/>
        </p:nvCxnSpPr>
        <p:spPr>
          <a:xfrm flipH="1" rot="10800000">
            <a:off x="6200450" y="1402675"/>
            <a:ext cx="941100" cy="7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37" idx="3"/>
            <a:endCxn id="131" idx="1"/>
          </p:cNvCxnSpPr>
          <p:nvPr/>
        </p:nvCxnSpPr>
        <p:spPr>
          <a:xfrm>
            <a:off x="6200450" y="2154475"/>
            <a:ext cx="9411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/>
        </p:nvSpPr>
        <p:spPr>
          <a:xfrm>
            <a:off x="7206050" y="3312625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Bounding Box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206050" y="1864825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375925" y="1449325"/>
            <a:ext cx="573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RoIs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574375" y="2229913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583775" y="1239325"/>
            <a:ext cx="789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071552" y="3930250"/>
            <a:ext cx="1134600" cy="7521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FCN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0"/>
          <p:cNvCxnSpPr>
            <a:stCxn id="137" idx="2"/>
            <a:endCxn id="149" idx="1"/>
          </p:cNvCxnSpPr>
          <p:nvPr/>
        </p:nvCxnSpPr>
        <p:spPr>
          <a:xfrm>
            <a:off x="5707400" y="3282325"/>
            <a:ext cx="364200" cy="10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7587076" y="4174825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Segmentation Mask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0"/>
          <p:cNvCxnSpPr>
            <a:endCxn id="151" idx="1"/>
          </p:cNvCxnSpPr>
          <p:nvPr/>
        </p:nvCxnSpPr>
        <p:spPr>
          <a:xfrm>
            <a:off x="7209976" y="4306375"/>
            <a:ext cx="3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328100" y="2030700"/>
            <a:ext cx="924900" cy="8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7141613" y="1026630"/>
            <a:ext cx="449400" cy="75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FC Softmax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968085" y="1026630"/>
            <a:ext cx="449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968085" y="1515817"/>
            <a:ext cx="449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1"/>
          <p:cNvCxnSpPr>
            <a:stCxn id="158" idx="3"/>
            <a:endCxn id="159" idx="1"/>
          </p:cNvCxnSpPr>
          <p:nvPr/>
        </p:nvCxnSpPr>
        <p:spPr>
          <a:xfrm flipH="1" rot="10800000">
            <a:off x="7591013" y="1158180"/>
            <a:ext cx="3771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58" idx="3"/>
            <a:endCxn id="160" idx="1"/>
          </p:cNvCxnSpPr>
          <p:nvPr/>
        </p:nvCxnSpPr>
        <p:spPr>
          <a:xfrm>
            <a:off x="7591013" y="1402680"/>
            <a:ext cx="3771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7141613" y="2482441"/>
            <a:ext cx="449400" cy="752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FC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7968085" y="2727035"/>
            <a:ext cx="573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x, y, w, 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1"/>
          <p:cNvCxnSpPr>
            <a:stCxn id="163" idx="3"/>
            <a:endCxn id="164" idx="1"/>
          </p:cNvCxnSpPr>
          <p:nvPr/>
        </p:nvCxnSpPr>
        <p:spPr>
          <a:xfrm>
            <a:off x="7591013" y="2858491"/>
            <a:ext cx="3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1"/>
          <p:cNvSpPr txBox="1"/>
          <p:nvPr/>
        </p:nvSpPr>
        <p:spPr>
          <a:xfrm>
            <a:off x="388500" y="3575725"/>
            <a:ext cx="39699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Segmentation Mask Output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FCN output classifies each pixel in two classes i.e Background or Object (not background). Detector output will tell what exact object is there in that box.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707597" y="1712425"/>
            <a:ext cx="1331700" cy="1181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CNN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1"/>
          <p:cNvCxnSpPr>
            <a:stCxn id="157" idx="3"/>
            <a:endCxn id="167" idx="2"/>
          </p:cNvCxnSpPr>
          <p:nvPr/>
        </p:nvCxnSpPr>
        <p:spPr>
          <a:xfrm flipH="1" rot="10800000">
            <a:off x="1253000" y="2450850"/>
            <a:ext cx="45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1"/>
          <p:cNvSpPr/>
          <p:nvPr/>
        </p:nvSpPr>
        <p:spPr>
          <a:xfrm>
            <a:off x="5214350" y="1026625"/>
            <a:ext cx="986100" cy="2255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Align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3500750" y="560100"/>
            <a:ext cx="1104900" cy="7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Region Proposal Network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1"/>
          <p:cNvCxnSpPr>
            <a:stCxn id="167" idx="5"/>
            <a:endCxn id="170" idx="1"/>
          </p:cNvCxnSpPr>
          <p:nvPr/>
        </p:nvCxnSpPr>
        <p:spPr>
          <a:xfrm flipH="1" rot="10800000">
            <a:off x="3039297" y="936250"/>
            <a:ext cx="461400" cy="12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>
            <a:stCxn id="167" idx="5"/>
            <a:endCxn id="169" idx="1"/>
          </p:cNvCxnSpPr>
          <p:nvPr/>
        </p:nvCxnSpPr>
        <p:spPr>
          <a:xfrm flipH="1" rot="10800000">
            <a:off x="3039297" y="2154550"/>
            <a:ext cx="2175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>
            <a:stCxn id="170" idx="3"/>
            <a:endCxn id="169" idx="1"/>
          </p:cNvCxnSpPr>
          <p:nvPr/>
        </p:nvCxnSpPr>
        <p:spPr>
          <a:xfrm>
            <a:off x="4605650" y="936150"/>
            <a:ext cx="608700" cy="12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>
            <a:stCxn id="169" idx="3"/>
            <a:endCxn id="158" idx="1"/>
          </p:cNvCxnSpPr>
          <p:nvPr/>
        </p:nvCxnSpPr>
        <p:spPr>
          <a:xfrm flipH="1" rot="10800000">
            <a:off x="6200450" y="1402675"/>
            <a:ext cx="941100" cy="7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1"/>
          <p:cNvCxnSpPr>
            <a:stCxn id="169" idx="3"/>
            <a:endCxn id="163" idx="1"/>
          </p:cNvCxnSpPr>
          <p:nvPr/>
        </p:nvCxnSpPr>
        <p:spPr>
          <a:xfrm>
            <a:off x="6200450" y="2154475"/>
            <a:ext cx="9411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1"/>
          <p:cNvSpPr txBox="1"/>
          <p:nvPr/>
        </p:nvSpPr>
        <p:spPr>
          <a:xfrm>
            <a:off x="7206050" y="3312625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Bounding Box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7206050" y="1864825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4375925" y="1449325"/>
            <a:ext cx="573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RoIs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574375" y="2229913"/>
            <a:ext cx="1104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2583775" y="1239325"/>
            <a:ext cx="7899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Feature Map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071552" y="3930250"/>
            <a:ext cx="1134600" cy="7521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FCN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21"/>
          <p:cNvCxnSpPr>
            <a:stCxn id="169" idx="2"/>
            <a:endCxn id="181" idx="1"/>
          </p:cNvCxnSpPr>
          <p:nvPr/>
        </p:nvCxnSpPr>
        <p:spPr>
          <a:xfrm>
            <a:off x="5707400" y="3282325"/>
            <a:ext cx="364200" cy="10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1"/>
          <p:cNvSpPr txBox="1"/>
          <p:nvPr/>
        </p:nvSpPr>
        <p:spPr>
          <a:xfrm>
            <a:off x="7587075" y="4174825"/>
            <a:ext cx="1134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Segmentation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Mask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1"/>
          <p:cNvCxnSpPr>
            <a:endCxn id="183" idx="1"/>
          </p:cNvCxnSpPr>
          <p:nvPr/>
        </p:nvCxnSpPr>
        <p:spPr>
          <a:xfrm>
            <a:off x="7209975" y="4306375"/>
            <a:ext cx="3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