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712512a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712512a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712512a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712512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712512a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712512a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712512a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2712512a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712512a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2712512a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2712512a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2712512a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2712512a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2712512a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2712512a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2712512a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2712512a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2712512a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2712512a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2712512a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2712512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2712512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712512a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2712512a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3b2155bb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3b2155bb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273e7cf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273e7cf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273e7cf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273e7cf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17bb7a7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17bb7a7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17bb7a75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17bb7a75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17bb7a7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17bb7a7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273e7cf6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273e7cf6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17bb7a7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17bb7a7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b17bb7a75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b17bb7a75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712512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712512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273e7c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273e7c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fbd3c5c0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fbd3c5c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3b2155bb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3b2155bb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3b2155b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83b2155b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3b2155bb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3b2155bb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712512a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712512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712512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712512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712512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712512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712512a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712512a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712512a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712512a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712512a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712512a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rxiv.org/abs/1703.07737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621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288950" y="2053975"/>
            <a:ext cx="16143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Siamese Network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4180850" y="1794900"/>
            <a:ext cx="41871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do we solve this problems?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3154575" y="1794875"/>
            <a:ext cx="41871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Shot learning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Using only one example for model training</a:t>
            </a:r>
            <a:endParaRPr sz="12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12500" y="-25"/>
            <a:ext cx="16074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3385300" y="6141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Shot learning</a:t>
            </a:r>
            <a:endParaRPr sz="1200">
              <a:solidFill>
                <a:srgbClr val="BF9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2929950" y="1864525"/>
            <a:ext cx="2957400" cy="13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Siamese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793350" y="116947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Reference</a:t>
            </a: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image for a person stored in database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3350" y="322687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Test Image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24"/>
          <p:cNvCxnSpPr>
            <a:stCxn id="208" idx="3"/>
            <a:endCxn id="207" idx="1"/>
          </p:cNvCxnSpPr>
          <p:nvPr/>
        </p:nvCxnSpPr>
        <p:spPr>
          <a:xfrm>
            <a:off x="1845750" y="1494525"/>
            <a:ext cx="1084200" cy="10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4"/>
          <p:cNvCxnSpPr>
            <a:stCxn id="209" idx="0"/>
            <a:endCxn id="207" idx="1"/>
          </p:cNvCxnSpPr>
          <p:nvPr/>
        </p:nvCxnSpPr>
        <p:spPr>
          <a:xfrm flipH="1" rot="10800000">
            <a:off x="1319550" y="2544075"/>
            <a:ext cx="16104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4"/>
          <p:cNvSpPr txBox="1"/>
          <p:nvPr/>
        </p:nvSpPr>
        <p:spPr>
          <a:xfrm>
            <a:off x="6495800" y="2247200"/>
            <a:ext cx="12030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Similarity Score 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between two images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(usually between 0 and 1)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4"/>
          <p:cNvCxnSpPr>
            <a:endCxn id="212" idx="1"/>
          </p:cNvCxnSpPr>
          <p:nvPr/>
        </p:nvCxnSpPr>
        <p:spPr>
          <a:xfrm>
            <a:off x="5867600" y="2572250"/>
            <a:ext cx="6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4"/>
          <p:cNvSpPr txBox="1"/>
          <p:nvPr/>
        </p:nvSpPr>
        <p:spPr>
          <a:xfrm>
            <a:off x="3385300" y="3781550"/>
            <a:ext cx="4187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 direct classification…. rather network will tell if both images belong to same person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3385300" y="6141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Shot learning</a:t>
            </a:r>
            <a:endParaRPr sz="1200">
              <a:solidFill>
                <a:srgbClr val="BF9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929950" y="1864525"/>
            <a:ext cx="2957400" cy="13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Siamese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25"/>
          <p:cNvCxnSpPr>
            <a:stCxn id="222" idx="3"/>
            <a:endCxn id="220" idx="1"/>
          </p:cNvCxnSpPr>
          <p:nvPr/>
        </p:nvCxnSpPr>
        <p:spPr>
          <a:xfrm>
            <a:off x="1845750" y="1539475"/>
            <a:ext cx="10842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5"/>
          <p:cNvCxnSpPr>
            <a:stCxn id="224" idx="0"/>
            <a:endCxn id="220" idx="1"/>
          </p:cNvCxnSpPr>
          <p:nvPr/>
        </p:nvCxnSpPr>
        <p:spPr>
          <a:xfrm flipH="1" rot="10800000">
            <a:off x="1319550" y="2544175"/>
            <a:ext cx="16104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5"/>
          <p:cNvSpPr txBox="1"/>
          <p:nvPr/>
        </p:nvSpPr>
        <p:spPr>
          <a:xfrm>
            <a:off x="6495800" y="2247200"/>
            <a:ext cx="132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 Similarity Score (Close to 1)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I.e Test image belongs to Rafael Nadal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5"/>
          <p:cNvCxnSpPr>
            <a:endCxn id="225" idx="1"/>
          </p:cNvCxnSpPr>
          <p:nvPr/>
        </p:nvCxnSpPr>
        <p:spPr>
          <a:xfrm>
            <a:off x="5867600" y="2572250"/>
            <a:ext cx="6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5"/>
          <p:cNvSpPr txBox="1"/>
          <p:nvPr/>
        </p:nvSpPr>
        <p:spPr>
          <a:xfrm>
            <a:off x="3385300" y="3781550"/>
            <a:ext cx="4187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High Similarity score indicates same class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800" y="1120775"/>
            <a:ext cx="877950" cy="8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869550" y="45242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Reference image for Rafael Nadal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50" y="3226875"/>
            <a:ext cx="877950" cy="8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717150" y="4141275"/>
            <a:ext cx="1052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Test Image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3385300" y="6141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Shot learning</a:t>
            </a:r>
            <a:endParaRPr sz="1200">
              <a:solidFill>
                <a:srgbClr val="BF9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929950" y="1864525"/>
            <a:ext cx="2957400" cy="13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Siamese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p26"/>
          <p:cNvCxnSpPr>
            <a:stCxn id="239" idx="3"/>
            <a:endCxn id="237" idx="1"/>
          </p:cNvCxnSpPr>
          <p:nvPr/>
        </p:nvCxnSpPr>
        <p:spPr>
          <a:xfrm>
            <a:off x="1845750" y="1539475"/>
            <a:ext cx="10842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6"/>
          <p:cNvCxnSpPr>
            <a:stCxn id="241" idx="0"/>
            <a:endCxn id="237" idx="1"/>
          </p:cNvCxnSpPr>
          <p:nvPr/>
        </p:nvCxnSpPr>
        <p:spPr>
          <a:xfrm flipH="1" rot="10800000">
            <a:off x="1308525" y="2544025"/>
            <a:ext cx="1621500" cy="7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6"/>
          <p:cNvSpPr txBox="1"/>
          <p:nvPr/>
        </p:nvSpPr>
        <p:spPr>
          <a:xfrm>
            <a:off x="6495800" y="2247200"/>
            <a:ext cx="132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r>
              <a:rPr b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Similarity Score (Close to 0)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I.e Test image does not belongs to Rafael Nadal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p26"/>
          <p:cNvCxnSpPr>
            <a:endCxn id="242" idx="1"/>
          </p:cNvCxnSpPr>
          <p:nvPr/>
        </p:nvCxnSpPr>
        <p:spPr>
          <a:xfrm>
            <a:off x="5867600" y="2572250"/>
            <a:ext cx="6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6"/>
          <p:cNvSpPr txBox="1"/>
          <p:nvPr/>
        </p:nvSpPr>
        <p:spPr>
          <a:xfrm>
            <a:off x="3385300" y="3781550"/>
            <a:ext cx="4187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Similarity score indicates different classes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800" y="1120775"/>
            <a:ext cx="877950" cy="8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869550" y="45242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Reference image for Rafael Nadal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717150" y="4141275"/>
            <a:ext cx="1052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Test Image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550" y="3247225"/>
            <a:ext cx="877950" cy="87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/>
        </p:nvSpPr>
        <p:spPr>
          <a:xfrm>
            <a:off x="3810700" y="1165425"/>
            <a:ext cx="41871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 happens if a new person join the company?</a:t>
            </a:r>
            <a:endParaRPr sz="1800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200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/>
        </p:nvSpPr>
        <p:spPr>
          <a:xfrm>
            <a:off x="3810700" y="2546475"/>
            <a:ext cx="4187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We require only a single image of the person 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(to store as reference image in database). 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 need to retrain the model.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/>
        </p:nvSpPr>
        <p:spPr>
          <a:xfrm>
            <a:off x="3272850" y="1794875"/>
            <a:ext cx="41871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Training a Siamese Network</a:t>
            </a:r>
            <a:endParaRPr sz="24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12500" y="-25"/>
            <a:ext cx="16074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3385300" y="6141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Siamese Network</a:t>
            </a:r>
            <a:endParaRPr sz="1200">
              <a:solidFill>
                <a:srgbClr val="BF9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2635950" y="1864525"/>
            <a:ext cx="22962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etwork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793350" y="175067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1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29"/>
          <p:cNvCxnSpPr>
            <a:stCxn id="267" idx="3"/>
          </p:cNvCxnSpPr>
          <p:nvPr/>
        </p:nvCxnSpPr>
        <p:spPr>
          <a:xfrm flipH="1" rot="10800000">
            <a:off x="1845750" y="2066425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9"/>
          <p:cNvSpPr txBox="1"/>
          <p:nvPr/>
        </p:nvSpPr>
        <p:spPr>
          <a:xfrm>
            <a:off x="589200" y="3963325"/>
            <a:ext cx="4187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Model is trained to predict Similarity Score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(and not directly classification)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2635950" y="2913925"/>
            <a:ext cx="22962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793350" y="280007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2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 flipH="1" rot="10800000">
            <a:off x="1845750" y="3120475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9"/>
          <p:cNvCxnSpPr>
            <a:stCxn id="266" idx="2"/>
            <a:endCxn id="270" idx="0"/>
          </p:cNvCxnSpPr>
          <p:nvPr/>
        </p:nvCxnSpPr>
        <p:spPr>
          <a:xfrm>
            <a:off x="3784050" y="2286925"/>
            <a:ext cx="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9"/>
          <p:cNvSpPr txBox="1"/>
          <p:nvPr/>
        </p:nvSpPr>
        <p:spPr>
          <a:xfrm>
            <a:off x="2284050" y="2512075"/>
            <a:ext cx="30000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Weights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5629950" y="1584775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29"/>
          <p:cNvCxnSpPr>
            <a:stCxn id="266" idx="3"/>
            <a:endCxn id="275" idx="1"/>
          </p:cNvCxnSpPr>
          <p:nvPr/>
        </p:nvCxnSpPr>
        <p:spPr>
          <a:xfrm>
            <a:off x="4932150" y="2075725"/>
            <a:ext cx="6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9"/>
          <p:cNvSpPr txBox="1"/>
          <p:nvPr/>
        </p:nvSpPr>
        <p:spPr>
          <a:xfrm>
            <a:off x="5025425" y="1332575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1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5629950" y="2651575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9"/>
          <p:cNvCxnSpPr>
            <a:endCxn id="278" idx="1"/>
          </p:cNvCxnSpPr>
          <p:nvPr/>
        </p:nvCxnSpPr>
        <p:spPr>
          <a:xfrm>
            <a:off x="4932150" y="3142525"/>
            <a:ext cx="6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9"/>
          <p:cNvSpPr txBox="1"/>
          <p:nvPr/>
        </p:nvSpPr>
        <p:spPr>
          <a:xfrm>
            <a:off x="4928550" y="3718375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2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6249000" y="2347125"/>
            <a:ext cx="7902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Calculate similarity Score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29"/>
          <p:cNvCxnSpPr>
            <a:stCxn id="275" idx="3"/>
            <a:endCxn id="281" idx="1"/>
          </p:cNvCxnSpPr>
          <p:nvPr/>
        </p:nvCxnSpPr>
        <p:spPr>
          <a:xfrm>
            <a:off x="5762250" y="2075725"/>
            <a:ext cx="4869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9"/>
          <p:cNvCxnSpPr>
            <a:stCxn id="278" idx="3"/>
            <a:endCxn id="281" idx="1"/>
          </p:cNvCxnSpPr>
          <p:nvPr/>
        </p:nvCxnSpPr>
        <p:spPr>
          <a:xfrm flipH="1" rot="10800000">
            <a:off x="5762250" y="2613925"/>
            <a:ext cx="4869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9"/>
          <p:cNvCxnSpPr>
            <a:stCxn id="281" idx="3"/>
            <a:endCxn id="285" idx="1"/>
          </p:cNvCxnSpPr>
          <p:nvPr/>
        </p:nvCxnSpPr>
        <p:spPr>
          <a:xfrm>
            <a:off x="7039200" y="2613825"/>
            <a:ext cx="42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/>
        </p:nvSpPr>
        <p:spPr>
          <a:xfrm>
            <a:off x="3385300" y="6141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Siamese Network</a:t>
            </a:r>
            <a:endParaRPr sz="1200">
              <a:solidFill>
                <a:srgbClr val="BF9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2635950" y="1864525"/>
            <a:ext cx="22962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793350" y="175067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1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30"/>
          <p:cNvCxnSpPr>
            <a:stCxn id="292" idx="3"/>
          </p:cNvCxnSpPr>
          <p:nvPr/>
        </p:nvCxnSpPr>
        <p:spPr>
          <a:xfrm flipH="1" rot="10800000">
            <a:off x="1845750" y="2066425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0"/>
          <p:cNvSpPr txBox="1"/>
          <p:nvPr/>
        </p:nvSpPr>
        <p:spPr>
          <a:xfrm>
            <a:off x="589200" y="3963325"/>
            <a:ext cx="4187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 practice, both Network1 and Network2 are same models.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2635950" y="2913925"/>
            <a:ext cx="22962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793350" y="280007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2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p30"/>
          <p:cNvCxnSpPr/>
          <p:nvPr/>
        </p:nvCxnSpPr>
        <p:spPr>
          <a:xfrm flipH="1" rot="10800000">
            <a:off x="1845750" y="3120475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>
            <a:stCxn id="291" idx="2"/>
            <a:endCxn id="295" idx="0"/>
          </p:cNvCxnSpPr>
          <p:nvPr/>
        </p:nvCxnSpPr>
        <p:spPr>
          <a:xfrm>
            <a:off x="3784050" y="2286925"/>
            <a:ext cx="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0"/>
          <p:cNvSpPr txBox="1"/>
          <p:nvPr/>
        </p:nvSpPr>
        <p:spPr>
          <a:xfrm>
            <a:off x="2284050" y="2512075"/>
            <a:ext cx="30000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Weights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5629950" y="1584775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30"/>
          <p:cNvCxnSpPr>
            <a:stCxn id="291" idx="3"/>
            <a:endCxn id="300" idx="1"/>
          </p:cNvCxnSpPr>
          <p:nvPr/>
        </p:nvCxnSpPr>
        <p:spPr>
          <a:xfrm>
            <a:off x="4932150" y="2075725"/>
            <a:ext cx="6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0"/>
          <p:cNvSpPr txBox="1"/>
          <p:nvPr/>
        </p:nvSpPr>
        <p:spPr>
          <a:xfrm>
            <a:off x="5025425" y="1332575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1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5629950" y="2651575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0"/>
          <p:cNvCxnSpPr>
            <a:endCxn id="303" idx="1"/>
          </p:cNvCxnSpPr>
          <p:nvPr/>
        </p:nvCxnSpPr>
        <p:spPr>
          <a:xfrm>
            <a:off x="4932150" y="3142525"/>
            <a:ext cx="6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0"/>
          <p:cNvSpPr txBox="1"/>
          <p:nvPr/>
        </p:nvSpPr>
        <p:spPr>
          <a:xfrm>
            <a:off x="4928550" y="3718375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2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6249000" y="2347125"/>
            <a:ext cx="7902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similarity Score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" name="Google Shape;307;p30"/>
          <p:cNvCxnSpPr>
            <a:stCxn id="300" idx="3"/>
            <a:endCxn id="306" idx="1"/>
          </p:cNvCxnSpPr>
          <p:nvPr/>
        </p:nvCxnSpPr>
        <p:spPr>
          <a:xfrm>
            <a:off x="5762250" y="2075725"/>
            <a:ext cx="4869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0"/>
          <p:cNvCxnSpPr>
            <a:stCxn id="303" idx="3"/>
            <a:endCxn id="306" idx="1"/>
          </p:cNvCxnSpPr>
          <p:nvPr/>
        </p:nvCxnSpPr>
        <p:spPr>
          <a:xfrm flipH="1" rot="10800000">
            <a:off x="5762250" y="2613925"/>
            <a:ext cx="4869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0"/>
          <p:cNvCxnSpPr>
            <a:stCxn id="306" idx="3"/>
            <a:endCxn id="310" idx="1"/>
          </p:cNvCxnSpPr>
          <p:nvPr/>
        </p:nvCxnSpPr>
        <p:spPr>
          <a:xfrm>
            <a:off x="7039200" y="2613825"/>
            <a:ext cx="42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/>
        </p:nvSpPr>
        <p:spPr>
          <a:xfrm>
            <a:off x="3385300" y="6141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Siamese Network</a:t>
            </a:r>
            <a:endParaRPr sz="1200">
              <a:solidFill>
                <a:srgbClr val="BF9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2635950" y="1864525"/>
            <a:ext cx="22962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793350" y="175067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1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31"/>
          <p:cNvCxnSpPr>
            <a:stCxn id="317" idx="3"/>
          </p:cNvCxnSpPr>
          <p:nvPr/>
        </p:nvCxnSpPr>
        <p:spPr>
          <a:xfrm flipH="1" rot="10800000">
            <a:off x="1845750" y="2066425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1"/>
          <p:cNvSpPr txBox="1"/>
          <p:nvPr/>
        </p:nvSpPr>
        <p:spPr>
          <a:xfrm>
            <a:off x="589200" y="3963325"/>
            <a:ext cx="4187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Training requires 2 images per example e.g Pairwise Learning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2635950" y="2913925"/>
            <a:ext cx="22962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793350" y="280007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2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 flipH="1" rot="10800000">
            <a:off x="1845750" y="3120475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1"/>
          <p:cNvCxnSpPr>
            <a:stCxn id="316" idx="2"/>
            <a:endCxn id="320" idx="0"/>
          </p:cNvCxnSpPr>
          <p:nvPr/>
        </p:nvCxnSpPr>
        <p:spPr>
          <a:xfrm>
            <a:off x="3784050" y="2286925"/>
            <a:ext cx="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1"/>
          <p:cNvSpPr txBox="1"/>
          <p:nvPr/>
        </p:nvSpPr>
        <p:spPr>
          <a:xfrm>
            <a:off x="2284050" y="2512075"/>
            <a:ext cx="30000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Weights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5629950" y="1584775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31"/>
          <p:cNvCxnSpPr>
            <a:stCxn id="316" idx="3"/>
            <a:endCxn id="325" idx="1"/>
          </p:cNvCxnSpPr>
          <p:nvPr/>
        </p:nvCxnSpPr>
        <p:spPr>
          <a:xfrm>
            <a:off x="4932150" y="2075725"/>
            <a:ext cx="6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1"/>
          <p:cNvSpPr txBox="1"/>
          <p:nvPr/>
        </p:nvSpPr>
        <p:spPr>
          <a:xfrm>
            <a:off x="5025425" y="1332575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1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1"/>
          <p:cNvSpPr/>
          <p:nvPr/>
        </p:nvSpPr>
        <p:spPr>
          <a:xfrm>
            <a:off x="5629950" y="2651575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1"/>
          <p:cNvCxnSpPr>
            <a:endCxn id="328" idx="1"/>
          </p:cNvCxnSpPr>
          <p:nvPr/>
        </p:nvCxnSpPr>
        <p:spPr>
          <a:xfrm>
            <a:off x="4932150" y="3142525"/>
            <a:ext cx="6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1"/>
          <p:cNvSpPr txBox="1"/>
          <p:nvPr/>
        </p:nvSpPr>
        <p:spPr>
          <a:xfrm>
            <a:off x="4928550" y="3718375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2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6249000" y="2347125"/>
            <a:ext cx="7902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similarity Score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" name="Google Shape;332;p31"/>
          <p:cNvCxnSpPr>
            <a:stCxn id="325" idx="3"/>
            <a:endCxn id="331" idx="1"/>
          </p:cNvCxnSpPr>
          <p:nvPr/>
        </p:nvCxnSpPr>
        <p:spPr>
          <a:xfrm>
            <a:off x="5762250" y="2075725"/>
            <a:ext cx="4869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1"/>
          <p:cNvCxnSpPr>
            <a:stCxn id="328" idx="3"/>
            <a:endCxn id="331" idx="1"/>
          </p:cNvCxnSpPr>
          <p:nvPr/>
        </p:nvCxnSpPr>
        <p:spPr>
          <a:xfrm flipH="1" rot="10800000">
            <a:off x="5762250" y="2613925"/>
            <a:ext cx="4869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1"/>
          <p:cNvCxnSpPr>
            <a:stCxn id="331" idx="3"/>
            <a:endCxn id="335" idx="1"/>
          </p:cNvCxnSpPr>
          <p:nvPr/>
        </p:nvCxnSpPr>
        <p:spPr>
          <a:xfrm>
            <a:off x="7039200" y="2613825"/>
            <a:ext cx="42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715475" y="2201200"/>
            <a:ext cx="2347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Building a Classifier</a:t>
            </a:r>
            <a:endParaRPr sz="2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260025" y="839450"/>
            <a:ext cx="1052400" cy="65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260025" y="1906250"/>
            <a:ext cx="1052400" cy="65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260025" y="2896850"/>
            <a:ext cx="1052400" cy="65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60025" y="3887450"/>
            <a:ext cx="10524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715475" y="3420400"/>
            <a:ext cx="2347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What is involved?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/>
        </p:nvSpPr>
        <p:spPr>
          <a:xfrm>
            <a:off x="2339500" y="1215075"/>
            <a:ext cx="61005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How to measure Distance or Similarity between features?</a:t>
            </a:r>
            <a:endParaRPr b="1" sz="16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➢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L2 Norm of distance (e.g Euclidean distance)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L1 Norm of distance (Manhattan)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➢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Train a layer to calculate similarity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12500" y="-25"/>
            <a:ext cx="16074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/>
        </p:nvSpPr>
        <p:spPr>
          <a:xfrm>
            <a:off x="3385300" y="6141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Siamese Network</a:t>
            </a:r>
            <a:endParaRPr sz="1200">
              <a:solidFill>
                <a:srgbClr val="BF9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2635950" y="1864525"/>
            <a:ext cx="22962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793350" y="175067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1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" name="Google Shape;349;p33"/>
          <p:cNvCxnSpPr>
            <a:stCxn id="348" idx="3"/>
          </p:cNvCxnSpPr>
          <p:nvPr/>
        </p:nvCxnSpPr>
        <p:spPr>
          <a:xfrm flipH="1" rot="10800000">
            <a:off x="1845750" y="2066425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3"/>
          <p:cNvSpPr txBox="1"/>
          <p:nvPr/>
        </p:nvSpPr>
        <p:spPr>
          <a:xfrm>
            <a:off x="589200" y="3963325"/>
            <a:ext cx="4187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e.g for similarity score, we can calculate Euclidean distance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2635950" y="2913925"/>
            <a:ext cx="22962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793350" y="280007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2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3" name="Google Shape;353;p33"/>
          <p:cNvCxnSpPr/>
          <p:nvPr/>
        </p:nvCxnSpPr>
        <p:spPr>
          <a:xfrm flipH="1" rot="10800000">
            <a:off x="1845750" y="3120475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3"/>
          <p:cNvCxnSpPr>
            <a:stCxn id="347" idx="2"/>
            <a:endCxn id="351" idx="0"/>
          </p:cNvCxnSpPr>
          <p:nvPr/>
        </p:nvCxnSpPr>
        <p:spPr>
          <a:xfrm>
            <a:off x="3784050" y="2286925"/>
            <a:ext cx="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3"/>
          <p:cNvSpPr txBox="1"/>
          <p:nvPr/>
        </p:nvSpPr>
        <p:spPr>
          <a:xfrm>
            <a:off x="2284050" y="2512075"/>
            <a:ext cx="30000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Weights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5629950" y="1584775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3"/>
          <p:cNvCxnSpPr>
            <a:stCxn id="347" idx="3"/>
            <a:endCxn id="356" idx="1"/>
          </p:cNvCxnSpPr>
          <p:nvPr/>
        </p:nvCxnSpPr>
        <p:spPr>
          <a:xfrm>
            <a:off x="4932150" y="2075725"/>
            <a:ext cx="6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3"/>
          <p:cNvSpPr txBox="1"/>
          <p:nvPr/>
        </p:nvSpPr>
        <p:spPr>
          <a:xfrm>
            <a:off x="5025425" y="1332575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1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5629950" y="2651575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33"/>
          <p:cNvCxnSpPr>
            <a:endCxn id="359" idx="1"/>
          </p:cNvCxnSpPr>
          <p:nvPr/>
        </p:nvCxnSpPr>
        <p:spPr>
          <a:xfrm>
            <a:off x="4932150" y="3142525"/>
            <a:ext cx="6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3"/>
          <p:cNvSpPr txBox="1"/>
          <p:nvPr/>
        </p:nvSpPr>
        <p:spPr>
          <a:xfrm>
            <a:off x="4928550" y="3718375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2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6249000" y="2347125"/>
            <a:ext cx="7902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Euclidean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distance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3" name="Google Shape;363;p33"/>
          <p:cNvCxnSpPr>
            <a:stCxn id="356" idx="3"/>
            <a:endCxn id="362" idx="1"/>
          </p:cNvCxnSpPr>
          <p:nvPr/>
        </p:nvCxnSpPr>
        <p:spPr>
          <a:xfrm>
            <a:off x="5762250" y="2075725"/>
            <a:ext cx="4869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3"/>
          <p:cNvCxnSpPr>
            <a:stCxn id="359" idx="3"/>
            <a:endCxn id="362" idx="1"/>
          </p:cNvCxnSpPr>
          <p:nvPr/>
        </p:nvCxnSpPr>
        <p:spPr>
          <a:xfrm flipH="1" rot="10800000">
            <a:off x="5762250" y="2613925"/>
            <a:ext cx="4869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3"/>
          <p:cNvCxnSpPr>
            <a:stCxn id="362" idx="3"/>
            <a:endCxn id="366" idx="1"/>
          </p:cNvCxnSpPr>
          <p:nvPr/>
        </p:nvCxnSpPr>
        <p:spPr>
          <a:xfrm>
            <a:off x="7039200" y="2613825"/>
            <a:ext cx="42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/>
        </p:nvSpPr>
        <p:spPr>
          <a:xfrm>
            <a:off x="3957650" y="2085300"/>
            <a:ext cx="41871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to calculate loss for Siamese Network?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200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/>
        </p:nvSpPr>
        <p:spPr>
          <a:xfrm>
            <a:off x="2548575" y="2709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 b="1" sz="12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988" y="1146825"/>
            <a:ext cx="877950" cy="8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313" y="1146825"/>
            <a:ext cx="877950" cy="8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5"/>
          <p:cNvSpPr txBox="1"/>
          <p:nvPr/>
        </p:nvSpPr>
        <p:spPr>
          <a:xfrm>
            <a:off x="5192538" y="2024775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Anchor Image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 txBox="1"/>
          <p:nvPr/>
        </p:nvSpPr>
        <p:spPr>
          <a:xfrm>
            <a:off x="2968213" y="2024775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Positive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4258988" y="2892800"/>
            <a:ext cx="7902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dissimilarity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Score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p35"/>
          <p:cNvCxnSpPr>
            <a:stCxn id="381" idx="2"/>
            <a:endCxn id="382" idx="0"/>
          </p:cNvCxnSpPr>
          <p:nvPr/>
        </p:nvCxnSpPr>
        <p:spPr>
          <a:xfrm>
            <a:off x="3529963" y="2294175"/>
            <a:ext cx="11241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5"/>
          <p:cNvCxnSpPr>
            <a:stCxn id="380" idx="2"/>
            <a:endCxn id="382" idx="0"/>
          </p:cNvCxnSpPr>
          <p:nvPr/>
        </p:nvCxnSpPr>
        <p:spPr>
          <a:xfrm flipH="1">
            <a:off x="4654188" y="2294175"/>
            <a:ext cx="11001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5"/>
          <p:cNvSpPr txBox="1"/>
          <p:nvPr/>
        </p:nvSpPr>
        <p:spPr>
          <a:xfrm>
            <a:off x="3691725" y="3474450"/>
            <a:ext cx="19008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aseline="-250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3691725" y="4084050"/>
            <a:ext cx="190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should be low</a:t>
            </a:r>
            <a:endParaRPr baseline="-250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/>
        </p:nvSpPr>
        <p:spPr>
          <a:xfrm>
            <a:off x="3938750" y="1414600"/>
            <a:ext cx="41871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What else do we try to keep low in ML Model training?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200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6"/>
          <p:cNvSpPr txBox="1"/>
          <p:nvPr/>
        </p:nvSpPr>
        <p:spPr>
          <a:xfrm>
            <a:off x="3938750" y="2710000"/>
            <a:ext cx="41871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/>
        </p:nvSpPr>
        <p:spPr>
          <a:xfrm>
            <a:off x="719775" y="3471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 b="1" sz="12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188" y="1223025"/>
            <a:ext cx="877950" cy="8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513" y="1223025"/>
            <a:ext cx="877950" cy="8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 txBox="1"/>
          <p:nvPr/>
        </p:nvSpPr>
        <p:spPr>
          <a:xfrm>
            <a:off x="3363738" y="2100975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Anchor Image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7"/>
          <p:cNvSpPr txBox="1"/>
          <p:nvPr/>
        </p:nvSpPr>
        <p:spPr>
          <a:xfrm>
            <a:off x="1139413" y="2100975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Positive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2430188" y="2969000"/>
            <a:ext cx="7902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dissimilarity Score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4" name="Google Shape;404;p37"/>
          <p:cNvCxnSpPr>
            <a:stCxn id="402" idx="2"/>
            <a:endCxn id="403" idx="0"/>
          </p:cNvCxnSpPr>
          <p:nvPr/>
        </p:nvCxnSpPr>
        <p:spPr>
          <a:xfrm>
            <a:off x="1701163" y="2370375"/>
            <a:ext cx="11241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7"/>
          <p:cNvCxnSpPr>
            <a:stCxn id="401" idx="2"/>
            <a:endCxn id="403" idx="0"/>
          </p:cNvCxnSpPr>
          <p:nvPr/>
        </p:nvCxnSpPr>
        <p:spPr>
          <a:xfrm flipH="1">
            <a:off x="2825388" y="2370375"/>
            <a:ext cx="11001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7"/>
          <p:cNvSpPr txBox="1"/>
          <p:nvPr/>
        </p:nvSpPr>
        <p:spPr>
          <a:xfrm>
            <a:off x="1862925" y="3550650"/>
            <a:ext cx="19008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aseline="-250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1862925" y="4160250"/>
            <a:ext cx="190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should be low</a:t>
            </a:r>
            <a:endParaRPr baseline="-250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>
            <a:off x="5195450" y="1820800"/>
            <a:ext cx="3495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 similar inputs, we will use </a:t>
            </a: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as Loss function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 txBox="1"/>
          <p:nvPr/>
        </p:nvSpPr>
        <p:spPr>
          <a:xfrm>
            <a:off x="5195450" y="3268600"/>
            <a:ext cx="3495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Loss = D</a:t>
            </a:r>
            <a:r>
              <a:rPr baseline="-25000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aseline="-25000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/>
        </p:nvSpPr>
        <p:spPr>
          <a:xfrm>
            <a:off x="744325" y="387975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 b="1" sz="12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63" y="1256313"/>
            <a:ext cx="877950" cy="8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863" y="1258388"/>
            <a:ext cx="877950" cy="87379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8"/>
          <p:cNvSpPr txBox="1"/>
          <p:nvPr/>
        </p:nvSpPr>
        <p:spPr>
          <a:xfrm>
            <a:off x="1026088" y="2134263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Anchor Image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3526163" y="2134263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Negative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2683338" y="3002288"/>
            <a:ext cx="790200" cy="533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dissimilarity Score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0" name="Google Shape;420;p38"/>
          <p:cNvCxnSpPr>
            <a:stCxn id="417" idx="2"/>
            <a:endCxn id="419" idx="0"/>
          </p:cNvCxnSpPr>
          <p:nvPr/>
        </p:nvCxnSpPr>
        <p:spPr>
          <a:xfrm>
            <a:off x="1587838" y="2403663"/>
            <a:ext cx="14907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8"/>
          <p:cNvCxnSpPr>
            <a:endCxn id="419" idx="0"/>
          </p:cNvCxnSpPr>
          <p:nvPr/>
        </p:nvCxnSpPr>
        <p:spPr>
          <a:xfrm flipH="1">
            <a:off x="3078438" y="2403788"/>
            <a:ext cx="10095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8"/>
          <p:cNvSpPr txBox="1"/>
          <p:nvPr/>
        </p:nvSpPr>
        <p:spPr>
          <a:xfrm>
            <a:off x="2128038" y="3681213"/>
            <a:ext cx="1900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2128038" y="4290813"/>
            <a:ext cx="1900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should be high!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5195450" y="3268600"/>
            <a:ext cx="3495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Loss = -D</a:t>
            </a:r>
            <a:r>
              <a:rPr baseline="-25000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5195450" y="1820800"/>
            <a:ext cx="3495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 dissimilar inputs, we will use -(</a:t>
            </a: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Distance)</a:t>
            </a: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as Loss function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/>
        </p:nvSpPr>
        <p:spPr>
          <a:xfrm>
            <a:off x="2548575" y="2709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Triplet Loss function</a:t>
            </a:r>
            <a:endParaRPr b="1" sz="12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950" y="1192750"/>
            <a:ext cx="877950" cy="8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275" y="1192750"/>
            <a:ext cx="877950" cy="8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275" y="1194825"/>
            <a:ext cx="877950" cy="87379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9"/>
          <p:cNvSpPr txBox="1"/>
          <p:nvPr/>
        </p:nvSpPr>
        <p:spPr>
          <a:xfrm>
            <a:off x="3942500" y="2070700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Anchor Image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1718175" y="2070700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Positive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 txBox="1"/>
          <p:nvPr/>
        </p:nvSpPr>
        <p:spPr>
          <a:xfrm>
            <a:off x="6442575" y="2070700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Negative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3008950" y="2938725"/>
            <a:ext cx="7902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dissimilarity Score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39"/>
          <p:cNvCxnSpPr>
            <a:stCxn id="435" idx="2"/>
            <a:endCxn id="437" idx="0"/>
          </p:cNvCxnSpPr>
          <p:nvPr/>
        </p:nvCxnSpPr>
        <p:spPr>
          <a:xfrm>
            <a:off x="2279925" y="2340100"/>
            <a:ext cx="11241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9"/>
          <p:cNvCxnSpPr>
            <a:stCxn id="434" idx="2"/>
            <a:endCxn id="437" idx="0"/>
          </p:cNvCxnSpPr>
          <p:nvPr/>
        </p:nvCxnSpPr>
        <p:spPr>
          <a:xfrm flipH="1">
            <a:off x="3404150" y="2340100"/>
            <a:ext cx="11001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39"/>
          <p:cNvSpPr/>
          <p:nvPr/>
        </p:nvSpPr>
        <p:spPr>
          <a:xfrm>
            <a:off x="5599750" y="2938725"/>
            <a:ext cx="790200" cy="533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dissimilarity Score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39"/>
          <p:cNvCxnSpPr>
            <a:stCxn id="434" idx="2"/>
            <a:endCxn id="440" idx="0"/>
          </p:cNvCxnSpPr>
          <p:nvPr/>
        </p:nvCxnSpPr>
        <p:spPr>
          <a:xfrm>
            <a:off x="4504250" y="2340100"/>
            <a:ext cx="14907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9"/>
          <p:cNvCxnSpPr>
            <a:endCxn id="440" idx="0"/>
          </p:cNvCxnSpPr>
          <p:nvPr/>
        </p:nvCxnSpPr>
        <p:spPr>
          <a:xfrm flipH="1">
            <a:off x="5994850" y="2340225"/>
            <a:ext cx="10095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9"/>
          <p:cNvSpPr txBox="1"/>
          <p:nvPr/>
        </p:nvSpPr>
        <p:spPr>
          <a:xfrm>
            <a:off x="2453650" y="3617650"/>
            <a:ext cx="1900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should be low!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5044450" y="3617650"/>
            <a:ext cx="1900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should be high!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2824500" y="4082350"/>
            <a:ext cx="3495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Loss = D</a:t>
            </a:r>
            <a:r>
              <a:rPr baseline="-25000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- D</a:t>
            </a:r>
            <a:r>
              <a:rPr baseline="-25000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/>
        </p:nvSpPr>
        <p:spPr>
          <a:xfrm>
            <a:off x="2548575" y="2709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Triplet Loss function</a:t>
            </a:r>
            <a:endParaRPr b="1" sz="12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3081000" y="4432525"/>
            <a:ext cx="2982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rgbClr val="666666"/>
                </a:solidFill>
                <a:latin typeface="Candara"/>
                <a:ea typeface="Candara"/>
                <a:cs typeface="Candara"/>
                <a:sym typeface="Canda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https://arxiv.org/abs/1703.07737</a:t>
            </a:r>
            <a:endParaRPr sz="800">
              <a:solidFill>
                <a:srgbClr val="66666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52" name="Google Shape;4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950" y="1192750"/>
            <a:ext cx="877950" cy="8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5275" y="1192750"/>
            <a:ext cx="877950" cy="8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0275" y="1194825"/>
            <a:ext cx="877950" cy="873792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 txBox="1"/>
          <p:nvPr/>
        </p:nvSpPr>
        <p:spPr>
          <a:xfrm>
            <a:off x="3942500" y="2070700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Anchor Image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0"/>
          <p:cNvSpPr txBox="1"/>
          <p:nvPr/>
        </p:nvSpPr>
        <p:spPr>
          <a:xfrm>
            <a:off x="1718175" y="2070700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Positive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0"/>
          <p:cNvSpPr txBox="1"/>
          <p:nvPr/>
        </p:nvSpPr>
        <p:spPr>
          <a:xfrm>
            <a:off x="6442575" y="2070700"/>
            <a:ext cx="1123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Negative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3008950" y="2938725"/>
            <a:ext cx="7902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dissimilarity Score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" name="Google Shape;459;p40"/>
          <p:cNvCxnSpPr>
            <a:stCxn id="456" idx="2"/>
            <a:endCxn id="458" idx="0"/>
          </p:cNvCxnSpPr>
          <p:nvPr/>
        </p:nvCxnSpPr>
        <p:spPr>
          <a:xfrm>
            <a:off x="2279925" y="2340100"/>
            <a:ext cx="11241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0"/>
          <p:cNvCxnSpPr>
            <a:stCxn id="455" idx="2"/>
            <a:endCxn id="458" idx="0"/>
          </p:cNvCxnSpPr>
          <p:nvPr/>
        </p:nvCxnSpPr>
        <p:spPr>
          <a:xfrm flipH="1">
            <a:off x="3404150" y="2340100"/>
            <a:ext cx="11001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40"/>
          <p:cNvSpPr/>
          <p:nvPr/>
        </p:nvSpPr>
        <p:spPr>
          <a:xfrm>
            <a:off x="5599750" y="2938725"/>
            <a:ext cx="790200" cy="533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dissimilarity Score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2" name="Google Shape;462;p40"/>
          <p:cNvCxnSpPr>
            <a:stCxn id="455" idx="2"/>
            <a:endCxn id="461" idx="0"/>
          </p:cNvCxnSpPr>
          <p:nvPr/>
        </p:nvCxnSpPr>
        <p:spPr>
          <a:xfrm>
            <a:off x="4504250" y="2340100"/>
            <a:ext cx="14907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0"/>
          <p:cNvCxnSpPr>
            <a:endCxn id="461" idx="0"/>
          </p:cNvCxnSpPr>
          <p:nvPr/>
        </p:nvCxnSpPr>
        <p:spPr>
          <a:xfrm flipH="1">
            <a:off x="5994850" y="2340225"/>
            <a:ext cx="10095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40"/>
          <p:cNvSpPr txBox="1"/>
          <p:nvPr/>
        </p:nvSpPr>
        <p:spPr>
          <a:xfrm>
            <a:off x="2453650" y="3617650"/>
            <a:ext cx="1900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should be low!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5044450" y="3617650"/>
            <a:ext cx="1900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should be high!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/>
        </p:nvSpPr>
        <p:spPr>
          <a:xfrm>
            <a:off x="2478450" y="100045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Triplet Loss function</a:t>
            </a:r>
            <a:endParaRPr b="1" sz="12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75" y="1772900"/>
            <a:ext cx="6469850" cy="19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460425" y="2099550"/>
            <a:ext cx="2347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Get pictures of each Class</a:t>
            </a:r>
            <a:endParaRPr sz="2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650425" y="687050"/>
            <a:ext cx="1052400" cy="65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650425" y="1753850"/>
            <a:ext cx="1052400" cy="65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650425" y="2744450"/>
            <a:ext cx="1052400" cy="65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650425" y="3735050"/>
            <a:ext cx="10524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802825" y="839450"/>
            <a:ext cx="1052400" cy="65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802825" y="1906250"/>
            <a:ext cx="1052400" cy="65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802825" y="2896850"/>
            <a:ext cx="1052400" cy="65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802825" y="3887450"/>
            <a:ext cx="10524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955225" y="991850"/>
            <a:ext cx="1052400" cy="65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955225" y="2058650"/>
            <a:ext cx="1052400" cy="65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955225" y="3049250"/>
            <a:ext cx="1052400" cy="65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955225" y="4039850"/>
            <a:ext cx="10524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/>
        </p:nvSpPr>
        <p:spPr>
          <a:xfrm>
            <a:off x="2355550" y="1570600"/>
            <a:ext cx="60843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Some applications of Siamese Network</a:t>
            </a:r>
            <a:endParaRPr b="1" sz="24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Face Recognition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Signature Matching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12500" y="-25"/>
            <a:ext cx="16074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/>
          <p:nvPr/>
        </p:nvSpPr>
        <p:spPr>
          <a:xfrm>
            <a:off x="1529863" y="1302825"/>
            <a:ext cx="60843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Exercise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Signature Matching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613" y="2661050"/>
            <a:ext cx="6312775" cy="7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 txBox="1"/>
          <p:nvPr/>
        </p:nvSpPr>
        <p:spPr>
          <a:xfrm>
            <a:off x="3027825" y="422760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Training Signature matching Network</a:t>
            </a:r>
            <a:endParaRPr sz="12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4"/>
          <p:cNvSpPr/>
          <p:nvPr/>
        </p:nvSpPr>
        <p:spPr>
          <a:xfrm>
            <a:off x="2442225" y="1784250"/>
            <a:ext cx="19359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Mobilenet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(pre-trained model)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4"/>
          <p:cNvSpPr txBox="1"/>
          <p:nvPr/>
        </p:nvSpPr>
        <p:spPr>
          <a:xfrm>
            <a:off x="599625" y="16704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1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1" name="Google Shape;491;p44"/>
          <p:cNvCxnSpPr>
            <a:stCxn id="490" idx="3"/>
          </p:cNvCxnSpPr>
          <p:nvPr/>
        </p:nvCxnSpPr>
        <p:spPr>
          <a:xfrm flipH="1" rot="10800000">
            <a:off x="1652025" y="1986150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44"/>
          <p:cNvSpPr/>
          <p:nvPr/>
        </p:nvSpPr>
        <p:spPr>
          <a:xfrm>
            <a:off x="2451825" y="2851050"/>
            <a:ext cx="19359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Mobilenet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(pre-trained model)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4"/>
          <p:cNvSpPr txBox="1"/>
          <p:nvPr/>
        </p:nvSpPr>
        <p:spPr>
          <a:xfrm>
            <a:off x="599625" y="277672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2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4" name="Google Shape;494;p44"/>
          <p:cNvCxnSpPr/>
          <p:nvPr/>
        </p:nvCxnSpPr>
        <p:spPr>
          <a:xfrm flipH="1" rot="10800000">
            <a:off x="1652025" y="3040200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4"/>
          <p:cNvCxnSpPr>
            <a:stCxn id="489" idx="2"/>
            <a:endCxn id="492" idx="0"/>
          </p:cNvCxnSpPr>
          <p:nvPr/>
        </p:nvCxnSpPr>
        <p:spPr>
          <a:xfrm>
            <a:off x="3410175" y="2206650"/>
            <a:ext cx="96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44"/>
          <p:cNvSpPr txBox="1"/>
          <p:nvPr/>
        </p:nvSpPr>
        <p:spPr>
          <a:xfrm>
            <a:off x="2090725" y="2431800"/>
            <a:ext cx="26187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Weights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4"/>
          <p:cNvSpPr/>
          <p:nvPr/>
        </p:nvSpPr>
        <p:spPr>
          <a:xfrm>
            <a:off x="5055225" y="1504500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4"/>
          <p:cNvSpPr txBox="1"/>
          <p:nvPr/>
        </p:nvSpPr>
        <p:spPr>
          <a:xfrm>
            <a:off x="4450700" y="1252300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1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4"/>
          <p:cNvSpPr/>
          <p:nvPr/>
        </p:nvSpPr>
        <p:spPr>
          <a:xfrm>
            <a:off x="5055225" y="2571300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4"/>
          <p:cNvSpPr txBox="1"/>
          <p:nvPr/>
        </p:nvSpPr>
        <p:spPr>
          <a:xfrm>
            <a:off x="4353825" y="3638100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2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4"/>
          <p:cNvSpPr/>
          <p:nvPr/>
        </p:nvSpPr>
        <p:spPr>
          <a:xfrm>
            <a:off x="5674275" y="2266850"/>
            <a:ext cx="7902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Euclidean distance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" name="Google Shape;502;p44"/>
          <p:cNvCxnSpPr>
            <a:stCxn id="497" idx="3"/>
            <a:endCxn id="501" idx="1"/>
          </p:cNvCxnSpPr>
          <p:nvPr/>
        </p:nvCxnSpPr>
        <p:spPr>
          <a:xfrm>
            <a:off x="5187525" y="1995450"/>
            <a:ext cx="4869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4"/>
          <p:cNvCxnSpPr>
            <a:stCxn id="499" idx="3"/>
            <a:endCxn id="501" idx="1"/>
          </p:cNvCxnSpPr>
          <p:nvPr/>
        </p:nvCxnSpPr>
        <p:spPr>
          <a:xfrm flipH="1" rot="10800000">
            <a:off x="5187525" y="2533650"/>
            <a:ext cx="4869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4"/>
          <p:cNvCxnSpPr>
            <a:stCxn id="501" idx="3"/>
            <a:endCxn id="505" idx="1"/>
          </p:cNvCxnSpPr>
          <p:nvPr/>
        </p:nvCxnSpPr>
        <p:spPr>
          <a:xfrm>
            <a:off x="6464475" y="2533550"/>
            <a:ext cx="2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4"/>
          <p:cNvSpPr/>
          <p:nvPr/>
        </p:nvSpPr>
        <p:spPr>
          <a:xfrm>
            <a:off x="6741075" y="2266850"/>
            <a:ext cx="736500" cy="53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Triplet Loss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4"/>
          <p:cNvSpPr/>
          <p:nvPr/>
        </p:nvSpPr>
        <p:spPr>
          <a:xfrm>
            <a:off x="7807875" y="2266850"/>
            <a:ext cx="736500" cy="53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Gradient Descent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7" name="Google Shape;507;p44"/>
          <p:cNvCxnSpPr>
            <a:stCxn id="505" idx="3"/>
            <a:endCxn id="506" idx="1"/>
          </p:cNvCxnSpPr>
          <p:nvPr/>
        </p:nvCxnSpPr>
        <p:spPr>
          <a:xfrm>
            <a:off x="7477575" y="253355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44"/>
          <p:cNvCxnSpPr>
            <a:stCxn id="489" idx="3"/>
            <a:endCxn id="497" idx="1"/>
          </p:cNvCxnSpPr>
          <p:nvPr/>
        </p:nvCxnSpPr>
        <p:spPr>
          <a:xfrm>
            <a:off x="4378125" y="1995450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44"/>
          <p:cNvCxnSpPr>
            <a:stCxn id="492" idx="3"/>
            <a:endCxn id="499" idx="1"/>
          </p:cNvCxnSpPr>
          <p:nvPr/>
        </p:nvCxnSpPr>
        <p:spPr>
          <a:xfrm>
            <a:off x="4387725" y="3062250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44"/>
          <p:cNvSpPr/>
          <p:nvPr/>
        </p:nvSpPr>
        <p:spPr>
          <a:xfrm>
            <a:off x="3440475" y="593824"/>
            <a:ext cx="5555725" cy="1935025"/>
          </a:xfrm>
          <a:custGeom>
            <a:rect b="b" l="l" r="r" t="t"/>
            <a:pathLst>
              <a:path extrusionOk="0" h="77401" w="222229">
                <a:moveTo>
                  <a:pt x="205198" y="77401"/>
                </a:moveTo>
                <a:cubicBezTo>
                  <a:pt x="206750" y="72263"/>
                  <a:pt x="235598" y="59472"/>
                  <a:pt x="214511" y="46573"/>
                </a:cubicBezTo>
                <a:cubicBezTo>
                  <a:pt x="193424" y="33675"/>
                  <a:pt x="114428" y="-150"/>
                  <a:pt x="78676" y="10"/>
                </a:cubicBezTo>
                <a:cubicBezTo>
                  <a:pt x="42924" y="171"/>
                  <a:pt x="13113" y="39615"/>
                  <a:pt x="0" y="475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1" name="Google Shape;511;p44"/>
          <p:cNvSpPr txBox="1"/>
          <p:nvPr/>
        </p:nvSpPr>
        <p:spPr>
          <a:xfrm>
            <a:off x="4603100" y="337900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Update weights</a:t>
            </a:r>
            <a:endParaRPr b="1"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/>
          <p:nvPr/>
        </p:nvSpPr>
        <p:spPr>
          <a:xfrm>
            <a:off x="3027825" y="422760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Model Prediction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Signature matching Network</a:t>
            </a:r>
            <a:endParaRPr sz="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5"/>
          <p:cNvSpPr/>
          <p:nvPr/>
        </p:nvSpPr>
        <p:spPr>
          <a:xfrm>
            <a:off x="2442225" y="1784250"/>
            <a:ext cx="19359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Mobilenet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(pre-trained model)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599625" y="16704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Signature</a:t>
            </a:r>
            <a:endParaRPr sz="1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Image 1</a:t>
            </a:r>
            <a:endParaRPr sz="1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p45"/>
          <p:cNvCxnSpPr>
            <a:stCxn id="518" idx="3"/>
          </p:cNvCxnSpPr>
          <p:nvPr/>
        </p:nvCxnSpPr>
        <p:spPr>
          <a:xfrm flipH="1" rot="10800000">
            <a:off x="1652025" y="1986150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45"/>
          <p:cNvSpPr/>
          <p:nvPr/>
        </p:nvSpPr>
        <p:spPr>
          <a:xfrm>
            <a:off x="2451825" y="2851050"/>
            <a:ext cx="19359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Mobilenet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(pre-trained model)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599625" y="277672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Signature</a:t>
            </a:r>
            <a:endParaRPr sz="1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Image 2</a:t>
            </a:r>
            <a:endParaRPr sz="1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2" name="Google Shape;522;p45"/>
          <p:cNvCxnSpPr/>
          <p:nvPr/>
        </p:nvCxnSpPr>
        <p:spPr>
          <a:xfrm flipH="1" rot="10800000">
            <a:off x="1652025" y="3040200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5"/>
          <p:cNvCxnSpPr>
            <a:stCxn id="517" idx="2"/>
            <a:endCxn id="520" idx="0"/>
          </p:cNvCxnSpPr>
          <p:nvPr/>
        </p:nvCxnSpPr>
        <p:spPr>
          <a:xfrm>
            <a:off x="3410175" y="2206650"/>
            <a:ext cx="96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45"/>
          <p:cNvSpPr txBox="1"/>
          <p:nvPr/>
        </p:nvSpPr>
        <p:spPr>
          <a:xfrm>
            <a:off x="2090725" y="2431800"/>
            <a:ext cx="26187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Weights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5"/>
          <p:cNvSpPr/>
          <p:nvPr/>
        </p:nvSpPr>
        <p:spPr>
          <a:xfrm>
            <a:off x="5055225" y="1504500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5"/>
          <p:cNvSpPr txBox="1"/>
          <p:nvPr/>
        </p:nvSpPr>
        <p:spPr>
          <a:xfrm>
            <a:off x="4450700" y="1252300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1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45"/>
          <p:cNvSpPr/>
          <p:nvPr/>
        </p:nvSpPr>
        <p:spPr>
          <a:xfrm>
            <a:off x="5055225" y="2571300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5"/>
          <p:cNvSpPr txBox="1"/>
          <p:nvPr/>
        </p:nvSpPr>
        <p:spPr>
          <a:xfrm>
            <a:off x="4353825" y="3638100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2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5674275" y="2266850"/>
            <a:ext cx="7902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Euclidean distance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0" name="Google Shape;530;p45"/>
          <p:cNvCxnSpPr>
            <a:stCxn id="525" idx="3"/>
            <a:endCxn id="529" idx="1"/>
          </p:cNvCxnSpPr>
          <p:nvPr/>
        </p:nvCxnSpPr>
        <p:spPr>
          <a:xfrm>
            <a:off x="5187525" y="1995450"/>
            <a:ext cx="4869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5"/>
          <p:cNvCxnSpPr>
            <a:stCxn id="527" idx="3"/>
            <a:endCxn id="529" idx="1"/>
          </p:cNvCxnSpPr>
          <p:nvPr/>
        </p:nvCxnSpPr>
        <p:spPr>
          <a:xfrm flipH="1" rot="10800000">
            <a:off x="5187525" y="2533650"/>
            <a:ext cx="4869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45"/>
          <p:cNvCxnSpPr>
            <a:stCxn id="529" idx="3"/>
            <a:endCxn id="533" idx="1"/>
          </p:cNvCxnSpPr>
          <p:nvPr/>
        </p:nvCxnSpPr>
        <p:spPr>
          <a:xfrm>
            <a:off x="6464475" y="2533550"/>
            <a:ext cx="2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5"/>
          <p:cNvCxnSpPr>
            <a:stCxn id="517" idx="3"/>
            <a:endCxn id="525" idx="1"/>
          </p:cNvCxnSpPr>
          <p:nvPr/>
        </p:nvCxnSpPr>
        <p:spPr>
          <a:xfrm>
            <a:off x="4378125" y="1995450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5"/>
          <p:cNvCxnSpPr>
            <a:stCxn id="520" idx="3"/>
            <a:endCxn id="527" idx="1"/>
          </p:cNvCxnSpPr>
          <p:nvPr/>
        </p:nvCxnSpPr>
        <p:spPr>
          <a:xfrm>
            <a:off x="4387725" y="3062250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45"/>
          <p:cNvSpPr txBox="1"/>
          <p:nvPr/>
        </p:nvSpPr>
        <p:spPr>
          <a:xfrm>
            <a:off x="7038225" y="2093300"/>
            <a:ext cx="15351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distance value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will tell us that images are genuine OR forged?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5"/>
          <p:cNvSpPr txBox="1"/>
          <p:nvPr/>
        </p:nvSpPr>
        <p:spPr>
          <a:xfrm>
            <a:off x="6929325" y="2931500"/>
            <a:ext cx="17895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We need to find a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distance threshold value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based on Test data… it can be distance value where Test accuracy is highest!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/>
          <p:nvPr/>
        </p:nvSpPr>
        <p:spPr>
          <a:xfrm>
            <a:off x="2646825" y="4227600"/>
            <a:ext cx="4187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Training Signature matching Network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Using a trainable layer to learn Similarity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6"/>
          <p:cNvSpPr/>
          <p:nvPr/>
        </p:nvSpPr>
        <p:spPr>
          <a:xfrm>
            <a:off x="2061225" y="1784250"/>
            <a:ext cx="19359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Mobilenet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(pre-trained model)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6"/>
          <p:cNvSpPr txBox="1"/>
          <p:nvPr/>
        </p:nvSpPr>
        <p:spPr>
          <a:xfrm>
            <a:off x="218625" y="16704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1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5" name="Google Shape;545;p46"/>
          <p:cNvCxnSpPr>
            <a:stCxn id="544" idx="3"/>
          </p:cNvCxnSpPr>
          <p:nvPr/>
        </p:nvCxnSpPr>
        <p:spPr>
          <a:xfrm flipH="1" rot="10800000">
            <a:off x="1271025" y="1986150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46"/>
          <p:cNvSpPr/>
          <p:nvPr/>
        </p:nvSpPr>
        <p:spPr>
          <a:xfrm>
            <a:off x="2070825" y="2851050"/>
            <a:ext cx="19359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Mobilenet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(pre-trained model)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6"/>
          <p:cNvSpPr txBox="1"/>
          <p:nvPr/>
        </p:nvSpPr>
        <p:spPr>
          <a:xfrm>
            <a:off x="218625" y="2776725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Image 2</a:t>
            </a:r>
            <a:endParaRPr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8" name="Google Shape;548;p46"/>
          <p:cNvCxnSpPr/>
          <p:nvPr/>
        </p:nvCxnSpPr>
        <p:spPr>
          <a:xfrm flipH="1" rot="10800000">
            <a:off x="1271025" y="3040200"/>
            <a:ext cx="790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6"/>
          <p:cNvCxnSpPr>
            <a:stCxn id="543" idx="2"/>
            <a:endCxn id="546" idx="0"/>
          </p:cNvCxnSpPr>
          <p:nvPr/>
        </p:nvCxnSpPr>
        <p:spPr>
          <a:xfrm>
            <a:off x="3029175" y="2206650"/>
            <a:ext cx="96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6"/>
          <p:cNvSpPr txBox="1"/>
          <p:nvPr/>
        </p:nvSpPr>
        <p:spPr>
          <a:xfrm>
            <a:off x="1709725" y="2431800"/>
            <a:ext cx="26187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Weights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6"/>
          <p:cNvSpPr/>
          <p:nvPr/>
        </p:nvSpPr>
        <p:spPr>
          <a:xfrm>
            <a:off x="4521825" y="1504500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6"/>
          <p:cNvSpPr txBox="1"/>
          <p:nvPr/>
        </p:nvSpPr>
        <p:spPr>
          <a:xfrm>
            <a:off x="4069700" y="1252300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1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6"/>
          <p:cNvSpPr/>
          <p:nvPr/>
        </p:nvSpPr>
        <p:spPr>
          <a:xfrm>
            <a:off x="4521825" y="2571300"/>
            <a:ext cx="1323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6"/>
          <p:cNvSpPr txBox="1"/>
          <p:nvPr/>
        </p:nvSpPr>
        <p:spPr>
          <a:xfrm>
            <a:off x="3972825" y="3638100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of image 2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6"/>
          <p:cNvSpPr/>
          <p:nvPr/>
        </p:nvSpPr>
        <p:spPr>
          <a:xfrm rot="-5400000">
            <a:off x="4513350" y="2327550"/>
            <a:ext cx="1340100" cy="385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Concatenate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6"/>
          <p:cNvSpPr/>
          <p:nvPr/>
        </p:nvSpPr>
        <p:spPr>
          <a:xfrm>
            <a:off x="6436275" y="2266850"/>
            <a:ext cx="736500" cy="53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(Binary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Cross-Entropy)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6"/>
          <p:cNvSpPr/>
          <p:nvPr/>
        </p:nvSpPr>
        <p:spPr>
          <a:xfrm>
            <a:off x="7426875" y="2266850"/>
            <a:ext cx="736500" cy="53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Gradient Descent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8" name="Google Shape;558;p46"/>
          <p:cNvCxnSpPr>
            <a:stCxn id="556" idx="3"/>
            <a:endCxn id="557" idx="1"/>
          </p:cNvCxnSpPr>
          <p:nvPr/>
        </p:nvCxnSpPr>
        <p:spPr>
          <a:xfrm>
            <a:off x="7172775" y="2533550"/>
            <a:ext cx="25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46"/>
          <p:cNvCxnSpPr>
            <a:stCxn id="543" idx="3"/>
            <a:endCxn id="551" idx="1"/>
          </p:cNvCxnSpPr>
          <p:nvPr/>
        </p:nvCxnSpPr>
        <p:spPr>
          <a:xfrm>
            <a:off x="3997125" y="1995450"/>
            <a:ext cx="5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46"/>
          <p:cNvCxnSpPr>
            <a:stCxn id="546" idx="3"/>
            <a:endCxn id="553" idx="1"/>
          </p:cNvCxnSpPr>
          <p:nvPr/>
        </p:nvCxnSpPr>
        <p:spPr>
          <a:xfrm>
            <a:off x="4006725" y="3062250"/>
            <a:ext cx="5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46"/>
          <p:cNvSpPr/>
          <p:nvPr/>
        </p:nvSpPr>
        <p:spPr>
          <a:xfrm>
            <a:off x="3059475" y="593824"/>
            <a:ext cx="5555725" cy="1935025"/>
          </a:xfrm>
          <a:custGeom>
            <a:rect b="b" l="l" r="r" t="t"/>
            <a:pathLst>
              <a:path extrusionOk="0" h="77401" w="222229">
                <a:moveTo>
                  <a:pt x="205198" y="77401"/>
                </a:moveTo>
                <a:cubicBezTo>
                  <a:pt x="206750" y="72263"/>
                  <a:pt x="235598" y="59472"/>
                  <a:pt x="214511" y="46573"/>
                </a:cubicBezTo>
                <a:cubicBezTo>
                  <a:pt x="193424" y="33675"/>
                  <a:pt x="114428" y="-150"/>
                  <a:pt x="78676" y="10"/>
                </a:cubicBezTo>
                <a:cubicBezTo>
                  <a:pt x="42924" y="171"/>
                  <a:pt x="13113" y="39615"/>
                  <a:pt x="0" y="475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62" name="Google Shape;562;p46"/>
          <p:cNvSpPr txBox="1"/>
          <p:nvPr/>
        </p:nvSpPr>
        <p:spPr>
          <a:xfrm>
            <a:off x="4222100" y="337900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Update weights</a:t>
            </a:r>
            <a:endParaRPr b="1"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3" name="Google Shape;563;p46"/>
          <p:cNvCxnSpPr>
            <a:stCxn id="551" idx="3"/>
            <a:endCxn id="555" idx="0"/>
          </p:cNvCxnSpPr>
          <p:nvPr/>
        </p:nvCxnSpPr>
        <p:spPr>
          <a:xfrm>
            <a:off x="4654125" y="1995450"/>
            <a:ext cx="3366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6"/>
          <p:cNvCxnSpPr>
            <a:stCxn id="553" idx="3"/>
            <a:endCxn id="555" idx="0"/>
          </p:cNvCxnSpPr>
          <p:nvPr/>
        </p:nvCxnSpPr>
        <p:spPr>
          <a:xfrm flipH="1" rot="10800000">
            <a:off x="4654125" y="2520150"/>
            <a:ext cx="3366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6"/>
          <p:cNvSpPr/>
          <p:nvPr/>
        </p:nvSpPr>
        <p:spPr>
          <a:xfrm>
            <a:off x="5598075" y="2266850"/>
            <a:ext cx="588900" cy="53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Neuron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Sigmoid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6" name="Google Shape;566;p46"/>
          <p:cNvCxnSpPr>
            <a:stCxn id="555" idx="2"/>
            <a:endCxn id="565" idx="1"/>
          </p:cNvCxnSpPr>
          <p:nvPr/>
        </p:nvCxnSpPr>
        <p:spPr>
          <a:xfrm>
            <a:off x="5376000" y="2520150"/>
            <a:ext cx="222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6"/>
          <p:cNvCxnSpPr>
            <a:endCxn id="556" idx="1"/>
          </p:cNvCxnSpPr>
          <p:nvPr/>
        </p:nvCxnSpPr>
        <p:spPr>
          <a:xfrm>
            <a:off x="6186975" y="2533550"/>
            <a:ext cx="24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6"/>
          <p:cNvSpPr txBox="1"/>
          <p:nvPr/>
        </p:nvSpPr>
        <p:spPr>
          <a:xfrm>
            <a:off x="5746100" y="1785700"/>
            <a:ext cx="153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Probability of images being similar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9" name="Google Shape;569;p46"/>
          <p:cNvCxnSpPr>
            <a:stCxn id="565" idx="3"/>
            <a:endCxn id="568" idx="2"/>
          </p:cNvCxnSpPr>
          <p:nvPr/>
        </p:nvCxnSpPr>
        <p:spPr>
          <a:xfrm flipH="1" rot="10800000">
            <a:off x="6186975" y="1962350"/>
            <a:ext cx="3267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1650425" y="687050"/>
            <a:ext cx="1052400" cy="65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650425" y="1753850"/>
            <a:ext cx="1052400" cy="65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650425" y="2744450"/>
            <a:ext cx="1052400" cy="65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650425" y="3735050"/>
            <a:ext cx="10524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802825" y="839450"/>
            <a:ext cx="1052400" cy="65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802825" y="1906250"/>
            <a:ext cx="1052400" cy="65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802825" y="2896850"/>
            <a:ext cx="1052400" cy="65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802825" y="3887450"/>
            <a:ext cx="10524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955225" y="991850"/>
            <a:ext cx="1052400" cy="65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955225" y="2058650"/>
            <a:ext cx="1052400" cy="65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1955225" y="3049250"/>
            <a:ext cx="1052400" cy="65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955225" y="4039850"/>
            <a:ext cx="10524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149425" y="2144300"/>
            <a:ext cx="3013500" cy="13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CNN Classifier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6"/>
          <p:cNvCxnSpPr>
            <a:endCxn id="100" idx="1"/>
          </p:cNvCxnSpPr>
          <p:nvPr/>
        </p:nvCxnSpPr>
        <p:spPr>
          <a:xfrm>
            <a:off x="3007625" y="1316750"/>
            <a:ext cx="1141800" cy="14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endCxn id="100" idx="1"/>
          </p:cNvCxnSpPr>
          <p:nvPr/>
        </p:nvCxnSpPr>
        <p:spPr>
          <a:xfrm>
            <a:off x="3007625" y="2383550"/>
            <a:ext cx="11418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endCxn id="100" idx="1"/>
          </p:cNvCxnSpPr>
          <p:nvPr/>
        </p:nvCxnSpPr>
        <p:spPr>
          <a:xfrm flipH="1" rot="10800000">
            <a:off x="3007625" y="2800850"/>
            <a:ext cx="11418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endCxn id="100" idx="1"/>
          </p:cNvCxnSpPr>
          <p:nvPr/>
        </p:nvCxnSpPr>
        <p:spPr>
          <a:xfrm flipH="1" rot="10800000">
            <a:off x="3007625" y="2800850"/>
            <a:ext cx="1141800" cy="1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7515675" y="18662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515675" y="23234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515675" y="2704400"/>
            <a:ext cx="1250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Elephant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515675" y="30854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Horse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 flipH="1" rot="10800000">
            <a:off x="7162925" y="2342750"/>
            <a:ext cx="488700" cy="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100" idx="3"/>
          </p:cNvCxnSpPr>
          <p:nvPr/>
        </p:nvCxnSpPr>
        <p:spPr>
          <a:xfrm flipH="1" rot="10800000">
            <a:off x="7162925" y="2730050"/>
            <a:ext cx="630300" cy="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100" idx="3"/>
          </p:cNvCxnSpPr>
          <p:nvPr/>
        </p:nvCxnSpPr>
        <p:spPr>
          <a:xfrm>
            <a:off x="7162925" y="2800850"/>
            <a:ext cx="5451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0" idx="3"/>
            <a:endCxn id="108" idx="1"/>
          </p:cNvCxnSpPr>
          <p:nvPr/>
        </p:nvCxnSpPr>
        <p:spPr>
          <a:xfrm>
            <a:off x="7162925" y="2800850"/>
            <a:ext cx="3528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4706650" y="3892700"/>
            <a:ext cx="2347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know how to train such classifiers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4063000" y="1794900"/>
            <a:ext cx="43050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What if we get an additional requirement to classify Zebra images as well... 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do we use our model to classify Zebra?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964625" y="153650"/>
            <a:ext cx="1052400" cy="65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964625" y="1220450"/>
            <a:ext cx="1052400" cy="65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964625" y="2211050"/>
            <a:ext cx="1052400" cy="65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964625" y="3201650"/>
            <a:ext cx="10524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117025" y="306050"/>
            <a:ext cx="1052400" cy="65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117025" y="1372850"/>
            <a:ext cx="1052400" cy="65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117025" y="2363450"/>
            <a:ext cx="1052400" cy="65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117025" y="3354050"/>
            <a:ext cx="10524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269425" y="458450"/>
            <a:ext cx="1052400" cy="65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269425" y="1525250"/>
            <a:ext cx="1052400" cy="650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269425" y="2515850"/>
            <a:ext cx="1052400" cy="65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269425" y="3506450"/>
            <a:ext cx="10524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3463625" y="1610900"/>
            <a:ext cx="3013500" cy="13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CNN Classifier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p18"/>
          <p:cNvCxnSpPr>
            <a:endCxn id="136" idx="1"/>
          </p:cNvCxnSpPr>
          <p:nvPr/>
        </p:nvCxnSpPr>
        <p:spPr>
          <a:xfrm>
            <a:off x="2321825" y="783350"/>
            <a:ext cx="1141800" cy="14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endCxn id="136" idx="1"/>
          </p:cNvCxnSpPr>
          <p:nvPr/>
        </p:nvCxnSpPr>
        <p:spPr>
          <a:xfrm>
            <a:off x="2321825" y="1850150"/>
            <a:ext cx="11418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endCxn id="136" idx="1"/>
          </p:cNvCxnSpPr>
          <p:nvPr/>
        </p:nvCxnSpPr>
        <p:spPr>
          <a:xfrm flipH="1" rot="10800000">
            <a:off x="2321825" y="2267450"/>
            <a:ext cx="11418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endCxn id="136" idx="1"/>
          </p:cNvCxnSpPr>
          <p:nvPr/>
        </p:nvCxnSpPr>
        <p:spPr>
          <a:xfrm flipH="1" rot="10800000">
            <a:off x="2321825" y="2267450"/>
            <a:ext cx="1141800" cy="1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8"/>
          <p:cNvSpPr txBox="1"/>
          <p:nvPr/>
        </p:nvSpPr>
        <p:spPr>
          <a:xfrm>
            <a:off x="6829875" y="13328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829875" y="17900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829875" y="2171000"/>
            <a:ext cx="1250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Elephant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829875" y="25520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Horse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8"/>
          <p:cNvCxnSpPr/>
          <p:nvPr/>
        </p:nvCxnSpPr>
        <p:spPr>
          <a:xfrm flipH="1" rot="10800000">
            <a:off x="6477125" y="1809350"/>
            <a:ext cx="488700" cy="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36" idx="3"/>
          </p:cNvCxnSpPr>
          <p:nvPr/>
        </p:nvCxnSpPr>
        <p:spPr>
          <a:xfrm flipH="1" rot="10800000">
            <a:off x="6477125" y="2196650"/>
            <a:ext cx="630300" cy="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36" idx="3"/>
          </p:cNvCxnSpPr>
          <p:nvPr/>
        </p:nvCxnSpPr>
        <p:spPr>
          <a:xfrm>
            <a:off x="6477125" y="2267450"/>
            <a:ext cx="5451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6" idx="3"/>
            <a:endCxn id="144" idx="1"/>
          </p:cNvCxnSpPr>
          <p:nvPr/>
        </p:nvCxnSpPr>
        <p:spPr>
          <a:xfrm>
            <a:off x="6477125" y="2267450"/>
            <a:ext cx="3528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 txBox="1"/>
          <p:nvPr/>
        </p:nvSpPr>
        <p:spPr>
          <a:xfrm>
            <a:off x="4020850" y="3359300"/>
            <a:ext cx="2347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Get pictures of Zebra and </a:t>
            </a:r>
            <a:r>
              <a:rPr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retrain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the model. New classes will require retraining the model.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964625" y="4116050"/>
            <a:ext cx="1052400" cy="65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117025" y="4268450"/>
            <a:ext cx="1052400" cy="65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269425" y="4420850"/>
            <a:ext cx="1052400" cy="65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Zebra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18"/>
          <p:cNvCxnSpPr>
            <a:stCxn id="152" idx="3"/>
            <a:endCxn id="136" idx="1"/>
          </p:cNvCxnSpPr>
          <p:nvPr/>
        </p:nvCxnSpPr>
        <p:spPr>
          <a:xfrm flipH="1" rot="10800000">
            <a:off x="2321825" y="2267600"/>
            <a:ext cx="1141800" cy="24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8"/>
          <p:cNvSpPr txBox="1"/>
          <p:nvPr/>
        </p:nvSpPr>
        <p:spPr>
          <a:xfrm>
            <a:off x="6829875" y="10280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Zebra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18"/>
          <p:cNvCxnSpPr>
            <a:stCxn id="136" idx="3"/>
            <a:endCxn id="154" idx="1"/>
          </p:cNvCxnSpPr>
          <p:nvPr/>
        </p:nvCxnSpPr>
        <p:spPr>
          <a:xfrm flipH="1" rot="10800000">
            <a:off x="6477125" y="1353050"/>
            <a:ext cx="3528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2976725" y="1794875"/>
            <a:ext cx="41871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Let’s see how to build a face recognition system for Employees</a:t>
            </a:r>
            <a:endParaRPr sz="18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2500" y="-25"/>
            <a:ext cx="16074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1117025" y="153650"/>
            <a:ext cx="1052400" cy="6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117025" y="1220450"/>
            <a:ext cx="1052400" cy="6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117025" y="2211050"/>
            <a:ext cx="1052400" cy="6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Elephants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117025" y="3201650"/>
            <a:ext cx="1052400" cy="6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69425" y="306050"/>
            <a:ext cx="1052400" cy="6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Person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1269425" y="1372850"/>
            <a:ext cx="1052400" cy="6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Person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1269425" y="2363450"/>
            <a:ext cx="1052400" cy="6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Person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1269425" y="3354050"/>
            <a:ext cx="1052400" cy="6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Person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463625" y="1610900"/>
            <a:ext cx="3013500" cy="13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CNN Classifier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20"/>
          <p:cNvCxnSpPr>
            <a:endCxn id="174" idx="1"/>
          </p:cNvCxnSpPr>
          <p:nvPr/>
        </p:nvCxnSpPr>
        <p:spPr>
          <a:xfrm>
            <a:off x="2321825" y="783350"/>
            <a:ext cx="1141800" cy="14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>
            <a:endCxn id="174" idx="1"/>
          </p:cNvCxnSpPr>
          <p:nvPr/>
        </p:nvCxnSpPr>
        <p:spPr>
          <a:xfrm>
            <a:off x="2321825" y="1850150"/>
            <a:ext cx="11418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0"/>
          <p:cNvCxnSpPr>
            <a:endCxn id="174" idx="1"/>
          </p:cNvCxnSpPr>
          <p:nvPr/>
        </p:nvCxnSpPr>
        <p:spPr>
          <a:xfrm flipH="1" rot="10800000">
            <a:off x="2321825" y="2267450"/>
            <a:ext cx="11418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>
            <a:endCxn id="174" idx="1"/>
          </p:cNvCxnSpPr>
          <p:nvPr/>
        </p:nvCxnSpPr>
        <p:spPr>
          <a:xfrm flipH="1" rot="10800000">
            <a:off x="2321825" y="2267450"/>
            <a:ext cx="1141800" cy="1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0"/>
          <p:cNvSpPr txBox="1"/>
          <p:nvPr/>
        </p:nvSpPr>
        <p:spPr>
          <a:xfrm>
            <a:off x="7105400" y="1942400"/>
            <a:ext cx="1052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Probability for each person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020850" y="3359300"/>
            <a:ext cx="2347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We have to get lots of pictures of each person!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1117025" y="4116050"/>
            <a:ext cx="1052400" cy="6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Horse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1269425" y="4268450"/>
            <a:ext cx="1052400" cy="6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Person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0"/>
          <p:cNvCxnSpPr>
            <a:stCxn id="182" idx="3"/>
            <a:endCxn id="174" idx="1"/>
          </p:cNvCxnSpPr>
          <p:nvPr/>
        </p:nvCxnSpPr>
        <p:spPr>
          <a:xfrm flipH="1" rot="10800000">
            <a:off x="2321825" y="2267600"/>
            <a:ext cx="1141800" cy="23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0"/>
          <p:cNvCxnSpPr>
            <a:stCxn id="174" idx="3"/>
            <a:endCxn id="179" idx="1"/>
          </p:cNvCxnSpPr>
          <p:nvPr/>
        </p:nvCxnSpPr>
        <p:spPr>
          <a:xfrm>
            <a:off x="6477125" y="2267450"/>
            <a:ext cx="6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704100" y="707250"/>
            <a:ext cx="77358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Key issues with this approach</a:t>
            </a:r>
            <a:endParaRPr b="1" sz="24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Data gathering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Getting lot of pictures for each person may not be feasible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if a person leaves the organization?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We can potentially leave the model as is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if a new person joins?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will need to retrain the model every time a new person needs to be recognized.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