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3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58" r:id="rId89"/>
    <p:sldId id="359" r:id="rId90"/>
    <p:sldId id="360" r:id="rId91"/>
    <p:sldId id="361" r:id="rId9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94"/>
      <p:bold r:id="rId95"/>
      <p:italic r:id="rId96"/>
      <p:boldItalic r:id="rId97"/>
    </p:embeddedFont>
    <p:embeddedFont>
      <p:font typeface="Cambria" panose="02040503050406030204" pitchFamily="18" charset="0"/>
      <p:regular r:id="rId98"/>
      <p:bold r:id="rId99"/>
      <p:italic r:id="rId100"/>
      <p:boldItalic r:id="rId101"/>
    </p:embeddedFont>
    <p:embeddedFont>
      <p:font typeface="Calibri" panose="020F0502020204030204" pitchFamily="34" charset="0"/>
      <p:regular r:id="rId102"/>
      <p:bold r:id="rId103"/>
      <p:italic r:id="rId104"/>
      <p:boldItalic r:id="rId105"/>
    </p:embeddedFont>
    <p:embeddedFont>
      <p:font typeface="Architects Daughter" panose="020B0604020202020204" charset="0"/>
      <p:regular r:id="rId10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5232B5-AAAC-42DB-A37F-C67BC0CEF32E}">
  <a:tblStyle styleId="{525232B5-AAAC-42DB-A37F-C67BC0CEF3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9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2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0.fntdata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1.fntdata"/><Relationship Id="rId99" Type="http://schemas.openxmlformats.org/officeDocument/2006/relationships/font" Target="fonts/font6.fntdata"/><Relationship Id="rId10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4.fntdata"/><Relationship Id="rId104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7.fntdata"/><Relationship Id="rId105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font" Target="fonts/font5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55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9ca64b4e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9ca64b4e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07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a5564531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a5564531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493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9ca64b4e3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9ca64b4e3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148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a5564531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a5564531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068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a5564531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a5564531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87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a5564531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a5564531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713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a556453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a556453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185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a5564531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a5564531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487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a5564531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a5564531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970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a5564531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a5564531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965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a56661d6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a56661d6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96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ca64b4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ca64b4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003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a5564531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a5564531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279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a5564531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a5564531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77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a5564531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a5564531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351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a5564531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a5564531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89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a5564531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a5564531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050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a5564531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a5564531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187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a5564531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a5564531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911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a5564531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a5564531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65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a55645318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a55645318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936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a5564531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a55645318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878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9ca64b4e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9ca64b4e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9867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a5564531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a5564531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168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a55645318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a55645318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444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a55645318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a55645318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153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a5564531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a5564531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8433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a55645318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4a55645318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9204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a55645318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a55645318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0897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4a55645318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4a55645318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904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a55645318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a55645318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4744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a55645318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4a55645318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31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4a55645318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4a55645318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818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9ca64b4e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9ca64b4e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5942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4a55645318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4a55645318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2876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4a55645318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4a55645318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2076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a55645318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a55645318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9749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a55645318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a55645318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8384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4a55645318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4a55645318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6470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4a55645318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4a55645318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5964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a55645318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a55645318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553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4a55645318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4a55645318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9876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4a55645318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4a55645318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0159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4a56661d62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4a56661d62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02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ca64b4e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ca64b4e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1226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a55645318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a55645318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9590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4a55645318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4a55645318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6194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4a55645318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4a55645318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7599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4a55645318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4a55645318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188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4a55645318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4a55645318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5699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4a55645318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4a55645318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0418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a55645318_0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a55645318_0_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196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4a55645318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4a55645318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7261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4a55645318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4a55645318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1276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4a55645318_0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4a55645318_0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697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a5564531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a5564531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511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4a55645318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4a55645318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7254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4a55645318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4a55645318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9422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4a55645318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4a55645318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7201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4a55645318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4a55645318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2011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4a55645318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4a55645318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2028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4a55645318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4a55645318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3879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4a5e8063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4a5e8063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939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4a5e80631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4a5e80631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3309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4a5e80631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4a5e80631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4875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4a5e8063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4a5e8063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80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a5564531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a5564531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2992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4a5e80631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4a5e80631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4892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4a5e80631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4a5e80631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6023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4a5e80631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4a5e80631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0953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4a5e80631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4a5e80631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61518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4a5e80631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4a5e80631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0588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4a5e80631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4a5e80631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88974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4a5e80631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4a5e80631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38135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4a5e80631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4a5e80631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5853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4a5e8063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4a5e8063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90022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4a5e80631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4a5e80631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7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a5564531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a5564531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4752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4a5e80631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4a5e80631e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25277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4a5e80631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4a5e80631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226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4a5e80631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4a5e80631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2105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4a5e80631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4a5e80631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19306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4a5e80631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4a5e80631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5829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4a5e80631e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4a5e80631e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3744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4a5e80631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4a5e80631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33870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4a5e80631e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4a5e80631e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4861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4a5e80631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4a5e80631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25059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4a5e80631e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4a5e80631e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32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a5564531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a5564531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3094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4a5e80631e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4a5e80631e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87094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49e18c029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49e18c029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25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25" y="152400"/>
            <a:ext cx="516128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561750" y="1787950"/>
            <a:ext cx="33414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Principal Component Analysis (PCA)</a:t>
            </a:r>
            <a:endParaRPr sz="30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/>
        </p:nvSpPr>
        <p:spPr>
          <a:xfrm>
            <a:off x="944094" y="407775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Curse of Dimensionality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563" y="885900"/>
            <a:ext cx="2982874" cy="292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/>
          <p:nvPr/>
        </p:nvSpPr>
        <p:spPr>
          <a:xfrm>
            <a:off x="1647500" y="2047050"/>
            <a:ext cx="2623200" cy="104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Vision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Cambria"/>
                <a:ea typeface="Cambria"/>
                <a:cs typeface="Cambria"/>
                <a:sym typeface="Cambria"/>
              </a:rPr>
              <a:t>1000 * 1000 Pixels</a:t>
            </a:r>
            <a:endParaRPr sz="1200">
              <a:solidFill>
                <a:srgbClr val="BF9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" name="Google Shape;234;p38"/>
          <p:cNvSpPr/>
          <p:nvPr/>
        </p:nvSpPr>
        <p:spPr>
          <a:xfrm>
            <a:off x="5405500" y="2047050"/>
            <a:ext cx="2623200" cy="104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Text Documents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F9000"/>
                </a:solidFill>
                <a:latin typeface="Cambria"/>
                <a:ea typeface="Cambria"/>
                <a:cs typeface="Cambria"/>
                <a:sym typeface="Cambria"/>
              </a:rPr>
              <a:t>11 Billion Phrases in English</a:t>
            </a:r>
            <a:endParaRPr sz="1000">
              <a:solidFill>
                <a:srgbClr val="BF9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575" y="1371600"/>
            <a:ext cx="242887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/>
        </p:nvSpPr>
        <p:spPr>
          <a:xfrm>
            <a:off x="972250" y="1624550"/>
            <a:ext cx="29571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How many Dimensions?</a:t>
            </a:r>
            <a:endParaRPr sz="1800" b="1">
              <a:solidFill>
                <a:srgbClr val="6AA84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972250" y="2590800"/>
            <a:ext cx="29571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155CC"/>
                </a:solidFill>
                <a:latin typeface="Cambria"/>
                <a:ea typeface="Cambria"/>
                <a:cs typeface="Cambria"/>
                <a:sym typeface="Cambria"/>
              </a:rPr>
              <a:t>How many possible values?</a:t>
            </a:r>
            <a:endParaRPr sz="1800" b="1">
              <a:solidFill>
                <a:srgbClr val="1155CC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What possible problem does it create?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/>
        </p:nvSpPr>
        <p:spPr>
          <a:xfrm>
            <a:off x="944094" y="104637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ML models use Statistics</a:t>
            </a:r>
            <a:endParaRPr sz="1800" i="1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52" name="Google Shape;252;p41"/>
          <p:cNvCxnSpPr/>
          <p:nvPr/>
        </p:nvCxnSpPr>
        <p:spPr>
          <a:xfrm>
            <a:off x="2838150" y="3042350"/>
            <a:ext cx="3467700" cy="0"/>
          </a:xfrm>
          <a:prstGeom prst="straightConnector1">
            <a:avLst/>
          </a:prstGeom>
          <a:noFill/>
          <a:ln w="38100" cap="flat" cmpd="sng">
            <a:solidFill>
              <a:srgbClr val="84C0F4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253" name="Google Shape;253;p41"/>
          <p:cNvSpPr/>
          <p:nvPr/>
        </p:nvSpPr>
        <p:spPr>
          <a:xfrm>
            <a:off x="5607575" y="2718225"/>
            <a:ext cx="177900" cy="206100"/>
          </a:xfrm>
          <a:prstGeom prst="rect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1"/>
          <p:cNvSpPr/>
          <p:nvPr/>
        </p:nvSpPr>
        <p:spPr>
          <a:xfrm>
            <a:off x="5302775" y="2718225"/>
            <a:ext cx="177900" cy="206100"/>
          </a:xfrm>
          <a:prstGeom prst="rect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1"/>
          <p:cNvSpPr/>
          <p:nvPr/>
        </p:nvSpPr>
        <p:spPr>
          <a:xfrm>
            <a:off x="4616975" y="2718225"/>
            <a:ext cx="177900" cy="206100"/>
          </a:xfrm>
          <a:prstGeom prst="rect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1"/>
          <p:cNvSpPr/>
          <p:nvPr/>
        </p:nvSpPr>
        <p:spPr>
          <a:xfrm>
            <a:off x="5836175" y="2718225"/>
            <a:ext cx="177900" cy="206100"/>
          </a:xfrm>
          <a:prstGeom prst="rect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1"/>
          <p:cNvSpPr/>
          <p:nvPr/>
        </p:nvSpPr>
        <p:spPr>
          <a:xfrm>
            <a:off x="3176050" y="2693250"/>
            <a:ext cx="225000" cy="2061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1"/>
          <p:cNvSpPr/>
          <p:nvPr/>
        </p:nvSpPr>
        <p:spPr>
          <a:xfrm>
            <a:off x="3480850" y="2693250"/>
            <a:ext cx="225000" cy="2061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1"/>
          <p:cNvSpPr/>
          <p:nvPr/>
        </p:nvSpPr>
        <p:spPr>
          <a:xfrm>
            <a:off x="3938050" y="2693250"/>
            <a:ext cx="225000" cy="2061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1"/>
          <p:cNvSpPr/>
          <p:nvPr/>
        </p:nvSpPr>
        <p:spPr>
          <a:xfrm>
            <a:off x="3792500" y="2663275"/>
            <a:ext cx="225000" cy="243600"/>
          </a:xfrm>
          <a:prstGeom prst="triangle">
            <a:avLst>
              <a:gd name="adj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1"/>
          <p:cNvSpPr/>
          <p:nvPr/>
        </p:nvSpPr>
        <p:spPr>
          <a:xfrm>
            <a:off x="4173500" y="2663275"/>
            <a:ext cx="225000" cy="243600"/>
          </a:xfrm>
          <a:prstGeom prst="triangle">
            <a:avLst>
              <a:gd name="adj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1"/>
          <p:cNvSpPr/>
          <p:nvPr/>
        </p:nvSpPr>
        <p:spPr>
          <a:xfrm>
            <a:off x="4478300" y="2663275"/>
            <a:ext cx="225000" cy="243600"/>
          </a:xfrm>
          <a:prstGeom prst="triangle">
            <a:avLst>
              <a:gd name="adj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1"/>
          <p:cNvSpPr txBox="1"/>
          <p:nvPr/>
        </p:nvSpPr>
        <p:spPr>
          <a:xfrm>
            <a:off x="944094" y="335112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10 Samples, 1 Dimension</a:t>
            </a:r>
            <a:endParaRPr i="1">
              <a:solidFill>
                <a:srgbClr val="666666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944094" y="396072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How many regions?</a:t>
            </a:r>
            <a:endParaRPr sz="1800" i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/>
        </p:nvSpPr>
        <p:spPr>
          <a:xfrm>
            <a:off x="944094" y="53467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ML models use Statistics</a:t>
            </a:r>
            <a:endParaRPr sz="1800" i="1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Google Shape;270;p42"/>
          <p:cNvSpPr/>
          <p:nvPr/>
        </p:nvSpPr>
        <p:spPr>
          <a:xfrm>
            <a:off x="4372050" y="2328238"/>
            <a:ext cx="177900" cy="206100"/>
          </a:xfrm>
          <a:prstGeom prst="rect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2"/>
          <p:cNvSpPr/>
          <p:nvPr/>
        </p:nvSpPr>
        <p:spPr>
          <a:xfrm>
            <a:off x="4194150" y="2028525"/>
            <a:ext cx="177900" cy="206100"/>
          </a:xfrm>
          <a:prstGeom prst="rect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2"/>
          <p:cNvSpPr/>
          <p:nvPr/>
        </p:nvSpPr>
        <p:spPr>
          <a:xfrm>
            <a:off x="4932400" y="1987450"/>
            <a:ext cx="177900" cy="206100"/>
          </a:xfrm>
          <a:prstGeom prst="rect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2"/>
          <p:cNvSpPr/>
          <p:nvPr/>
        </p:nvSpPr>
        <p:spPr>
          <a:xfrm>
            <a:off x="3960850" y="2793475"/>
            <a:ext cx="177900" cy="206100"/>
          </a:xfrm>
          <a:prstGeom prst="rect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2"/>
          <p:cNvSpPr/>
          <p:nvPr/>
        </p:nvSpPr>
        <p:spPr>
          <a:xfrm>
            <a:off x="3513475" y="2917750"/>
            <a:ext cx="225000" cy="2061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2"/>
          <p:cNvSpPr/>
          <p:nvPr/>
        </p:nvSpPr>
        <p:spPr>
          <a:xfrm>
            <a:off x="3194850" y="1987450"/>
            <a:ext cx="225000" cy="2061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2"/>
          <p:cNvSpPr/>
          <p:nvPr/>
        </p:nvSpPr>
        <p:spPr>
          <a:xfrm>
            <a:off x="3288475" y="2315188"/>
            <a:ext cx="225000" cy="2061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2"/>
          <p:cNvSpPr/>
          <p:nvPr/>
        </p:nvSpPr>
        <p:spPr>
          <a:xfrm>
            <a:off x="4194150" y="3465838"/>
            <a:ext cx="225000" cy="243600"/>
          </a:xfrm>
          <a:prstGeom prst="triangle">
            <a:avLst>
              <a:gd name="adj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2"/>
          <p:cNvSpPr/>
          <p:nvPr/>
        </p:nvSpPr>
        <p:spPr>
          <a:xfrm>
            <a:off x="4908850" y="2991175"/>
            <a:ext cx="225000" cy="243600"/>
          </a:xfrm>
          <a:prstGeom prst="triangle">
            <a:avLst>
              <a:gd name="adj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2"/>
          <p:cNvSpPr/>
          <p:nvPr/>
        </p:nvSpPr>
        <p:spPr>
          <a:xfrm>
            <a:off x="4837500" y="3432738"/>
            <a:ext cx="225000" cy="243600"/>
          </a:xfrm>
          <a:prstGeom prst="triangle">
            <a:avLst>
              <a:gd name="adj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2"/>
          <p:cNvSpPr txBox="1"/>
          <p:nvPr/>
        </p:nvSpPr>
        <p:spPr>
          <a:xfrm>
            <a:off x="944094" y="422317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10 Samples, 2 Dimensions</a:t>
            </a:r>
            <a:endParaRPr sz="1800" i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cxnSp>
        <p:nvCxnSpPr>
          <p:cNvPr id="281" name="Google Shape;281;p42"/>
          <p:cNvCxnSpPr/>
          <p:nvPr/>
        </p:nvCxnSpPr>
        <p:spPr>
          <a:xfrm>
            <a:off x="3130050" y="3874300"/>
            <a:ext cx="28839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42"/>
          <p:cNvCxnSpPr/>
          <p:nvPr/>
        </p:nvCxnSpPr>
        <p:spPr>
          <a:xfrm rot="10800000" flipH="1">
            <a:off x="3108350" y="1381600"/>
            <a:ext cx="4200" cy="2492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42"/>
          <p:cNvCxnSpPr/>
          <p:nvPr/>
        </p:nvCxnSpPr>
        <p:spPr>
          <a:xfrm rot="10800000" flipH="1">
            <a:off x="3801000" y="1928200"/>
            <a:ext cx="12000" cy="19461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42"/>
          <p:cNvCxnSpPr/>
          <p:nvPr/>
        </p:nvCxnSpPr>
        <p:spPr>
          <a:xfrm rot="10800000" flipH="1">
            <a:off x="4563000" y="1928200"/>
            <a:ext cx="12000" cy="19461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42"/>
          <p:cNvCxnSpPr/>
          <p:nvPr/>
        </p:nvCxnSpPr>
        <p:spPr>
          <a:xfrm rot="10800000" flipH="1">
            <a:off x="5325000" y="1928200"/>
            <a:ext cx="12000" cy="19461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42"/>
          <p:cNvCxnSpPr/>
          <p:nvPr/>
        </p:nvCxnSpPr>
        <p:spPr>
          <a:xfrm rot="10800000">
            <a:off x="3101050" y="1918750"/>
            <a:ext cx="22392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42"/>
          <p:cNvCxnSpPr/>
          <p:nvPr/>
        </p:nvCxnSpPr>
        <p:spPr>
          <a:xfrm rot="10800000">
            <a:off x="3085800" y="2627950"/>
            <a:ext cx="22392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42"/>
          <p:cNvCxnSpPr/>
          <p:nvPr/>
        </p:nvCxnSpPr>
        <p:spPr>
          <a:xfrm rot="10800000">
            <a:off x="3085800" y="3300975"/>
            <a:ext cx="22392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/>
        </p:nvSpPr>
        <p:spPr>
          <a:xfrm>
            <a:off x="944094" y="53467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ML models use Statistics</a:t>
            </a:r>
            <a:endParaRPr sz="1800" i="1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944094" y="248995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10 Samples, 3 Dimensions, 27 Regions</a:t>
            </a:r>
            <a:endParaRPr sz="1800" i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/>
        </p:nvSpPr>
        <p:spPr>
          <a:xfrm>
            <a:off x="3267398" y="805375"/>
            <a:ext cx="1508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Dimensionality</a:t>
            </a:r>
            <a:endParaRPr i="1"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cxnSp>
        <p:nvCxnSpPr>
          <p:cNvPr id="300" name="Google Shape;300;p44"/>
          <p:cNvCxnSpPr/>
          <p:nvPr/>
        </p:nvCxnSpPr>
        <p:spPr>
          <a:xfrm rot="10800000" flipH="1">
            <a:off x="3977325" y="1336625"/>
            <a:ext cx="4200" cy="2492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44"/>
          <p:cNvCxnSpPr/>
          <p:nvPr/>
        </p:nvCxnSpPr>
        <p:spPr>
          <a:xfrm rot="10800000" flipH="1">
            <a:off x="5120325" y="1336625"/>
            <a:ext cx="4200" cy="2492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302" name="Google Shape;302;p44"/>
          <p:cNvSpPr txBox="1"/>
          <p:nvPr/>
        </p:nvSpPr>
        <p:spPr>
          <a:xfrm>
            <a:off x="4368225" y="3829325"/>
            <a:ext cx="15084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Fewer Observations per region</a:t>
            </a:r>
            <a:endParaRPr i="1"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How to deal with High dimensional Data?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/>
        </p:nvSpPr>
        <p:spPr>
          <a:xfrm>
            <a:off x="1489650" y="691425"/>
            <a:ext cx="6708300" cy="3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mbria"/>
              <a:buChar char="➢"/>
            </a:pPr>
            <a:r>
              <a:rPr lang="en" sz="24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Use Domain Expertise</a:t>
            </a:r>
            <a:endParaRPr sz="24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Feature Engineering</a:t>
            </a:r>
            <a:endParaRPr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mbria"/>
              <a:buChar char="➢"/>
            </a:pPr>
            <a:r>
              <a:rPr lang="en" sz="24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Reduce Dimensionality of Data</a:t>
            </a:r>
            <a:endParaRPr sz="24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Keep fewer features or Create new dimensions</a:t>
            </a:r>
            <a:endParaRPr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4824125" y="1984325"/>
            <a:ext cx="1185300" cy="47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6957725" y="1984325"/>
            <a:ext cx="1185300" cy="47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8" name="Google Shape;148;p29"/>
          <p:cNvGraphicFramePr/>
          <p:nvPr/>
        </p:nvGraphicFramePr>
        <p:xfrm>
          <a:off x="952500" y="852750"/>
          <a:ext cx="2336200" cy="344562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1168100"/>
                <a:gridCol w="1168100"/>
              </a:tblGrid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Cap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($M)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49" name="Google Shape;149;p29"/>
          <p:cNvCxnSpPr/>
          <p:nvPr/>
        </p:nvCxnSpPr>
        <p:spPr>
          <a:xfrm>
            <a:off x="4706700" y="2547675"/>
            <a:ext cx="3467700" cy="0"/>
          </a:xfrm>
          <a:prstGeom prst="straightConnector1">
            <a:avLst/>
          </a:prstGeom>
          <a:noFill/>
          <a:ln w="38100" cap="flat" cmpd="sng">
            <a:solidFill>
              <a:srgbClr val="84C0F4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150" name="Google Shape;150;p29"/>
          <p:cNvSpPr/>
          <p:nvPr/>
        </p:nvSpPr>
        <p:spPr>
          <a:xfrm>
            <a:off x="7407725" y="21643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7026725" y="21643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7788725" y="21643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5274125" y="21643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4893125" y="21643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5655125" y="21643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7127000" y="16095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Large Cap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4917200" y="16095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Small Cap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/>
          <p:nvPr/>
        </p:nvSpPr>
        <p:spPr>
          <a:xfrm>
            <a:off x="1506975" y="2047050"/>
            <a:ext cx="2623200" cy="104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Represent each Sample with fewer Variables </a:t>
            </a:r>
            <a:endParaRPr sz="1200">
              <a:solidFill>
                <a:srgbClr val="BF9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8" name="Google Shape;318;p47"/>
          <p:cNvSpPr/>
          <p:nvPr/>
        </p:nvSpPr>
        <p:spPr>
          <a:xfrm>
            <a:off x="5264975" y="2047050"/>
            <a:ext cx="2623200" cy="104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Preserve most of the information in the Data</a:t>
            </a:r>
            <a:endParaRPr sz="1000">
              <a:solidFill>
                <a:srgbClr val="BF9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9" name="Google Shape;319;p47"/>
          <p:cNvSpPr txBox="1"/>
          <p:nvPr/>
        </p:nvSpPr>
        <p:spPr>
          <a:xfrm>
            <a:off x="1069669" y="453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Dimensionality Reduction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/>
        </p:nvSpPr>
        <p:spPr>
          <a:xfrm>
            <a:off x="1217850" y="1216075"/>
            <a:ext cx="67083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mbria"/>
              <a:buChar char="●"/>
            </a:pPr>
            <a:r>
              <a:rPr lang="en" sz="24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Feature Selection</a:t>
            </a:r>
            <a:endParaRPr sz="24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Pick a Subset of Original features based on some criteria </a:t>
            </a:r>
            <a:endParaRPr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- e.g Information gain</a:t>
            </a:r>
            <a:endParaRPr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mbria"/>
              <a:buChar char="●"/>
            </a:pPr>
            <a:r>
              <a:rPr lang="en" sz="24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Feature Extraction</a:t>
            </a:r>
            <a:endParaRPr sz="24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Create completely new set of Features e.g PCA</a:t>
            </a:r>
            <a:endParaRPr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Principal Component Analysis (PCA)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50"/>
          <p:cNvGraphicFramePr/>
          <p:nvPr/>
        </p:nvGraphicFramePr>
        <p:xfrm>
          <a:off x="868175" y="11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662650"/>
                <a:gridCol w="662650"/>
                <a:gridCol w="662650"/>
                <a:gridCol w="662650"/>
                <a:gridCol w="662650"/>
              </a:tblGrid>
              <a:tr h="50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35" name="Google Shape;335;p50"/>
          <p:cNvSpPr txBox="1"/>
          <p:nvPr/>
        </p:nvSpPr>
        <p:spPr>
          <a:xfrm>
            <a:off x="5836800" y="2407963"/>
            <a:ext cx="1808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How can PCA help?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/>
          <p:nvPr/>
        </p:nvSpPr>
        <p:spPr>
          <a:xfrm>
            <a:off x="5435875" y="1993700"/>
            <a:ext cx="757200" cy="83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41" name="Google Shape;341;p51"/>
          <p:cNvGraphicFramePr/>
          <p:nvPr/>
        </p:nvGraphicFramePr>
        <p:xfrm>
          <a:off x="868175" y="11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662650"/>
                <a:gridCol w="662650"/>
                <a:gridCol w="662650"/>
                <a:gridCol w="662650"/>
                <a:gridCol w="662650"/>
              </a:tblGrid>
              <a:tr h="50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42" name="Google Shape;342;p51"/>
          <p:cNvSpPr txBox="1"/>
          <p:nvPr/>
        </p:nvSpPr>
        <p:spPr>
          <a:xfrm>
            <a:off x="5361900" y="4305850"/>
            <a:ext cx="313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Can make 2D Graph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43" name="Google Shape;343;p51"/>
          <p:cNvCxnSpPr/>
          <p:nvPr/>
        </p:nvCxnSpPr>
        <p:spPr>
          <a:xfrm>
            <a:off x="5361900" y="3589500"/>
            <a:ext cx="31356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51"/>
          <p:cNvCxnSpPr/>
          <p:nvPr/>
        </p:nvCxnSpPr>
        <p:spPr>
          <a:xfrm rot="10800000" flipH="1">
            <a:off x="5361900" y="1096800"/>
            <a:ext cx="4500" cy="2492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5" name="Google Shape;345;p51"/>
          <p:cNvSpPr/>
          <p:nvPr/>
        </p:nvSpPr>
        <p:spPr>
          <a:xfrm>
            <a:off x="7528652" y="2375932"/>
            <a:ext cx="253200" cy="2079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51"/>
          <p:cNvSpPr/>
          <p:nvPr/>
        </p:nvSpPr>
        <p:spPr>
          <a:xfrm>
            <a:off x="7356800" y="1873950"/>
            <a:ext cx="253200" cy="2079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51"/>
          <p:cNvSpPr/>
          <p:nvPr/>
        </p:nvSpPr>
        <p:spPr>
          <a:xfrm>
            <a:off x="8124674" y="2133928"/>
            <a:ext cx="253200" cy="2079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51"/>
          <p:cNvSpPr/>
          <p:nvPr/>
        </p:nvSpPr>
        <p:spPr>
          <a:xfrm>
            <a:off x="5721175" y="25074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51"/>
          <p:cNvSpPr/>
          <p:nvPr/>
        </p:nvSpPr>
        <p:spPr>
          <a:xfrm>
            <a:off x="5512075" y="22164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51"/>
          <p:cNvSpPr/>
          <p:nvPr/>
        </p:nvSpPr>
        <p:spPr>
          <a:xfrm>
            <a:off x="5851225" y="20640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51"/>
          <p:cNvSpPr txBox="1"/>
          <p:nvPr/>
        </p:nvSpPr>
        <p:spPr>
          <a:xfrm>
            <a:off x="6414225" y="3673450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PCA 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2" name="Google Shape;352;p51"/>
          <p:cNvSpPr txBox="1"/>
          <p:nvPr/>
        </p:nvSpPr>
        <p:spPr>
          <a:xfrm rot="-5400000">
            <a:off x="4688600" y="22191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PCA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3" name="Google Shape;353;p51"/>
          <p:cNvSpPr/>
          <p:nvPr/>
        </p:nvSpPr>
        <p:spPr>
          <a:xfrm>
            <a:off x="7260850" y="1731375"/>
            <a:ext cx="1236600" cy="97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" name="Google Shape;358;p52"/>
          <p:cNvGraphicFramePr/>
          <p:nvPr/>
        </p:nvGraphicFramePr>
        <p:xfrm>
          <a:off x="868175" y="11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662650"/>
                <a:gridCol w="662650"/>
                <a:gridCol w="662650"/>
                <a:gridCol w="662650"/>
                <a:gridCol w="662650"/>
              </a:tblGrid>
              <a:tr h="50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59" name="Google Shape;359;p52"/>
          <p:cNvSpPr/>
          <p:nvPr/>
        </p:nvSpPr>
        <p:spPr>
          <a:xfrm>
            <a:off x="5435875" y="1993700"/>
            <a:ext cx="757200" cy="83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2"/>
          <p:cNvSpPr txBox="1"/>
          <p:nvPr/>
        </p:nvSpPr>
        <p:spPr>
          <a:xfrm>
            <a:off x="5361900" y="4305850"/>
            <a:ext cx="313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Which Feature is most important separating Examples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61" name="Google Shape;361;p52"/>
          <p:cNvCxnSpPr/>
          <p:nvPr/>
        </p:nvCxnSpPr>
        <p:spPr>
          <a:xfrm>
            <a:off x="5361900" y="3589500"/>
            <a:ext cx="31356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52"/>
          <p:cNvCxnSpPr/>
          <p:nvPr/>
        </p:nvCxnSpPr>
        <p:spPr>
          <a:xfrm rot="10800000" flipH="1">
            <a:off x="5361900" y="1096800"/>
            <a:ext cx="4500" cy="2492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52"/>
          <p:cNvSpPr/>
          <p:nvPr/>
        </p:nvSpPr>
        <p:spPr>
          <a:xfrm>
            <a:off x="7528652" y="2375932"/>
            <a:ext cx="253200" cy="2079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2"/>
          <p:cNvSpPr/>
          <p:nvPr/>
        </p:nvSpPr>
        <p:spPr>
          <a:xfrm>
            <a:off x="7356800" y="1873950"/>
            <a:ext cx="253200" cy="2079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52"/>
          <p:cNvSpPr/>
          <p:nvPr/>
        </p:nvSpPr>
        <p:spPr>
          <a:xfrm>
            <a:off x="8124674" y="2133928"/>
            <a:ext cx="253200" cy="2079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2"/>
          <p:cNvSpPr/>
          <p:nvPr/>
        </p:nvSpPr>
        <p:spPr>
          <a:xfrm>
            <a:off x="5721175" y="25074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2"/>
          <p:cNvSpPr/>
          <p:nvPr/>
        </p:nvSpPr>
        <p:spPr>
          <a:xfrm>
            <a:off x="5512075" y="22164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2"/>
          <p:cNvSpPr/>
          <p:nvPr/>
        </p:nvSpPr>
        <p:spPr>
          <a:xfrm>
            <a:off x="5851225" y="20640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2"/>
          <p:cNvSpPr txBox="1"/>
          <p:nvPr/>
        </p:nvSpPr>
        <p:spPr>
          <a:xfrm>
            <a:off x="6414225" y="3673450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PCA 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0" name="Google Shape;370;p52"/>
          <p:cNvSpPr txBox="1"/>
          <p:nvPr/>
        </p:nvSpPr>
        <p:spPr>
          <a:xfrm rot="-5400000">
            <a:off x="4688600" y="22191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PCA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1" name="Google Shape;371;p52"/>
          <p:cNvSpPr/>
          <p:nvPr/>
        </p:nvSpPr>
        <p:spPr>
          <a:xfrm>
            <a:off x="7260850" y="1731375"/>
            <a:ext cx="1236600" cy="97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" name="Google Shape;376;p53"/>
          <p:cNvGraphicFramePr/>
          <p:nvPr/>
        </p:nvGraphicFramePr>
        <p:xfrm>
          <a:off x="868175" y="11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662650"/>
                <a:gridCol w="662650"/>
                <a:gridCol w="662650"/>
                <a:gridCol w="662650"/>
                <a:gridCol w="662650"/>
              </a:tblGrid>
              <a:tr h="50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77" name="Google Shape;377;p53"/>
          <p:cNvSpPr/>
          <p:nvPr/>
        </p:nvSpPr>
        <p:spPr>
          <a:xfrm>
            <a:off x="5435875" y="1993700"/>
            <a:ext cx="757200" cy="83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53"/>
          <p:cNvSpPr txBox="1"/>
          <p:nvPr/>
        </p:nvSpPr>
        <p:spPr>
          <a:xfrm>
            <a:off x="5361900" y="4305850"/>
            <a:ext cx="313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How accurate the Graph is?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79" name="Google Shape;379;p53"/>
          <p:cNvCxnSpPr/>
          <p:nvPr/>
        </p:nvCxnSpPr>
        <p:spPr>
          <a:xfrm>
            <a:off x="5361900" y="3589500"/>
            <a:ext cx="31356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53"/>
          <p:cNvCxnSpPr/>
          <p:nvPr/>
        </p:nvCxnSpPr>
        <p:spPr>
          <a:xfrm rot="10800000" flipH="1">
            <a:off x="5361900" y="1096800"/>
            <a:ext cx="4500" cy="2492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" name="Google Shape;381;p53"/>
          <p:cNvSpPr/>
          <p:nvPr/>
        </p:nvSpPr>
        <p:spPr>
          <a:xfrm>
            <a:off x="7528652" y="2375932"/>
            <a:ext cx="253200" cy="2079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3"/>
          <p:cNvSpPr/>
          <p:nvPr/>
        </p:nvSpPr>
        <p:spPr>
          <a:xfrm>
            <a:off x="7356800" y="1873950"/>
            <a:ext cx="253200" cy="2079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53"/>
          <p:cNvSpPr/>
          <p:nvPr/>
        </p:nvSpPr>
        <p:spPr>
          <a:xfrm>
            <a:off x="8124674" y="2133928"/>
            <a:ext cx="253200" cy="2079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53"/>
          <p:cNvSpPr/>
          <p:nvPr/>
        </p:nvSpPr>
        <p:spPr>
          <a:xfrm>
            <a:off x="5721175" y="25074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53"/>
          <p:cNvSpPr/>
          <p:nvPr/>
        </p:nvSpPr>
        <p:spPr>
          <a:xfrm>
            <a:off x="5512075" y="22164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53"/>
          <p:cNvSpPr/>
          <p:nvPr/>
        </p:nvSpPr>
        <p:spPr>
          <a:xfrm>
            <a:off x="5851225" y="20640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3"/>
          <p:cNvSpPr txBox="1"/>
          <p:nvPr/>
        </p:nvSpPr>
        <p:spPr>
          <a:xfrm>
            <a:off x="6414225" y="3673450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PCA 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8" name="Google Shape;388;p53"/>
          <p:cNvSpPr txBox="1"/>
          <p:nvPr/>
        </p:nvSpPr>
        <p:spPr>
          <a:xfrm rot="-5400000">
            <a:off x="4688600" y="22191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PCA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9" name="Google Shape;389;p53"/>
          <p:cNvSpPr/>
          <p:nvPr/>
        </p:nvSpPr>
        <p:spPr>
          <a:xfrm>
            <a:off x="7260850" y="1731375"/>
            <a:ext cx="1236600" cy="97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How PCA works?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5"/>
          <p:cNvGraphicFramePr/>
          <p:nvPr/>
        </p:nvGraphicFramePr>
        <p:xfrm>
          <a:off x="868175" y="11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662650"/>
                <a:gridCol w="662650"/>
                <a:gridCol w="662650"/>
              </a:tblGrid>
              <a:tr h="50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00" name="Google Shape;400;p55"/>
          <p:cNvSpPr txBox="1"/>
          <p:nvPr/>
        </p:nvSpPr>
        <p:spPr>
          <a:xfrm>
            <a:off x="4566000" y="4304300"/>
            <a:ext cx="313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Plot the Graph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01" name="Google Shape;401;p55"/>
          <p:cNvCxnSpPr/>
          <p:nvPr/>
        </p:nvCxnSpPr>
        <p:spPr>
          <a:xfrm rot="10800000" flipH="1">
            <a:off x="4371300" y="3727500"/>
            <a:ext cx="3525000" cy="14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" name="Google Shape;402;p55"/>
          <p:cNvCxnSpPr/>
          <p:nvPr/>
        </p:nvCxnSpPr>
        <p:spPr>
          <a:xfrm rot="10800000" flipH="1">
            <a:off x="4371300" y="1249200"/>
            <a:ext cx="4500" cy="2492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3" name="Google Shape;403;p55"/>
          <p:cNvSpPr/>
          <p:nvPr/>
        </p:nvSpPr>
        <p:spPr>
          <a:xfrm>
            <a:off x="4621925" y="33396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5"/>
          <p:cNvSpPr txBox="1"/>
          <p:nvPr/>
        </p:nvSpPr>
        <p:spPr>
          <a:xfrm>
            <a:off x="5992325" y="3825850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5" name="Google Shape;405;p55"/>
          <p:cNvSpPr txBox="1"/>
          <p:nvPr/>
        </p:nvSpPr>
        <p:spPr>
          <a:xfrm rot="-5400000">
            <a:off x="3698000" y="23715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6" name="Google Shape;406;p55"/>
          <p:cNvSpPr/>
          <p:nvPr/>
        </p:nvSpPr>
        <p:spPr>
          <a:xfrm>
            <a:off x="5079125" y="28824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5"/>
          <p:cNvSpPr/>
          <p:nvPr/>
        </p:nvSpPr>
        <p:spPr>
          <a:xfrm>
            <a:off x="6374525" y="21204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5"/>
          <p:cNvSpPr/>
          <p:nvPr/>
        </p:nvSpPr>
        <p:spPr>
          <a:xfrm>
            <a:off x="4774325" y="28824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55"/>
          <p:cNvSpPr/>
          <p:nvPr/>
        </p:nvSpPr>
        <p:spPr>
          <a:xfrm>
            <a:off x="6907925" y="24252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55"/>
          <p:cNvSpPr/>
          <p:nvPr/>
        </p:nvSpPr>
        <p:spPr>
          <a:xfrm>
            <a:off x="7288925" y="14346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" name="Google Shape;415;p56"/>
          <p:cNvGraphicFramePr/>
          <p:nvPr/>
        </p:nvGraphicFramePr>
        <p:xfrm>
          <a:off x="868175" y="11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662650"/>
                <a:gridCol w="662650"/>
                <a:gridCol w="662650"/>
              </a:tblGrid>
              <a:tr h="50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6" name="Google Shape;416;p56"/>
          <p:cNvSpPr txBox="1"/>
          <p:nvPr/>
        </p:nvSpPr>
        <p:spPr>
          <a:xfrm>
            <a:off x="4566000" y="4304300"/>
            <a:ext cx="313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Calculate feature(s) mean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17" name="Google Shape;417;p56"/>
          <p:cNvCxnSpPr/>
          <p:nvPr/>
        </p:nvCxnSpPr>
        <p:spPr>
          <a:xfrm rot="10800000" flipH="1">
            <a:off x="4371300" y="3727500"/>
            <a:ext cx="3525000" cy="14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" name="Google Shape;418;p56"/>
          <p:cNvCxnSpPr/>
          <p:nvPr/>
        </p:nvCxnSpPr>
        <p:spPr>
          <a:xfrm rot="10800000" flipH="1">
            <a:off x="4371300" y="1249200"/>
            <a:ext cx="4500" cy="2492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9" name="Google Shape;419;p56"/>
          <p:cNvSpPr/>
          <p:nvPr/>
        </p:nvSpPr>
        <p:spPr>
          <a:xfrm>
            <a:off x="4621925" y="33396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6"/>
          <p:cNvSpPr txBox="1"/>
          <p:nvPr/>
        </p:nvSpPr>
        <p:spPr>
          <a:xfrm>
            <a:off x="5992325" y="3825850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1" name="Google Shape;421;p56"/>
          <p:cNvSpPr txBox="1"/>
          <p:nvPr/>
        </p:nvSpPr>
        <p:spPr>
          <a:xfrm rot="-5400000">
            <a:off x="3698000" y="23715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2" name="Google Shape;422;p56"/>
          <p:cNvSpPr/>
          <p:nvPr/>
        </p:nvSpPr>
        <p:spPr>
          <a:xfrm>
            <a:off x="5079125" y="28824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6"/>
          <p:cNvSpPr/>
          <p:nvPr/>
        </p:nvSpPr>
        <p:spPr>
          <a:xfrm>
            <a:off x="6374525" y="21204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6"/>
          <p:cNvSpPr/>
          <p:nvPr/>
        </p:nvSpPr>
        <p:spPr>
          <a:xfrm>
            <a:off x="4774325" y="28824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6"/>
          <p:cNvSpPr/>
          <p:nvPr/>
        </p:nvSpPr>
        <p:spPr>
          <a:xfrm>
            <a:off x="6907925" y="24252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6"/>
          <p:cNvSpPr/>
          <p:nvPr/>
        </p:nvSpPr>
        <p:spPr>
          <a:xfrm>
            <a:off x="7288925" y="14346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 rot="2311729">
            <a:off x="6581441" y="1533269"/>
            <a:ext cx="1823864" cy="842216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3" name="Google Shape;163;p30"/>
          <p:cNvGraphicFramePr/>
          <p:nvPr/>
        </p:nvGraphicFramePr>
        <p:xfrm>
          <a:off x="952500" y="852750"/>
          <a:ext cx="2949750" cy="344562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983250"/>
                <a:gridCol w="983250"/>
                <a:gridCol w="983250"/>
              </a:tblGrid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M-Cap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($M)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Revenue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($K)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64" name="Google Shape;164;p30"/>
          <p:cNvCxnSpPr/>
          <p:nvPr/>
        </p:nvCxnSpPr>
        <p:spPr>
          <a:xfrm>
            <a:off x="5285700" y="3818100"/>
            <a:ext cx="28839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30"/>
          <p:cNvCxnSpPr/>
          <p:nvPr/>
        </p:nvCxnSpPr>
        <p:spPr>
          <a:xfrm rot="10800000" flipH="1">
            <a:off x="5285700" y="1325400"/>
            <a:ext cx="4200" cy="2492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30"/>
          <p:cNvSpPr/>
          <p:nvPr/>
        </p:nvSpPr>
        <p:spPr>
          <a:xfrm>
            <a:off x="7210975" y="18364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6839350" y="1508550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7788725" y="21643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5627500" y="3345400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5342200" y="34853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5757550" y="3054400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0"/>
          <p:cNvSpPr/>
          <p:nvPr/>
        </p:nvSpPr>
        <p:spPr>
          <a:xfrm rot="-2186548">
            <a:off x="5229425" y="3011686"/>
            <a:ext cx="1077750" cy="72164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0"/>
          <p:cNvSpPr txBox="1"/>
          <p:nvPr/>
        </p:nvSpPr>
        <p:spPr>
          <a:xfrm>
            <a:off x="6441200" y="38955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Market Cap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 rot="-5400000">
            <a:off x="4612400" y="23715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Revenue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1" name="Google Shape;431;p57"/>
          <p:cNvGraphicFramePr/>
          <p:nvPr/>
        </p:nvGraphicFramePr>
        <p:xfrm>
          <a:off x="868175" y="11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662650"/>
                <a:gridCol w="662650"/>
                <a:gridCol w="662650"/>
              </a:tblGrid>
              <a:tr h="50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32" name="Google Shape;432;p57"/>
          <p:cNvSpPr txBox="1"/>
          <p:nvPr/>
        </p:nvSpPr>
        <p:spPr>
          <a:xfrm>
            <a:off x="4566000" y="4304300"/>
            <a:ext cx="313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Calculate feature(s) mean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33" name="Google Shape;433;p57"/>
          <p:cNvCxnSpPr/>
          <p:nvPr/>
        </p:nvCxnSpPr>
        <p:spPr>
          <a:xfrm rot="10800000" flipH="1">
            <a:off x="4371300" y="3727500"/>
            <a:ext cx="3525000" cy="14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Google Shape;434;p57"/>
          <p:cNvCxnSpPr/>
          <p:nvPr/>
        </p:nvCxnSpPr>
        <p:spPr>
          <a:xfrm rot="10800000" flipH="1">
            <a:off x="4371300" y="1249200"/>
            <a:ext cx="4500" cy="2492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5" name="Google Shape;435;p57"/>
          <p:cNvSpPr/>
          <p:nvPr/>
        </p:nvSpPr>
        <p:spPr>
          <a:xfrm>
            <a:off x="4621925" y="33396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7"/>
          <p:cNvSpPr txBox="1"/>
          <p:nvPr/>
        </p:nvSpPr>
        <p:spPr>
          <a:xfrm>
            <a:off x="5992325" y="3825850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7" name="Google Shape;437;p57"/>
          <p:cNvSpPr txBox="1"/>
          <p:nvPr/>
        </p:nvSpPr>
        <p:spPr>
          <a:xfrm rot="-5400000">
            <a:off x="3698000" y="23715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8" name="Google Shape;438;p57"/>
          <p:cNvSpPr/>
          <p:nvPr/>
        </p:nvSpPr>
        <p:spPr>
          <a:xfrm>
            <a:off x="5079125" y="28824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7"/>
          <p:cNvSpPr/>
          <p:nvPr/>
        </p:nvSpPr>
        <p:spPr>
          <a:xfrm>
            <a:off x="6374525" y="21204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7"/>
          <p:cNvSpPr/>
          <p:nvPr/>
        </p:nvSpPr>
        <p:spPr>
          <a:xfrm>
            <a:off x="4774325" y="28824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7"/>
          <p:cNvSpPr/>
          <p:nvPr/>
        </p:nvSpPr>
        <p:spPr>
          <a:xfrm>
            <a:off x="6907925" y="24252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7"/>
          <p:cNvSpPr/>
          <p:nvPr/>
        </p:nvSpPr>
        <p:spPr>
          <a:xfrm>
            <a:off x="7288925" y="14346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" name="Google Shape;447;p58"/>
          <p:cNvGraphicFramePr/>
          <p:nvPr/>
        </p:nvGraphicFramePr>
        <p:xfrm>
          <a:off x="868175" y="11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662650"/>
                <a:gridCol w="662650"/>
                <a:gridCol w="662650"/>
              </a:tblGrid>
              <a:tr h="50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48" name="Google Shape;448;p58"/>
          <p:cNvSpPr txBox="1"/>
          <p:nvPr/>
        </p:nvSpPr>
        <p:spPr>
          <a:xfrm>
            <a:off x="4566000" y="4304300"/>
            <a:ext cx="313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Plot the mean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49" name="Google Shape;449;p58"/>
          <p:cNvCxnSpPr/>
          <p:nvPr/>
        </p:nvCxnSpPr>
        <p:spPr>
          <a:xfrm rot="10800000" flipH="1">
            <a:off x="4371300" y="3727500"/>
            <a:ext cx="3525000" cy="14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58"/>
          <p:cNvCxnSpPr/>
          <p:nvPr/>
        </p:nvCxnSpPr>
        <p:spPr>
          <a:xfrm rot="10800000" flipH="1">
            <a:off x="4371300" y="1249200"/>
            <a:ext cx="4500" cy="2492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" name="Google Shape;451;p58"/>
          <p:cNvSpPr/>
          <p:nvPr/>
        </p:nvSpPr>
        <p:spPr>
          <a:xfrm>
            <a:off x="4621925" y="33396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8"/>
          <p:cNvSpPr txBox="1"/>
          <p:nvPr/>
        </p:nvSpPr>
        <p:spPr>
          <a:xfrm>
            <a:off x="5992325" y="3825850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3" name="Google Shape;453;p58"/>
          <p:cNvSpPr txBox="1"/>
          <p:nvPr/>
        </p:nvSpPr>
        <p:spPr>
          <a:xfrm rot="-5400000">
            <a:off x="3698000" y="23715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4" name="Google Shape;454;p58"/>
          <p:cNvSpPr/>
          <p:nvPr/>
        </p:nvSpPr>
        <p:spPr>
          <a:xfrm>
            <a:off x="5079125" y="28824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8"/>
          <p:cNvSpPr/>
          <p:nvPr/>
        </p:nvSpPr>
        <p:spPr>
          <a:xfrm>
            <a:off x="6374525" y="21204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8"/>
          <p:cNvSpPr/>
          <p:nvPr/>
        </p:nvSpPr>
        <p:spPr>
          <a:xfrm>
            <a:off x="4774325" y="28824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58"/>
          <p:cNvSpPr/>
          <p:nvPr/>
        </p:nvSpPr>
        <p:spPr>
          <a:xfrm>
            <a:off x="6907925" y="24252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8"/>
          <p:cNvSpPr/>
          <p:nvPr/>
        </p:nvSpPr>
        <p:spPr>
          <a:xfrm>
            <a:off x="7288925" y="14346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58"/>
          <p:cNvSpPr/>
          <p:nvPr/>
        </p:nvSpPr>
        <p:spPr>
          <a:xfrm>
            <a:off x="5746625" y="2486700"/>
            <a:ext cx="393600" cy="395700"/>
          </a:xfrm>
          <a:prstGeom prst="mathMultiply">
            <a:avLst>
              <a:gd name="adj1" fmla="val 23520"/>
            </a:avLst>
          </a:prstGeom>
          <a:solidFill>
            <a:srgbClr val="84C0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4" name="Google Shape;464;p59"/>
          <p:cNvGraphicFramePr/>
          <p:nvPr/>
        </p:nvGraphicFramePr>
        <p:xfrm>
          <a:off x="868175" y="11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662650"/>
                <a:gridCol w="662650"/>
                <a:gridCol w="662650"/>
              </a:tblGrid>
              <a:tr h="50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65" name="Google Shape;465;p59"/>
          <p:cNvSpPr txBox="1"/>
          <p:nvPr/>
        </p:nvSpPr>
        <p:spPr>
          <a:xfrm>
            <a:off x="4566000" y="4304300"/>
            <a:ext cx="313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Shift the Origin to Mean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66" name="Google Shape;466;p59"/>
          <p:cNvCxnSpPr/>
          <p:nvPr/>
        </p:nvCxnSpPr>
        <p:spPr>
          <a:xfrm rot="10800000" flipH="1">
            <a:off x="4371300" y="3727500"/>
            <a:ext cx="3525000" cy="14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59"/>
          <p:cNvCxnSpPr/>
          <p:nvPr/>
        </p:nvCxnSpPr>
        <p:spPr>
          <a:xfrm rot="10800000" flipH="1">
            <a:off x="4371300" y="1249200"/>
            <a:ext cx="4500" cy="2492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8" name="Google Shape;468;p59"/>
          <p:cNvSpPr/>
          <p:nvPr/>
        </p:nvSpPr>
        <p:spPr>
          <a:xfrm>
            <a:off x="4621925" y="33396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9"/>
          <p:cNvSpPr txBox="1"/>
          <p:nvPr/>
        </p:nvSpPr>
        <p:spPr>
          <a:xfrm>
            <a:off x="5992325" y="3825850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0" name="Google Shape;470;p59"/>
          <p:cNvSpPr txBox="1"/>
          <p:nvPr/>
        </p:nvSpPr>
        <p:spPr>
          <a:xfrm rot="-5400000">
            <a:off x="3698000" y="23715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1" name="Google Shape;471;p59"/>
          <p:cNvSpPr/>
          <p:nvPr/>
        </p:nvSpPr>
        <p:spPr>
          <a:xfrm>
            <a:off x="5079125" y="28824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9"/>
          <p:cNvSpPr/>
          <p:nvPr/>
        </p:nvSpPr>
        <p:spPr>
          <a:xfrm>
            <a:off x="6374525" y="21204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59"/>
          <p:cNvSpPr/>
          <p:nvPr/>
        </p:nvSpPr>
        <p:spPr>
          <a:xfrm>
            <a:off x="4774325" y="28824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59"/>
          <p:cNvSpPr/>
          <p:nvPr/>
        </p:nvSpPr>
        <p:spPr>
          <a:xfrm>
            <a:off x="6907925" y="24252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9"/>
          <p:cNvSpPr/>
          <p:nvPr/>
        </p:nvSpPr>
        <p:spPr>
          <a:xfrm>
            <a:off x="7288925" y="1434600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9"/>
          <p:cNvSpPr/>
          <p:nvPr/>
        </p:nvSpPr>
        <p:spPr>
          <a:xfrm>
            <a:off x="5746625" y="2486700"/>
            <a:ext cx="393600" cy="395700"/>
          </a:xfrm>
          <a:prstGeom prst="mathMultiply">
            <a:avLst>
              <a:gd name="adj1" fmla="val 23520"/>
            </a:avLst>
          </a:prstGeom>
          <a:solidFill>
            <a:srgbClr val="84C0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/>
          <p:nvPr/>
        </p:nvSpPr>
        <p:spPr>
          <a:xfrm>
            <a:off x="3065175" y="4282150"/>
            <a:ext cx="313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Shift the Origin to Mean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82" name="Google Shape;482;p60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" name="Google Shape;483;p60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4" name="Google Shape;484;p60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60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60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60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60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0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60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60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60"/>
          <p:cNvSpPr/>
          <p:nvPr/>
        </p:nvSpPr>
        <p:spPr>
          <a:xfrm>
            <a:off x="4361300" y="2507125"/>
            <a:ext cx="393600" cy="395700"/>
          </a:xfrm>
          <a:prstGeom prst="mathMultiply">
            <a:avLst>
              <a:gd name="adj1" fmla="val 23520"/>
            </a:avLst>
          </a:prstGeom>
          <a:solidFill>
            <a:srgbClr val="84C0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1"/>
          <p:cNvSpPr txBox="1"/>
          <p:nvPr/>
        </p:nvSpPr>
        <p:spPr>
          <a:xfrm>
            <a:off x="3065175" y="4282150"/>
            <a:ext cx="313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Draw a line through Origin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98" name="Google Shape;498;p61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" name="Google Shape;499;p61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0" name="Google Shape;500;p61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61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2" name="Google Shape;502;p61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3" name="Google Shape;503;p61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1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1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61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61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8" name="Google Shape;508;p61"/>
          <p:cNvCxnSpPr/>
          <p:nvPr/>
        </p:nvCxnSpPr>
        <p:spPr>
          <a:xfrm flipH="1">
            <a:off x="4037925" y="1047450"/>
            <a:ext cx="1096200" cy="3045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2"/>
          <p:cNvSpPr txBox="1"/>
          <p:nvPr/>
        </p:nvSpPr>
        <p:spPr>
          <a:xfrm>
            <a:off x="3065175" y="4282150"/>
            <a:ext cx="313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Rotate the line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14" name="Google Shape;514;p62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62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6" name="Google Shape;516;p62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62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8" name="Google Shape;518;p62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9" name="Google Shape;519;p62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62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62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62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62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4" name="Google Shape;524;p62"/>
          <p:cNvCxnSpPr/>
          <p:nvPr/>
        </p:nvCxnSpPr>
        <p:spPr>
          <a:xfrm flipH="1">
            <a:off x="3457050" y="1281650"/>
            <a:ext cx="2229900" cy="2726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/>
          <p:nvPr/>
        </p:nvSpPr>
        <p:spPr>
          <a:xfrm>
            <a:off x="2277975" y="4282150"/>
            <a:ext cx="4394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Keep rotating till best fit is found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30" name="Google Shape;530;p63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" name="Google Shape;531;p63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2" name="Google Shape;532;p63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3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4" name="Google Shape;534;p63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5" name="Google Shape;535;p63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63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63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63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63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0" name="Google Shape;540;p63"/>
          <p:cNvCxnSpPr/>
          <p:nvPr/>
        </p:nvCxnSpPr>
        <p:spPr>
          <a:xfrm flipH="1">
            <a:off x="2792575" y="1815025"/>
            <a:ext cx="3513300" cy="177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4"/>
          <p:cNvSpPr txBox="1"/>
          <p:nvPr/>
        </p:nvSpPr>
        <p:spPr>
          <a:xfrm>
            <a:off x="2277975" y="4282150"/>
            <a:ext cx="4394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What does best fit here?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46" name="Google Shape;546;p64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" name="Google Shape;547;p64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8" name="Google Shape;548;p64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64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0" name="Google Shape;550;p64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1" name="Google Shape;551;p64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64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64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64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64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6" name="Google Shape;556;p64"/>
          <p:cNvCxnSpPr/>
          <p:nvPr/>
        </p:nvCxnSpPr>
        <p:spPr>
          <a:xfrm flipH="1">
            <a:off x="2792575" y="1815025"/>
            <a:ext cx="3513300" cy="177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5"/>
          <p:cNvSpPr txBox="1"/>
          <p:nvPr/>
        </p:nvSpPr>
        <p:spPr>
          <a:xfrm>
            <a:off x="2351575" y="4282150"/>
            <a:ext cx="4320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Project Data points on the line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62" name="Google Shape;562;p65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65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4" name="Google Shape;564;p65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65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6" name="Google Shape;566;p65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7" name="Google Shape;567;p65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65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65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65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65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2" name="Google Shape;572;p65"/>
          <p:cNvCxnSpPr/>
          <p:nvPr/>
        </p:nvCxnSpPr>
        <p:spPr>
          <a:xfrm flipH="1">
            <a:off x="4037925" y="1047450"/>
            <a:ext cx="1096200" cy="3045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65"/>
          <p:cNvCxnSpPr>
            <a:stCxn id="571" idx="2"/>
          </p:cNvCxnSpPr>
          <p:nvPr/>
        </p:nvCxnSpPr>
        <p:spPr>
          <a:xfrm rot="10800000">
            <a:off x="5134100" y="1318975"/>
            <a:ext cx="769500" cy="2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4" name="Google Shape;574;p65"/>
          <p:cNvSpPr txBox="1"/>
          <p:nvPr/>
        </p:nvSpPr>
        <p:spPr>
          <a:xfrm rot="1529820">
            <a:off x="4808270" y="11622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5" name="Google Shape;575;p65"/>
          <p:cNvSpPr txBox="1"/>
          <p:nvPr/>
        </p:nvSpPr>
        <p:spPr>
          <a:xfrm rot="1529820">
            <a:off x="4551570" y="1891956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6" name="Google Shape;576;p65"/>
          <p:cNvSpPr txBox="1"/>
          <p:nvPr/>
        </p:nvSpPr>
        <p:spPr>
          <a:xfrm rot="1529311">
            <a:off x="4530395" y="2059048"/>
            <a:ext cx="264216" cy="35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77" name="Google Shape;577;p65"/>
          <p:cNvCxnSpPr>
            <a:stCxn id="570" idx="2"/>
            <a:endCxn id="576" idx="3"/>
          </p:cNvCxnSpPr>
          <p:nvPr/>
        </p:nvCxnSpPr>
        <p:spPr>
          <a:xfrm rot="10800000">
            <a:off x="4781900" y="2291575"/>
            <a:ext cx="740700" cy="2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8" name="Google Shape;578;p65"/>
          <p:cNvSpPr txBox="1"/>
          <p:nvPr/>
        </p:nvSpPr>
        <p:spPr>
          <a:xfrm rot="1529820">
            <a:off x="4198670" y="29148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9" name="Google Shape;579;p65"/>
          <p:cNvSpPr txBox="1"/>
          <p:nvPr/>
        </p:nvSpPr>
        <p:spPr>
          <a:xfrm rot="1529820">
            <a:off x="4122470" y="30672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0" name="Google Shape;580;p65"/>
          <p:cNvSpPr txBox="1"/>
          <p:nvPr/>
        </p:nvSpPr>
        <p:spPr>
          <a:xfrm rot="1529820">
            <a:off x="3893870" y="36768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6"/>
          <p:cNvSpPr txBox="1"/>
          <p:nvPr/>
        </p:nvSpPr>
        <p:spPr>
          <a:xfrm>
            <a:off x="2351575" y="4282150"/>
            <a:ext cx="4320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Rotate line until Projections are minimum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86" name="Google Shape;586;p66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66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8" name="Google Shape;588;p66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66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0" name="Google Shape;590;p66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1" name="Google Shape;591;p66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66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66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66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66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6" name="Google Shape;596;p66"/>
          <p:cNvCxnSpPr/>
          <p:nvPr/>
        </p:nvCxnSpPr>
        <p:spPr>
          <a:xfrm flipH="1">
            <a:off x="4037925" y="1047450"/>
            <a:ext cx="1096200" cy="3045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597" name="Google Shape;597;p66"/>
          <p:cNvCxnSpPr>
            <a:stCxn id="595" idx="2"/>
          </p:cNvCxnSpPr>
          <p:nvPr/>
        </p:nvCxnSpPr>
        <p:spPr>
          <a:xfrm rot="10800000">
            <a:off x="5134100" y="1318975"/>
            <a:ext cx="769500" cy="2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8" name="Google Shape;598;p66"/>
          <p:cNvSpPr txBox="1"/>
          <p:nvPr/>
        </p:nvSpPr>
        <p:spPr>
          <a:xfrm rot="1529820">
            <a:off x="4808270" y="11622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9" name="Google Shape;599;p66"/>
          <p:cNvSpPr txBox="1"/>
          <p:nvPr/>
        </p:nvSpPr>
        <p:spPr>
          <a:xfrm rot="1529820">
            <a:off x="4551570" y="1891956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0" name="Google Shape;600;p66"/>
          <p:cNvSpPr txBox="1"/>
          <p:nvPr/>
        </p:nvSpPr>
        <p:spPr>
          <a:xfrm rot="1529311">
            <a:off x="4530395" y="2059048"/>
            <a:ext cx="264216" cy="35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01" name="Google Shape;601;p66"/>
          <p:cNvCxnSpPr>
            <a:stCxn id="594" idx="2"/>
            <a:endCxn id="600" idx="3"/>
          </p:cNvCxnSpPr>
          <p:nvPr/>
        </p:nvCxnSpPr>
        <p:spPr>
          <a:xfrm rot="10800000">
            <a:off x="4781900" y="2291575"/>
            <a:ext cx="740700" cy="2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2" name="Google Shape;602;p66"/>
          <p:cNvSpPr txBox="1"/>
          <p:nvPr/>
        </p:nvSpPr>
        <p:spPr>
          <a:xfrm rot="1529820">
            <a:off x="4198670" y="29148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3" name="Google Shape;603;p66"/>
          <p:cNvSpPr txBox="1"/>
          <p:nvPr/>
        </p:nvSpPr>
        <p:spPr>
          <a:xfrm rot="1529820">
            <a:off x="4122470" y="30672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4" name="Google Shape;604;p66"/>
          <p:cNvSpPr txBox="1"/>
          <p:nvPr/>
        </p:nvSpPr>
        <p:spPr>
          <a:xfrm rot="1529820">
            <a:off x="3893870" y="36768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31"/>
          <p:cNvGraphicFramePr/>
          <p:nvPr/>
        </p:nvGraphicFramePr>
        <p:xfrm>
          <a:off x="952500" y="85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870975"/>
                <a:gridCol w="870975"/>
                <a:gridCol w="870975"/>
                <a:gridCol w="870975"/>
              </a:tblGrid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M-Cap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($M)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Revenue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($K)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Employees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80" name="Google Shape;180;p31"/>
          <p:cNvCxnSpPr/>
          <p:nvPr/>
        </p:nvCxnSpPr>
        <p:spPr>
          <a:xfrm>
            <a:off x="5438100" y="3970500"/>
            <a:ext cx="28839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31"/>
          <p:cNvCxnSpPr/>
          <p:nvPr/>
        </p:nvCxnSpPr>
        <p:spPr>
          <a:xfrm rot="10800000" flipH="1">
            <a:off x="5438100" y="1477800"/>
            <a:ext cx="4200" cy="24927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" name="Google Shape;182;p31"/>
          <p:cNvSpPr txBox="1"/>
          <p:nvPr/>
        </p:nvSpPr>
        <p:spPr>
          <a:xfrm>
            <a:off x="6593600" y="40479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Market Cap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 rot="-5400000">
            <a:off x="4764800" y="25239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Revenue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84" name="Google Shape;184;p31"/>
          <p:cNvCxnSpPr/>
          <p:nvPr/>
        </p:nvCxnSpPr>
        <p:spPr>
          <a:xfrm rot="10800000" flipH="1">
            <a:off x="5438100" y="2025300"/>
            <a:ext cx="2116500" cy="19452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31"/>
          <p:cNvSpPr txBox="1"/>
          <p:nvPr/>
        </p:nvSpPr>
        <p:spPr>
          <a:xfrm rot="-2566956">
            <a:off x="7389007" y="1606554"/>
            <a:ext cx="915611" cy="327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Employees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7360875" y="112442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6885900" y="966750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5996600" y="78042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5711300" y="32517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5559425" y="3582275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6070325" y="2801050"/>
            <a:ext cx="285300" cy="2358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7"/>
          <p:cNvSpPr txBox="1"/>
          <p:nvPr/>
        </p:nvSpPr>
        <p:spPr>
          <a:xfrm>
            <a:off x="2351575" y="4282150"/>
            <a:ext cx="4320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OR distance from Origin is Maximum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10" name="Google Shape;610;p67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" name="Google Shape;611;p67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2" name="Google Shape;612;p67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67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4" name="Google Shape;614;p67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5" name="Google Shape;615;p67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67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67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67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67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0" name="Google Shape;620;p67"/>
          <p:cNvCxnSpPr/>
          <p:nvPr/>
        </p:nvCxnSpPr>
        <p:spPr>
          <a:xfrm flipH="1">
            <a:off x="4037925" y="1047450"/>
            <a:ext cx="1096200" cy="3045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67"/>
          <p:cNvCxnSpPr>
            <a:stCxn id="619" idx="2"/>
          </p:cNvCxnSpPr>
          <p:nvPr/>
        </p:nvCxnSpPr>
        <p:spPr>
          <a:xfrm rot="10800000">
            <a:off x="5134100" y="1318975"/>
            <a:ext cx="769500" cy="2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2" name="Google Shape;622;p67"/>
          <p:cNvSpPr txBox="1"/>
          <p:nvPr/>
        </p:nvSpPr>
        <p:spPr>
          <a:xfrm rot="1529820">
            <a:off x="4808270" y="11622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3" name="Google Shape;623;p67"/>
          <p:cNvSpPr txBox="1"/>
          <p:nvPr/>
        </p:nvSpPr>
        <p:spPr>
          <a:xfrm rot="1529820">
            <a:off x="4551570" y="1891956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4" name="Google Shape;624;p67"/>
          <p:cNvSpPr txBox="1"/>
          <p:nvPr/>
        </p:nvSpPr>
        <p:spPr>
          <a:xfrm rot="1529311">
            <a:off x="4530395" y="2059048"/>
            <a:ext cx="264216" cy="35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25" name="Google Shape;625;p67"/>
          <p:cNvCxnSpPr>
            <a:stCxn id="618" idx="2"/>
            <a:endCxn id="624" idx="3"/>
          </p:cNvCxnSpPr>
          <p:nvPr/>
        </p:nvCxnSpPr>
        <p:spPr>
          <a:xfrm rot="10800000">
            <a:off x="4781900" y="2291575"/>
            <a:ext cx="740700" cy="2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6" name="Google Shape;626;p67"/>
          <p:cNvSpPr txBox="1"/>
          <p:nvPr/>
        </p:nvSpPr>
        <p:spPr>
          <a:xfrm rot="1529820">
            <a:off x="4198670" y="29148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7" name="Google Shape;627;p67"/>
          <p:cNvSpPr txBox="1"/>
          <p:nvPr/>
        </p:nvSpPr>
        <p:spPr>
          <a:xfrm rot="1529820">
            <a:off x="4122470" y="30672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8" name="Google Shape;628;p67"/>
          <p:cNvSpPr txBox="1"/>
          <p:nvPr/>
        </p:nvSpPr>
        <p:spPr>
          <a:xfrm rot="1529820">
            <a:off x="3893870" y="36768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29" name="Google Shape;629;p67"/>
          <p:cNvCxnSpPr/>
          <p:nvPr/>
        </p:nvCxnSpPr>
        <p:spPr>
          <a:xfrm rot="10800000" flipH="1">
            <a:off x="4214651" y="1231575"/>
            <a:ext cx="538800" cy="13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630" name="Google Shape;630;p67"/>
          <p:cNvSpPr txBox="1"/>
          <p:nvPr/>
        </p:nvSpPr>
        <p:spPr>
          <a:xfrm>
            <a:off x="3843550" y="17694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" sz="1000" b="1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31" name="Google Shape;631;p67"/>
          <p:cNvCxnSpPr/>
          <p:nvPr/>
        </p:nvCxnSpPr>
        <p:spPr>
          <a:xfrm rot="10800000" flipH="1">
            <a:off x="3757451" y="1918875"/>
            <a:ext cx="280500" cy="7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632" name="Google Shape;632;p67"/>
          <p:cNvSpPr txBox="1"/>
          <p:nvPr/>
        </p:nvSpPr>
        <p:spPr>
          <a:xfrm>
            <a:off x="3233950" y="19980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" sz="1000" b="1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8"/>
          <p:cNvSpPr txBox="1"/>
          <p:nvPr/>
        </p:nvSpPr>
        <p:spPr>
          <a:xfrm>
            <a:off x="2351575" y="4282150"/>
            <a:ext cx="4320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How do we compare distances?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38" name="Google Shape;638;p68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" name="Google Shape;639;p68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0" name="Google Shape;640;p68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68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2" name="Google Shape;642;p68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3" name="Google Shape;643;p68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68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68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68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68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8" name="Google Shape;648;p68"/>
          <p:cNvCxnSpPr/>
          <p:nvPr/>
        </p:nvCxnSpPr>
        <p:spPr>
          <a:xfrm flipH="1">
            <a:off x="4037925" y="1047450"/>
            <a:ext cx="1096200" cy="3045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49" name="Google Shape;649;p68"/>
          <p:cNvCxnSpPr>
            <a:stCxn id="647" idx="2"/>
          </p:cNvCxnSpPr>
          <p:nvPr/>
        </p:nvCxnSpPr>
        <p:spPr>
          <a:xfrm rot="10800000">
            <a:off x="5134100" y="1318975"/>
            <a:ext cx="769500" cy="2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0" name="Google Shape;650;p68"/>
          <p:cNvSpPr txBox="1"/>
          <p:nvPr/>
        </p:nvSpPr>
        <p:spPr>
          <a:xfrm rot="1529820">
            <a:off x="4808270" y="11622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1" name="Google Shape;651;p68"/>
          <p:cNvSpPr txBox="1"/>
          <p:nvPr/>
        </p:nvSpPr>
        <p:spPr>
          <a:xfrm rot="1529820">
            <a:off x="4551570" y="1891956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2" name="Google Shape;652;p68"/>
          <p:cNvSpPr txBox="1"/>
          <p:nvPr/>
        </p:nvSpPr>
        <p:spPr>
          <a:xfrm rot="1529311">
            <a:off x="4530395" y="2059048"/>
            <a:ext cx="264216" cy="35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53" name="Google Shape;653;p68"/>
          <p:cNvCxnSpPr>
            <a:stCxn id="646" idx="2"/>
            <a:endCxn id="652" idx="3"/>
          </p:cNvCxnSpPr>
          <p:nvPr/>
        </p:nvCxnSpPr>
        <p:spPr>
          <a:xfrm rot="10800000">
            <a:off x="4781900" y="2291575"/>
            <a:ext cx="740700" cy="2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4" name="Google Shape;654;p68"/>
          <p:cNvSpPr txBox="1"/>
          <p:nvPr/>
        </p:nvSpPr>
        <p:spPr>
          <a:xfrm rot="1529820">
            <a:off x="4198670" y="29148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5" name="Google Shape;655;p68"/>
          <p:cNvSpPr txBox="1"/>
          <p:nvPr/>
        </p:nvSpPr>
        <p:spPr>
          <a:xfrm rot="1529820">
            <a:off x="4122470" y="30672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6" name="Google Shape;656;p68"/>
          <p:cNvSpPr txBox="1"/>
          <p:nvPr/>
        </p:nvSpPr>
        <p:spPr>
          <a:xfrm rot="1529820">
            <a:off x="3893870" y="36768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57" name="Google Shape;657;p68"/>
          <p:cNvCxnSpPr/>
          <p:nvPr/>
        </p:nvCxnSpPr>
        <p:spPr>
          <a:xfrm rot="10800000" flipH="1">
            <a:off x="4214651" y="1231575"/>
            <a:ext cx="538800" cy="13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658" name="Google Shape;658;p68"/>
          <p:cNvSpPr txBox="1"/>
          <p:nvPr/>
        </p:nvSpPr>
        <p:spPr>
          <a:xfrm>
            <a:off x="3843550" y="17694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" sz="1000" b="1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59" name="Google Shape;659;p68"/>
          <p:cNvCxnSpPr/>
          <p:nvPr/>
        </p:nvCxnSpPr>
        <p:spPr>
          <a:xfrm rot="10800000" flipH="1">
            <a:off x="3757451" y="1918875"/>
            <a:ext cx="280500" cy="7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660" name="Google Shape;660;p68"/>
          <p:cNvSpPr txBox="1"/>
          <p:nvPr/>
        </p:nvSpPr>
        <p:spPr>
          <a:xfrm>
            <a:off x="3233950" y="19980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" sz="1000" b="1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9"/>
          <p:cNvSpPr txBox="1"/>
          <p:nvPr/>
        </p:nvSpPr>
        <p:spPr>
          <a:xfrm>
            <a:off x="2351575" y="4282150"/>
            <a:ext cx="4320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How do we compare distances?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66" name="Google Shape;666;p69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7" name="Google Shape;667;p69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8" name="Google Shape;668;p69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69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0" name="Google Shape;670;p69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1" name="Google Shape;671;p69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69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69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69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69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6" name="Google Shape;676;p69"/>
          <p:cNvCxnSpPr/>
          <p:nvPr/>
        </p:nvCxnSpPr>
        <p:spPr>
          <a:xfrm flipH="1">
            <a:off x="4037925" y="1047450"/>
            <a:ext cx="1096200" cy="3045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69"/>
          <p:cNvCxnSpPr>
            <a:stCxn id="675" idx="2"/>
          </p:cNvCxnSpPr>
          <p:nvPr/>
        </p:nvCxnSpPr>
        <p:spPr>
          <a:xfrm rot="10800000">
            <a:off x="5134100" y="1318975"/>
            <a:ext cx="769500" cy="2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8" name="Google Shape;678;p69"/>
          <p:cNvSpPr txBox="1"/>
          <p:nvPr/>
        </p:nvSpPr>
        <p:spPr>
          <a:xfrm rot="1529820">
            <a:off x="4808270" y="11622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9" name="Google Shape;679;p69"/>
          <p:cNvSpPr txBox="1"/>
          <p:nvPr/>
        </p:nvSpPr>
        <p:spPr>
          <a:xfrm rot="1529820">
            <a:off x="4551570" y="1891956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0" name="Google Shape;680;p69"/>
          <p:cNvSpPr txBox="1"/>
          <p:nvPr/>
        </p:nvSpPr>
        <p:spPr>
          <a:xfrm rot="1529311">
            <a:off x="4530395" y="2059048"/>
            <a:ext cx="264216" cy="35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81" name="Google Shape;681;p69"/>
          <p:cNvCxnSpPr>
            <a:stCxn id="674" idx="2"/>
            <a:endCxn id="680" idx="3"/>
          </p:cNvCxnSpPr>
          <p:nvPr/>
        </p:nvCxnSpPr>
        <p:spPr>
          <a:xfrm rot="10800000">
            <a:off x="4781900" y="2291575"/>
            <a:ext cx="740700" cy="2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2" name="Google Shape;682;p69"/>
          <p:cNvSpPr txBox="1"/>
          <p:nvPr/>
        </p:nvSpPr>
        <p:spPr>
          <a:xfrm rot="1529820">
            <a:off x="4198670" y="29148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3" name="Google Shape;683;p69"/>
          <p:cNvSpPr txBox="1"/>
          <p:nvPr/>
        </p:nvSpPr>
        <p:spPr>
          <a:xfrm rot="1529820">
            <a:off x="4122470" y="30672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4" name="Google Shape;684;p69"/>
          <p:cNvSpPr txBox="1"/>
          <p:nvPr/>
        </p:nvSpPr>
        <p:spPr>
          <a:xfrm rot="1529820">
            <a:off x="3893870" y="3676831"/>
            <a:ext cx="439061" cy="3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85" name="Google Shape;685;p69"/>
          <p:cNvCxnSpPr/>
          <p:nvPr/>
        </p:nvCxnSpPr>
        <p:spPr>
          <a:xfrm rot="10800000" flipH="1">
            <a:off x="4214651" y="1231575"/>
            <a:ext cx="538800" cy="13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686" name="Google Shape;686;p69"/>
          <p:cNvSpPr txBox="1"/>
          <p:nvPr/>
        </p:nvSpPr>
        <p:spPr>
          <a:xfrm>
            <a:off x="3843550" y="17694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" sz="1000" b="1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87" name="Google Shape;687;p69"/>
          <p:cNvCxnSpPr/>
          <p:nvPr/>
        </p:nvCxnSpPr>
        <p:spPr>
          <a:xfrm rot="10800000" flipH="1">
            <a:off x="3757451" y="1918875"/>
            <a:ext cx="280500" cy="7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688" name="Google Shape;688;p69"/>
          <p:cNvSpPr txBox="1"/>
          <p:nvPr/>
        </p:nvSpPr>
        <p:spPr>
          <a:xfrm>
            <a:off x="3233950" y="19980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" sz="1000" b="1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9" name="Google Shape;689;p69"/>
          <p:cNvSpPr txBox="1"/>
          <p:nvPr/>
        </p:nvSpPr>
        <p:spPr>
          <a:xfrm>
            <a:off x="974800" y="397875"/>
            <a:ext cx="59394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 of Square distances =  d</a:t>
            </a:r>
            <a:r>
              <a:rPr lang="en" sz="1200" b="1" baseline="-25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200" b="1" baseline="30000">
                <a:latin typeface="Cambria"/>
                <a:ea typeface="Cambria"/>
                <a:cs typeface="Cambria"/>
                <a:sym typeface="Cambria"/>
              </a:rPr>
              <a:t>2  </a:t>
            </a: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+ 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" sz="1200" b="1" baseline="-25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200" b="1" baseline="30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 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 d</a:t>
            </a:r>
            <a:r>
              <a:rPr lang="en" sz="1200" b="1" baseline="-25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200" b="1" baseline="30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 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 d</a:t>
            </a:r>
            <a:r>
              <a:rPr lang="en" sz="1200" b="1" baseline="-25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200" b="1" baseline="30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 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 d</a:t>
            </a:r>
            <a:r>
              <a:rPr lang="en" sz="1200" b="1" baseline="-25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200" b="1" baseline="30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 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 d</a:t>
            </a:r>
            <a:r>
              <a:rPr lang="en" sz="1200" b="1" baseline="-25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200" b="1" baseline="30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 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200"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0"/>
          <p:cNvSpPr txBox="1"/>
          <p:nvPr/>
        </p:nvSpPr>
        <p:spPr>
          <a:xfrm>
            <a:off x="2277975" y="4282150"/>
            <a:ext cx="4394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Best fit line is called ‘PC 1’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95" name="Google Shape;695;p70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6" name="Google Shape;696;p70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7" name="Google Shape;697;p70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70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9" name="Google Shape;699;p70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0" name="Google Shape;700;p70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70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70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70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70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5" name="Google Shape;705;p70"/>
          <p:cNvCxnSpPr/>
          <p:nvPr/>
        </p:nvCxnSpPr>
        <p:spPr>
          <a:xfrm flipH="1">
            <a:off x="2792575" y="1815025"/>
            <a:ext cx="3513300" cy="177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1"/>
          <p:cNvSpPr txBox="1"/>
          <p:nvPr/>
        </p:nvSpPr>
        <p:spPr>
          <a:xfrm>
            <a:off x="2277975" y="4282150"/>
            <a:ext cx="47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Calculate Ratio of F1 and F2 for Best Fit line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11" name="Google Shape;711;p71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2" name="Google Shape;712;p71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3" name="Google Shape;713;p71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71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5" name="Google Shape;715;p71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6" name="Google Shape;716;p71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71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71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71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71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1" name="Google Shape;721;p71"/>
          <p:cNvCxnSpPr/>
          <p:nvPr/>
        </p:nvCxnSpPr>
        <p:spPr>
          <a:xfrm flipH="1">
            <a:off x="2792575" y="1815025"/>
            <a:ext cx="3513300" cy="177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22" name="Google Shape;722;p71"/>
          <p:cNvSpPr txBox="1"/>
          <p:nvPr/>
        </p:nvSpPr>
        <p:spPr>
          <a:xfrm>
            <a:off x="5457000" y="1815025"/>
            <a:ext cx="915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X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23" name="Google Shape;723;p71"/>
          <p:cNvCxnSpPr/>
          <p:nvPr/>
        </p:nvCxnSpPr>
        <p:spPr>
          <a:xfrm>
            <a:off x="4553250" y="1974950"/>
            <a:ext cx="13680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71"/>
          <p:cNvCxnSpPr/>
          <p:nvPr/>
        </p:nvCxnSpPr>
        <p:spPr>
          <a:xfrm rot="10800000">
            <a:off x="5938125" y="2016250"/>
            <a:ext cx="11100" cy="6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5" name="Google Shape;725;p71"/>
          <p:cNvSpPr txBox="1"/>
          <p:nvPr/>
        </p:nvSpPr>
        <p:spPr>
          <a:xfrm>
            <a:off x="4681750" y="16170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3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6" name="Google Shape;726;p71"/>
          <p:cNvSpPr txBox="1"/>
          <p:nvPr/>
        </p:nvSpPr>
        <p:spPr>
          <a:xfrm>
            <a:off x="5672350" y="2226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1.5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2"/>
          <p:cNvSpPr txBox="1"/>
          <p:nvPr/>
        </p:nvSpPr>
        <p:spPr>
          <a:xfrm>
            <a:off x="2277975" y="4282150"/>
            <a:ext cx="47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F1 is 2 times more important than F2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32" name="Google Shape;732;p72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3" name="Google Shape;733;p72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4" name="Google Shape;734;p72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72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6" name="Google Shape;736;p72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7" name="Google Shape;737;p72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72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72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72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72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2" name="Google Shape;742;p72"/>
          <p:cNvCxnSpPr/>
          <p:nvPr/>
        </p:nvCxnSpPr>
        <p:spPr>
          <a:xfrm flipH="1">
            <a:off x="2792575" y="1815025"/>
            <a:ext cx="3513300" cy="177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43" name="Google Shape;743;p72"/>
          <p:cNvSpPr txBox="1"/>
          <p:nvPr/>
        </p:nvSpPr>
        <p:spPr>
          <a:xfrm>
            <a:off x="5457000" y="1815025"/>
            <a:ext cx="915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X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44" name="Google Shape;744;p72"/>
          <p:cNvCxnSpPr/>
          <p:nvPr/>
        </p:nvCxnSpPr>
        <p:spPr>
          <a:xfrm>
            <a:off x="4553250" y="1974950"/>
            <a:ext cx="13680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72"/>
          <p:cNvCxnSpPr/>
          <p:nvPr/>
        </p:nvCxnSpPr>
        <p:spPr>
          <a:xfrm rot="10800000">
            <a:off x="5938125" y="2016250"/>
            <a:ext cx="11100" cy="6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6" name="Google Shape;746;p72"/>
          <p:cNvSpPr txBox="1"/>
          <p:nvPr/>
        </p:nvSpPr>
        <p:spPr>
          <a:xfrm>
            <a:off x="4681750" y="16170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3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7" name="Google Shape;747;p72"/>
          <p:cNvSpPr txBox="1"/>
          <p:nvPr/>
        </p:nvSpPr>
        <p:spPr>
          <a:xfrm>
            <a:off x="5672350" y="2226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1.5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3"/>
          <p:cNvSpPr txBox="1"/>
          <p:nvPr/>
        </p:nvSpPr>
        <p:spPr>
          <a:xfrm>
            <a:off x="2277975" y="4282150"/>
            <a:ext cx="47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F1 is 2 times more important than F2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53" name="Google Shape;753;p73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4" name="Google Shape;754;p73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5" name="Google Shape;755;p73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73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7" name="Google Shape;757;p73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8" name="Google Shape;758;p73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73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73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73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73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3" name="Google Shape;763;p73"/>
          <p:cNvCxnSpPr/>
          <p:nvPr/>
        </p:nvCxnSpPr>
        <p:spPr>
          <a:xfrm flipH="1">
            <a:off x="2792575" y="1815025"/>
            <a:ext cx="3513300" cy="177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64" name="Google Shape;764;p73"/>
          <p:cNvSpPr txBox="1"/>
          <p:nvPr/>
        </p:nvSpPr>
        <p:spPr>
          <a:xfrm>
            <a:off x="5457000" y="1815025"/>
            <a:ext cx="915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X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65" name="Google Shape;765;p73"/>
          <p:cNvCxnSpPr/>
          <p:nvPr/>
        </p:nvCxnSpPr>
        <p:spPr>
          <a:xfrm>
            <a:off x="4553250" y="1974950"/>
            <a:ext cx="13680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73"/>
          <p:cNvCxnSpPr/>
          <p:nvPr/>
        </p:nvCxnSpPr>
        <p:spPr>
          <a:xfrm rot="10800000">
            <a:off x="5938125" y="2016250"/>
            <a:ext cx="11100" cy="6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7" name="Google Shape;767;p73"/>
          <p:cNvSpPr txBox="1"/>
          <p:nvPr/>
        </p:nvSpPr>
        <p:spPr>
          <a:xfrm>
            <a:off x="4681750" y="16170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3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8" name="Google Shape;768;p73"/>
          <p:cNvSpPr txBox="1"/>
          <p:nvPr/>
        </p:nvSpPr>
        <p:spPr>
          <a:xfrm>
            <a:off x="5672350" y="2226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1.5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9" name="Google Shape;769;p73"/>
          <p:cNvSpPr txBox="1"/>
          <p:nvPr/>
        </p:nvSpPr>
        <p:spPr>
          <a:xfrm>
            <a:off x="1405325" y="931275"/>
            <a:ext cx="610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3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0" name="Google Shape;770;p73"/>
          <p:cNvSpPr txBox="1"/>
          <p:nvPr/>
        </p:nvSpPr>
        <p:spPr>
          <a:xfrm>
            <a:off x="1405325" y="1312275"/>
            <a:ext cx="610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1.5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4"/>
          <p:cNvSpPr txBox="1"/>
          <p:nvPr/>
        </p:nvSpPr>
        <p:spPr>
          <a:xfrm>
            <a:off x="2277975" y="4282150"/>
            <a:ext cx="47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Make it a Unit Vector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76" name="Google Shape;776;p74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7" name="Google Shape;777;p74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8" name="Google Shape;778;p74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74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0" name="Google Shape;780;p74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1" name="Google Shape;781;p74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74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74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74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74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6" name="Google Shape;786;p74"/>
          <p:cNvCxnSpPr/>
          <p:nvPr/>
        </p:nvCxnSpPr>
        <p:spPr>
          <a:xfrm flipH="1">
            <a:off x="2792575" y="1815025"/>
            <a:ext cx="3513300" cy="177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87" name="Google Shape;787;p74"/>
          <p:cNvSpPr txBox="1"/>
          <p:nvPr/>
        </p:nvSpPr>
        <p:spPr>
          <a:xfrm>
            <a:off x="5457000" y="1815025"/>
            <a:ext cx="915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X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88" name="Google Shape;788;p74"/>
          <p:cNvCxnSpPr/>
          <p:nvPr/>
        </p:nvCxnSpPr>
        <p:spPr>
          <a:xfrm>
            <a:off x="4553250" y="1974950"/>
            <a:ext cx="13680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9" name="Google Shape;789;p74"/>
          <p:cNvCxnSpPr/>
          <p:nvPr/>
        </p:nvCxnSpPr>
        <p:spPr>
          <a:xfrm rot="10800000">
            <a:off x="5938125" y="2016250"/>
            <a:ext cx="11100" cy="6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0" name="Google Shape;790;p74"/>
          <p:cNvSpPr txBox="1"/>
          <p:nvPr/>
        </p:nvSpPr>
        <p:spPr>
          <a:xfrm>
            <a:off x="4681750" y="16170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3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1" name="Google Shape;791;p74"/>
          <p:cNvSpPr txBox="1"/>
          <p:nvPr/>
        </p:nvSpPr>
        <p:spPr>
          <a:xfrm>
            <a:off x="5672350" y="2226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1.5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2" name="Google Shape;792;p74"/>
          <p:cNvSpPr txBox="1"/>
          <p:nvPr/>
        </p:nvSpPr>
        <p:spPr>
          <a:xfrm>
            <a:off x="1405325" y="931275"/>
            <a:ext cx="610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3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3" name="Google Shape;793;p74"/>
          <p:cNvSpPr txBox="1"/>
          <p:nvPr/>
        </p:nvSpPr>
        <p:spPr>
          <a:xfrm>
            <a:off x="1405325" y="1312275"/>
            <a:ext cx="610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1.5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4" name="Google Shape;794;p74"/>
          <p:cNvSpPr txBox="1"/>
          <p:nvPr/>
        </p:nvSpPr>
        <p:spPr>
          <a:xfrm>
            <a:off x="2548325" y="931275"/>
            <a:ext cx="610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1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5" name="Google Shape;795;p74"/>
          <p:cNvSpPr txBox="1"/>
          <p:nvPr/>
        </p:nvSpPr>
        <p:spPr>
          <a:xfrm>
            <a:off x="2548325" y="1312275"/>
            <a:ext cx="610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0.5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6" name="Google Shape;796;p74"/>
          <p:cNvSpPr/>
          <p:nvPr/>
        </p:nvSpPr>
        <p:spPr>
          <a:xfrm>
            <a:off x="2109250" y="1197350"/>
            <a:ext cx="365400" cy="18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4"/>
          <p:cNvSpPr/>
          <p:nvPr/>
        </p:nvSpPr>
        <p:spPr>
          <a:xfrm>
            <a:off x="2613900" y="869425"/>
            <a:ext cx="487200" cy="945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4"/>
          <p:cNvSpPr txBox="1"/>
          <p:nvPr/>
        </p:nvSpPr>
        <p:spPr>
          <a:xfrm>
            <a:off x="2277975" y="319750"/>
            <a:ext cx="47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EigenVector for PC 1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cxnSp>
        <p:nvCxnSpPr>
          <p:cNvPr id="799" name="Google Shape;799;p74"/>
          <p:cNvCxnSpPr>
            <a:stCxn id="798" idx="2"/>
            <a:endCxn id="797" idx="6"/>
          </p:cNvCxnSpPr>
          <p:nvPr/>
        </p:nvCxnSpPr>
        <p:spPr>
          <a:xfrm flipH="1">
            <a:off x="3101025" y="647350"/>
            <a:ext cx="1551300" cy="6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4" name="Google Shape;804;p75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5" name="Google Shape;805;p75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6" name="Google Shape;806;p75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75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8" name="Google Shape;808;p75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9" name="Google Shape;809;p75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75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75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75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75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4" name="Google Shape;814;p75"/>
          <p:cNvCxnSpPr/>
          <p:nvPr/>
        </p:nvCxnSpPr>
        <p:spPr>
          <a:xfrm flipH="1">
            <a:off x="2792575" y="1815025"/>
            <a:ext cx="3513300" cy="177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5" name="Google Shape;815;p75"/>
          <p:cNvSpPr txBox="1"/>
          <p:nvPr/>
        </p:nvSpPr>
        <p:spPr>
          <a:xfrm>
            <a:off x="5457000" y="1815025"/>
            <a:ext cx="915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X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16" name="Google Shape;816;p75"/>
          <p:cNvCxnSpPr/>
          <p:nvPr/>
        </p:nvCxnSpPr>
        <p:spPr>
          <a:xfrm>
            <a:off x="4553250" y="1974950"/>
            <a:ext cx="13680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7" name="Google Shape;817;p75"/>
          <p:cNvCxnSpPr/>
          <p:nvPr/>
        </p:nvCxnSpPr>
        <p:spPr>
          <a:xfrm rot="10800000">
            <a:off x="5938125" y="2016250"/>
            <a:ext cx="11100" cy="6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8" name="Google Shape;818;p75"/>
          <p:cNvSpPr txBox="1"/>
          <p:nvPr/>
        </p:nvSpPr>
        <p:spPr>
          <a:xfrm>
            <a:off x="4681750" y="16170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3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9" name="Google Shape;819;p75"/>
          <p:cNvSpPr txBox="1"/>
          <p:nvPr/>
        </p:nvSpPr>
        <p:spPr>
          <a:xfrm>
            <a:off x="5672350" y="2226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mbria"/>
                <a:ea typeface="Cambria"/>
                <a:cs typeface="Cambria"/>
                <a:sym typeface="Cambria"/>
              </a:rPr>
              <a:t>1.5</a:t>
            </a:r>
            <a:endParaRPr sz="10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0" name="Google Shape;820;p75"/>
          <p:cNvSpPr txBox="1"/>
          <p:nvPr/>
        </p:nvSpPr>
        <p:spPr>
          <a:xfrm>
            <a:off x="1405325" y="931275"/>
            <a:ext cx="610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3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1" name="Google Shape;821;p75"/>
          <p:cNvSpPr txBox="1"/>
          <p:nvPr/>
        </p:nvSpPr>
        <p:spPr>
          <a:xfrm>
            <a:off x="1405325" y="1312275"/>
            <a:ext cx="610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1.5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2" name="Google Shape;822;p75"/>
          <p:cNvSpPr txBox="1"/>
          <p:nvPr/>
        </p:nvSpPr>
        <p:spPr>
          <a:xfrm>
            <a:off x="2548325" y="931275"/>
            <a:ext cx="610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1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3" name="Google Shape;823;p75"/>
          <p:cNvSpPr txBox="1"/>
          <p:nvPr/>
        </p:nvSpPr>
        <p:spPr>
          <a:xfrm>
            <a:off x="2548325" y="1312275"/>
            <a:ext cx="610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0.5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4" name="Google Shape;824;p75"/>
          <p:cNvSpPr/>
          <p:nvPr/>
        </p:nvSpPr>
        <p:spPr>
          <a:xfrm>
            <a:off x="2109250" y="1197350"/>
            <a:ext cx="365400" cy="18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5"/>
          <p:cNvSpPr/>
          <p:nvPr/>
        </p:nvSpPr>
        <p:spPr>
          <a:xfrm>
            <a:off x="2613900" y="869425"/>
            <a:ext cx="487200" cy="945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5"/>
          <p:cNvSpPr txBox="1"/>
          <p:nvPr/>
        </p:nvSpPr>
        <p:spPr>
          <a:xfrm>
            <a:off x="2277975" y="319750"/>
            <a:ext cx="47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EigenVector for PC 1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cxnSp>
        <p:nvCxnSpPr>
          <p:cNvPr id="827" name="Google Shape;827;p75"/>
          <p:cNvCxnSpPr>
            <a:stCxn id="826" idx="2"/>
            <a:endCxn id="825" idx="6"/>
          </p:cNvCxnSpPr>
          <p:nvPr/>
        </p:nvCxnSpPr>
        <p:spPr>
          <a:xfrm flipH="1">
            <a:off x="3101025" y="647350"/>
            <a:ext cx="1551300" cy="6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8" name="Google Shape;828;p75"/>
          <p:cNvSpPr txBox="1"/>
          <p:nvPr/>
        </p:nvSpPr>
        <p:spPr>
          <a:xfrm>
            <a:off x="974800" y="4512675"/>
            <a:ext cx="49743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 of Square distances =  d</a:t>
            </a:r>
            <a:r>
              <a:rPr lang="en" sz="1200" b="1" baseline="-25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200" b="1" baseline="30000">
                <a:latin typeface="Cambria"/>
                <a:ea typeface="Cambria"/>
                <a:cs typeface="Cambria"/>
                <a:sym typeface="Cambria"/>
              </a:rPr>
              <a:t>2  </a:t>
            </a: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+ 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" sz="1200" b="1" baseline="-25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200" b="1" baseline="30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 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 d</a:t>
            </a:r>
            <a:r>
              <a:rPr lang="en" sz="1200" b="1" baseline="-25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200" b="1" baseline="30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 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 d</a:t>
            </a:r>
            <a:r>
              <a:rPr lang="en" sz="1200" b="1" baseline="-25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200" b="1" baseline="30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 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 d</a:t>
            </a:r>
            <a:r>
              <a:rPr lang="en" sz="1200" b="1" baseline="-25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200" b="1" baseline="30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 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 d</a:t>
            </a:r>
            <a:r>
              <a:rPr lang="en" sz="1200" b="1" baseline="-25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200" b="1" baseline="30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 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2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9" name="Google Shape;829;p75"/>
          <p:cNvSpPr txBox="1"/>
          <p:nvPr/>
        </p:nvSpPr>
        <p:spPr>
          <a:xfrm>
            <a:off x="6211550" y="4053550"/>
            <a:ext cx="29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EigenValue for PC 1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cxnSp>
        <p:nvCxnSpPr>
          <p:cNvPr id="830" name="Google Shape;830;p75"/>
          <p:cNvCxnSpPr>
            <a:stCxn id="829" idx="2"/>
            <a:endCxn id="828" idx="3"/>
          </p:cNvCxnSpPr>
          <p:nvPr/>
        </p:nvCxnSpPr>
        <p:spPr>
          <a:xfrm flipH="1">
            <a:off x="5949200" y="4381150"/>
            <a:ext cx="173670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/>
        </p:nvSpPr>
        <p:spPr>
          <a:xfrm>
            <a:off x="944100" y="1272300"/>
            <a:ext cx="7255800" cy="26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So far ...</a:t>
            </a:r>
            <a:endParaRPr sz="1800" b="1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Calculate mean of each feature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Subtract mean (Move origin)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Draw random line and Project points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Calculate Sum of Square distances from Origin to Projection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Rotate line for Best fit (maximum SSD) - </a:t>
            </a: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PC 1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Find Feature ratio to get Feature importance 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Calculate Unit Vector - </a:t>
            </a: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EigenVector for PC 1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Find SSD for PC1 - </a:t>
            </a: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EigenValue of PC1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32"/>
          <p:cNvGraphicFramePr/>
          <p:nvPr/>
        </p:nvGraphicFramePr>
        <p:xfrm>
          <a:off x="952500" y="85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915600"/>
                <a:gridCol w="915600"/>
                <a:gridCol w="915600"/>
                <a:gridCol w="915600"/>
                <a:gridCol w="915600"/>
              </a:tblGrid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M-Cap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($M)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Revenue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($K)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Employees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Countries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97" name="Google Shape;197;p32"/>
          <p:cNvSpPr txBox="1"/>
          <p:nvPr/>
        </p:nvSpPr>
        <p:spPr>
          <a:xfrm>
            <a:off x="6861025" y="2407950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mbria"/>
                <a:ea typeface="Cambria"/>
                <a:cs typeface="Cambria"/>
                <a:sym typeface="Cambria"/>
              </a:rPr>
              <a:t>?</a:t>
            </a:r>
            <a:endParaRPr sz="3600"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7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What’s Next?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8"/>
          <p:cNvSpPr txBox="1"/>
          <p:nvPr/>
        </p:nvSpPr>
        <p:spPr>
          <a:xfrm>
            <a:off x="2277975" y="4282150"/>
            <a:ext cx="4394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Draw a Perpendicular line to PC 1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46" name="Google Shape;846;p78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7" name="Google Shape;847;p78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8" name="Google Shape;848;p78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78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0" name="Google Shape;850;p78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1" name="Google Shape;851;p78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78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78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78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78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6" name="Google Shape;856;p78"/>
          <p:cNvCxnSpPr/>
          <p:nvPr/>
        </p:nvCxnSpPr>
        <p:spPr>
          <a:xfrm flipH="1">
            <a:off x="2792575" y="1815025"/>
            <a:ext cx="3513300" cy="177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857" name="Google Shape;857;p78"/>
          <p:cNvCxnSpPr/>
          <p:nvPr/>
        </p:nvCxnSpPr>
        <p:spPr>
          <a:xfrm>
            <a:off x="4103550" y="2199800"/>
            <a:ext cx="871200" cy="955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9"/>
          <p:cNvSpPr txBox="1"/>
          <p:nvPr/>
        </p:nvSpPr>
        <p:spPr>
          <a:xfrm>
            <a:off x="2277975" y="4282150"/>
            <a:ext cx="4394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This is PC 2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63" name="Google Shape;863;p79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4" name="Google Shape;864;p79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5" name="Google Shape;865;p79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79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7" name="Google Shape;867;p79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8" name="Google Shape;868;p79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79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79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79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79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3" name="Google Shape;873;p79"/>
          <p:cNvCxnSpPr/>
          <p:nvPr/>
        </p:nvCxnSpPr>
        <p:spPr>
          <a:xfrm flipH="1">
            <a:off x="2792575" y="1815025"/>
            <a:ext cx="3513300" cy="177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79"/>
          <p:cNvCxnSpPr/>
          <p:nvPr/>
        </p:nvCxnSpPr>
        <p:spPr>
          <a:xfrm>
            <a:off x="4103550" y="2199800"/>
            <a:ext cx="871200" cy="955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0"/>
          <p:cNvSpPr txBox="1"/>
          <p:nvPr/>
        </p:nvSpPr>
        <p:spPr>
          <a:xfrm>
            <a:off x="1555225" y="4282150"/>
            <a:ext cx="5902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Calculate EigenValue and EigenVector for PC2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80" name="Google Shape;880;p80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1" name="Google Shape;881;p80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2" name="Google Shape;882;p80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80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4" name="Google Shape;884;p80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5" name="Google Shape;885;p80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80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80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80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80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0" name="Google Shape;890;p80"/>
          <p:cNvCxnSpPr/>
          <p:nvPr/>
        </p:nvCxnSpPr>
        <p:spPr>
          <a:xfrm flipH="1">
            <a:off x="2792575" y="1815025"/>
            <a:ext cx="3513300" cy="177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80"/>
          <p:cNvCxnSpPr/>
          <p:nvPr/>
        </p:nvCxnSpPr>
        <p:spPr>
          <a:xfrm>
            <a:off x="4103550" y="2199800"/>
            <a:ext cx="871200" cy="955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81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What’s the role of EigenValue?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82"/>
          <p:cNvSpPr txBox="1"/>
          <p:nvPr/>
        </p:nvSpPr>
        <p:spPr>
          <a:xfrm>
            <a:off x="2319725" y="2150475"/>
            <a:ext cx="610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PC 1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2" name="Google Shape;902;p82"/>
          <p:cNvSpPr txBox="1"/>
          <p:nvPr/>
        </p:nvSpPr>
        <p:spPr>
          <a:xfrm>
            <a:off x="2319725" y="2531475"/>
            <a:ext cx="610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PC 2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3" name="Google Shape;903;p82"/>
          <p:cNvSpPr txBox="1"/>
          <p:nvPr/>
        </p:nvSpPr>
        <p:spPr>
          <a:xfrm>
            <a:off x="3157925" y="2150475"/>
            <a:ext cx="610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18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4" name="Google Shape;904;p82"/>
          <p:cNvSpPr txBox="1"/>
          <p:nvPr/>
        </p:nvSpPr>
        <p:spPr>
          <a:xfrm>
            <a:off x="3157925" y="2531475"/>
            <a:ext cx="610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3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5" name="Google Shape;905;p82"/>
          <p:cNvSpPr txBox="1"/>
          <p:nvPr/>
        </p:nvSpPr>
        <p:spPr>
          <a:xfrm>
            <a:off x="3996125" y="2150475"/>
            <a:ext cx="10818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85.5%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6" name="Google Shape;906;p82"/>
          <p:cNvSpPr txBox="1"/>
          <p:nvPr/>
        </p:nvSpPr>
        <p:spPr>
          <a:xfrm>
            <a:off x="3996125" y="2531475"/>
            <a:ext cx="10818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14.5%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7" name="Google Shape;907;p82"/>
          <p:cNvSpPr txBox="1"/>
          <p:nvPr/>
        </p:nvSpPr>
        <p:spPr>
          <a:xfrm>
            <a:off x="4039325" y="1209800"/>
            <a:ext cx="47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Variance in the original data captured by PC 1</a:t>
            </a:r>
            <a:endParaRPr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cxnSp>
        <p:nvCxnSpPr>
          <p:cNvPr id="908" name="Google Shape;908;p82"/>
          <p:cNvCxnSpPr>
            <a:stCxn id="907" idx="2"/>
            <a:endCxn id="905" idx="0"/>
          </p:cNvCxnSpPr>
          <p:nvPr/>
        </p:nvCxnSpPr>
        <p:spPr>
          <a:xfrm flipH="1">
            <a:off x="4536875" y="1537400"/>
            <a:ext cx="1876800" cy="6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9" name="Google Shape;909;p82"/>
          <p:cNvSpPr txBox="1"/>
          <p:nvPr/>
        </p:nvSpPr>
        <p:spPr>
          <a:xfrm>
            <a:off x="4039325" y="3419600"/>
            <a:ext cx="47487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Variance in the original data captured by PC 2</a:t>
            </a:r>
            <a:endParaRPr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cxnSp>
        <p:nvCxnSpPr>
          <p:cNvPr id="910" name="Google Shape;910;p82"/>
          <p:cNvCxnSpPr>
            <a:stCxn id="909" idx="0"/>
            <a:endCxn id="906" idx="2"/>
          </p:cNvCxnSpPr>
          <p:nvPr/>
        </p:nvCxnSpPr>
        <p:spPr>
          <a:xfrm rot="10800000">
            <a:off x="4536875" y="2859200"/>
            <a:ext cx="1876800" cy="5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3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What are the new Dimensions or Features?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84"/>
          <p:cNvSpPr txBox="1"/>
          <p:nvPr/>
        </p:nvSpPr>
        <p:spPr>
          <a:xfrm>
            <a:off x="2277975" y="4282150"/>
            <a:ext cx="4394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PC 1 Dimension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21" name="Google Shape;921;p84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2" name="Google Shape;922;p84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3" name="Google Shape;923;p84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84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5" name="Google Shape;925;p84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6" name="Google Shape;926;p84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84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84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84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84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1" name="Google Shape;931;p84"/>
          <p:cNvCxnSpPr/>
          <p:nvPr/>
        </p:nvCxnSpPr>
        <p:spPr>
          <a:xfrm flipH="1">
            <a:off x="2792575" y="1815025"/>
            <a:ext cx="3513300" cy="177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932" name="Google Shape;932;p84"/>
          <p:cNvCxnSpPr/>
          <p:nvPr/>
        </p:nvCxnSpPr>
        <p:spPr>
          <a:xfrm>
            <a:off x="4103550" y="2199800"/>
            <a:ext cx="871200" cy="955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3" name="Google Shape;933;p84"/>
          <p:cNvSpPr/>
          <p:nvPr/>
        </p:nvSpPr>
        <p:spPr>
          <a:xfrm>
            <a:off x="6165475" y="1760725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84"/>
          <p:cNvSpPr/>
          <p:nvPr/>
        </p:nvSpPr>
        <p:spPr>
          <a:xfrm>
            <a:off x="5403475" y="2141725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84"/>
          <p:cNvSpPr/>
          <p:nvPr/>
        </p:nvSpPr>
        <p:spPr>
          <a:xfrm>
            <a:off x="5098675" y="2294125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84"/>
          <p:cNvSpPr/>
          <p:nvPr/>
        </p:nvSpPr>
        <p:spPr>
          <a:xfrm>
            <a:off x="3778375" y="2973800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84"/>
          <p:cNvSpPr/>
          <p:nvPr/>
        </p:nvSpPr>
        <p:spPr>
          <a:xfrm>
            <a:off x="3473575" y="3126200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4"/>
          <p:cNvSpPr/>
          <p:nvPr/>
        </p:nvSpPr>
        <p:spPr>
          <a:xfrm>
            <a:off x="3168775" y="3278600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85"/>
          <p:cNvSpPr txBox="1"/>
          <p:nvPr/>
        </p:nvSpPr>
        <p:spPr>
          <a:xfrm>
            <a:off x="2277975" y="4282150"/>
            <a:ext cx="4394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PC 2 Dimension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44" name="Google Shape;944;p85"/>
          <p:cNvCxnSpPr/>
          <p:nvPr/>
        </p:nvCxnSpPr>
        <p:spPr>
          <a:xfrm rot="10800000" flipH="1">
            <a:off x="2277925" y="2700325"/>
            <a:ext cx="4394100" cy="9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5" name="Google Shape;945;p85"/>
          <p:cNvCxnSpPr/>
          <p:nvPr/>
        </p:nvCxnSpPr>
        <p:spPr>
          <a:xfrm rot="10800000" flipH="1">
            <a:off x="4545175" y="1012350"/>
            <a:ext cx="8100" cy="3118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6" name="Google Shape;946;p85"/>
          <p:cNvSpPr/>
          <p:nvPr/>
        </p:nvSpPr>
        <p:spPr>
          <a:xfrm>
            <a:off x="3236600" y="3360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85"/>
          <p:cNvSpPr txBox="1"/>
          <p:nvPr/>
        </p:nvSpPr>
        <p:spPr>
          <a:xfrm>
            <a:off x="5950475" y="27697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8" name="Google Shape;948;p85"/>
          <p:cNvSpPr txBox="1"/>
          <p:nvPr/>
        </p:nvSpPr>
        <p:spPr>
          <a:xfrm>
            <a:off x="3843550" y="1083675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F 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9" name="Google Shape;949;p85"/>
          <p:cNvSpPr/>
          <p:nvPr/>
        </p:nvSpPr>
        <p:spPr>
          <a:xfrm>
            <a:off x="36938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85"/>
          <p:cNvSpPr/>
          <p:nvPr/>
        </p:nvSpPr>
        <p:spPr>
          <a:xfrm>
            <a:off x="4989200" y="2140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85"/>
          <p:cNvSpPr/>
          <p:nvPr/>
        </p:nvSpPr>
        <p:spPr>
          <a:xfrm>
            <a:off x="3389000" y="29028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85"/>
          <p:cNvSpPr/>
          <p:nvPr/>
        </p:nvSpPr>
        <p:spPr>
          <a:xfrm>
            <a:off x="5522600" y="24456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85"/>
          <p:cNvSpPr/>
          <p:nvPr/>
        </p:nvSpPr>
        <p:spPr>
          <a:xfrm>
            <a:off x="5903600" y="1455025"/>
            <a:ext cx="204600" cy="181500"/>
          </a:xfrm>
          <a:prstGeom prst="ellipse">
            <a:avLst/>
          </a:prstGeom>
          <a:solidFill>
            <a:srgbClr val="0FEE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4" name="Google Shape;954;p85"/>
          <p:cNvCxnSpPr/>
          <p:nvPr/>
        </p:nvCxnSpPr>
        <p:spPr>
          <a:xfrm flipH="1">
            <a:off x="2792575" y="1815025"/>
            <a:ext cx="3513300" cy="177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955" name="Google Shape;955;p85"/>
          <p:cNvCxnSpPr/>
          <p:nvPr/>
        </p:nvCxnSpPr>
        <p:spPr>
          <a:xfrm>
            <a:off x="4103550" y="2199800"/>
            <a:ext cx="871200" cy="955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6" name="Google Shape;956;p85"/>
          <p:cNvSpPr/>
          <p:nvPr/>
        </p:nvSpPr>
        <p:spPr>
          <a:xfrm>
            <a:off x="6165475" y="1760725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85"/>
          <p:cNvSpPr/>
          <p:nvPr/>
        </p:nvSpPr>
        <p:spPr>
          <a:xfrm>
            <a:off x="5403475" y="2141725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5"/>
          <p:cNvSpPr/>
          <p:nvPr/>
        </p:nvSpPr>
        <p:spPr>
          <a:xfrm>
            <a:off x="5098675" y="2294125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5"/>
          <p:cNvSpPr/>
          <p:nvPr/>
        </p:nvSpPr>
        <p:spPr>
          <a:xfrm>
            <a:off x="3778375" y="2973800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85"/>
          <p:cNvSpPr/>
          <p:nvPr/>
        </p:nvSpPr>
        <p:spPr>
          <a:xfrm>
            <a:off x="3473575" y="3126200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85"/>
          <p:cNvSpPr/>
          <p:nvPr/>
        </p:nvSpPr>
        <p:spPr>
          <a:xfrm>
            <a:off x="3168775" y="3278600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85"/>
          <p:cNvSpPr/>
          <p:nvPr/>
        </p:nvSpPr>
        <p:spPr>
          <a:xfrm>
            <a:off x="3473575" y="3126200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85"/>
          <p:cNvSpPr/>
          <p:nvPr/>
        </p:nvSpPr>
        <p:spPr>
          <a:xfrm>
            <a:off x="4701838" y="2842825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85"/>
          <p:cNvSpPr/>
          <p:nvPr/>
        </p:nvSpPr>
        <p:spPr>
          <a:xfrm>
            <a:off x="4549438" y="2690425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85"/>
          <p:cNvSpPr/>
          <p:nvPr/>
        </p:nvSpPr>
        <p:spPr>
          <a:xfrm>
            <a:off x="4404813" y="2528125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85"/>
          <p:cNvSpPr/>
          <p:nvPr/>
        </p:nvSpPr>
        <p:spPr>
          <a:xfrm>
            <a:off x="4468938" y="2586800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85"/>
          <p:cNvSpPr/>
          <p:nvPr/>
        </p:nvSpPr>
        <p:spPr>
          <a:xfrm>
            <a:off x="4231138" y="2323225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85"/>
          <p:cNvSpPr/>
          <p:nvPr/>
        </p:nvSpPr>
        <p:spPr>
          <a:xfrm>
            <a:off x="4154938" y="2247025"/>
            <a:ext cx="140400" cy="181500"/>
          </a:xfrm>
          <a:prstGeom prst="mathMultiply">
            <a:avLst>
              <a:gd name="adj1" fmla="val 2352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6"/>
          <p:cNvSpPr txBox="1"/>
          <p:nvPr/>
        </p:nvSpPr>
        <p:spPr>
          <a:xfrm>
            <a:off x="2277975" y="4282150"/>
            <a:ext cx="4394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PC1,  PC2 are new Dimensions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4" name="Google Shape;974;p86"/>
          <p:cNvSpPr txBox="1"/>
          <p:nvPr/>
        </p:nvSpPr>
        <p:spPr>
          <a:xfrm rot="1126">
            <a:off x="6556441" y="2486040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PC 1 - 85.5%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75" name="Google Shape;975;p86"/>
          <p:cNvCxnSpPr/>
          <p:nvPr/>
        </p:nvCxnSpPr>
        <p:spPr>
          <a:xfrm rot="1641955" flipH="1">
            <a:off x="2732608" y="1792879"/>
            <a:ext cx="3513161" cy="178012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86"/>
          <p:cNvCxnSpPr/>
          <p:nvPr/>
        </p:nvCxnSpPr>
        <p:spPr>
          <a:xfrm>
            <a:off x="4628225" y="2021800"/>
            <a:ext cx="32400" cy="12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7" name="Google Shape;977;p86"/>
          <p:cNvSpPr/>
          <p:nvPr/>
        </p:nvSpPr>
        <p:spPr>
          <a:xfrm rot="1639868">
            <a:off x="6308967" y="2609246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 rot="1639868">
            <a:off x="5457108" y="2597358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/>
          <p:nvPr/>
        </p:nvSpPr>
        <p:spPr>
          <a:xfrm rot="1639868">
            <a:off x="5116365" y="2592603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86"/>
          <p:cNvSpPr/>
          <p:nvPr/>
        </p:nvSpPr>
        <p:spPr>
          <a:xfrm rot="1639868">
            <a:off x="3631393" y="2589345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86"/>
          <p:cNvSpPr/>
          <p:nvPr/>
        </p:nvSpPr>
        <p:spPr>
          <a:xfrm rot="1639868">
            <a:off x="3290650" y="2584590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86"/>
          <p:cNvSpPr/>
          <p:nvPr/>
        </p:nvSpPr>
        <p:spPr>
          <a:xfrm rot="1639868">
            <a:off x="2949906" y="2579835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86"/>
          <p:cNvSpPr/>
          <p:nvPr/>
        </p:nvSpPr>
        <p:spPr>
          <a:xfrm rot="1639868">
            <a:off x="3290650" y="2584590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86"/>
          <p:cNvSpPr/>
          <p:nvPr/>
        </p:nvSpPr>
        <p:spPr>
          <a:xfrm rot="1639868">
            <a:off x="4574173" y="2897497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86"/>
          <p:cNvSpPr/>
          <p:nvPr/>
        </p:nvSpPr>
        <p:spPr>
          <a:xfrm rot="1639868">
            <a:off x="4551511" y="2693272"/>
            <a:ext cx="140482" cy="161009"/>
          </a:xfrm>
          <a:prstGeom prst="mathMultiply">
            <a:avLst>
              <a:gd name="adj1" fmla="val 2352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86"/>
          <p:cNvSpPr/>
          <p:nvPr/>
        </p:nvSpPr>
        <p:spPr>
          <a:xfrm rot="1639868">
            <a:off x="4544250" y="2455884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86"/>
          <p:cNvSpPr/>
          <p:nvPr/>
        </p:nvSpPr>
        <p:spPr>
          <a:xfrm rot="1639868">
            <a:off x="4544254" y="2558593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6"/>
          <p:cNvSpPr/>
          <p:nvPr/>
        </p:nvSpPr>
        <p:spPr>
          <a:xfrm rot="1639868">
            <a:off x="4561129" y="2219683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6"/>
          <p:cNvSpPr/>
          <p:nvPr/>
        </p:nvSpPr>
        <p:spPr>
          <a:xfrm rot="1639868">
            <a:off x="4561131" y="2121434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86"/>
          <p:cNvSpPr txBox="1"/>
          <p:nvPr/>
        </p:nvSpPr>
        <p:spPr>
          <a:xfrm rot="1126">
            <a:off x="4194241" y="1647840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PC 2 - 14.5%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33"/>
          <p:cNvGraphicFramePr/>
          <p:nvPr/>
        </p:nvGraphicFramePr>
        <p:xfrm>
          <a:off x="952500" y="85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1168100"/>
                <a:gridCol w="1168100"/>
              </a:tblGrid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Height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Alturo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03" name="Google Shape;203;p33"/>
          <p:cNvSpPr txBox="1"/>
          <p:nvPr/>
        </p:nvSpPr>
        <p:spPr>
          <a:xfrm>
            <a:off x="5098225" y="2071900"/>
            <a:ext cx="25446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F6000"/>
                </a:solidFill>
                <a:latin typeface="Cambria"/>
                <a:ea typeface="Cambria"/>
                <a:cs typeface="Cambria"/>
                <a:sym typeface="Cambria"/>
              </a:rPr>
              <a:t>How many Dimensions?</a:t>
            </a:r>
            <a:endParaRPr sz="2400" b="1">
              <a:solidFill>
                <a:srgbClr val="7F6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87"/>
          <p:cNvSpPr txBox="1"/>
          <p:nvPr/>
        </p:nvSpPr>
        <p:spPr>
          <a:xfrm>
            <a:off x="2277975" y="4282150"/>
            <a:ext cx="4394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Dimensionality Reduction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6" name="Google Shape;996;p87"/>
          <p:cNvSpPr txBox="1"/>
          <p:nvPr/>
        </p:nvSpPr>
        <p:spPr>
          <a:xfrm rot="1126">
            <a:off x="6556441" y="2486040"/>
            <a:ext cx="91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PC 1 - 85.5%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97" name="Google Shape;997;p87"/>
          <p:cNvCxnSpPr/>
          <p:nvPr/>
        </p:nvCxnSpPr>
        <p:spPr>
          <a:xfrm rot="1641955" flipH="1">
            <a:off x="2732608" y="1792879"/>
            <a:ext cx="3513161" cy="178012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8" name="Google Shape;998;p87"/>
          <p:cNvSpPr/>
          <p:nvPr/>
        </p:nvSpPr>
        <p:spPr>
          <a:xfrm rot="1639868">
            <a:off x="6308967" y="2609246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7"/>
          <p:cNvSpPr/>
          <p:nvPr/>
        </p:nvSpPr>
        <p:spPr>
          <a:xfrm rot="1639868">
            <a:off x="5457108" y="2597358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7"/>
          <p:cNvSpPr/>
          <p:nvPr/>
        </p:nvSpPr>
        <p:spPr>
          <a:xfrm rot="1639868">
            <a:off x="5116365" y="2592603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87"/>
          <p:cNvSpPr/>
          <p:nvPr/>
        </p:nvSpPr>
        <p:spPr>
          <a:xfrm rot="1639868">
            <a:off x="3631393" y="2589345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87"/>
          <p:cNvSpPr/>
          <p:nvPr/>
        </p:nvSpPr>
        <p:spPr>
          <a:xfrm rot="1639868">
            <a:off x="3290650" y="2584590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87"/>
          <p:cNvSpPr/>
          <p:nvPr/>
        </p:nvSpPr>
        <p:spPr>
          <a:xfrm rot="1639868">
            <a:off x="2949906" y="2579835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87"/>
          <p:cNvSpPr/>
          <p:nvPr/>
        </p:nvSpPr>
        <p:spPr>
          <a:xfrm rot="1639868">
            <a:off x="3290650" y="2584590"/>
            <a:ext cx="140482" cy="181674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9" name="Google Shape;1009;p88"/>
          <p:cNvGraphicFramePr/>
          <p:nvPr/>
        </p:nvGraphicFramePr>
        <p:xfrm>
          <a:off x="868175" y="11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662650"/>
                <a:gridCol w="662650"/>
                <a:gridCol w="662650"/>
                <a:gridCol w="662650"/>
              </a:tblGrid>
              <a:tr h="50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010" name="Google Shape;1010;p88"/>
          <p:cNvGraphicFramePr/>
          <p:nvPr/>
        </p:nvGraphicFramePr>
        <p:xfrm>
          <a:off x="4517375" y="11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662650"/>
                <a:gridCol w="662650"/>
                <a:gridCol w="662650"/>
                <a:gridCol w="662650"/>
                <a:gridCol w="662650"/>
              </a:tblGrid>
              <a:tr h="50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89"/>
          <p:cNvSpPr/>
          <p:nvPr/>
        </p:nvSpPr>
        <p:spPr>
          <a:xfrm>
            <a:off x="1506975" y="2047050"/>
            <a:ext cx="2623200" cy="104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Calculate EigenVectors</a:t>
            </a:r>
            <a:endParaRPr sz="1200">
              <a:solidFill>
                <a:srgbClr val="BF9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6" name="Google Shape;1016;p89"/>
          <p:cNvSpPr/>
          <p:nvPr/>
        </p:nvSpPr>
        <p:spPr>
          <a:xfrm>
            <a:off x="5264975" y="2047050"/>
            <a:ext cx="2623200" cy="104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Calculate EigenValues</a:t>
            </a:r>
            <a:endParaRPr sz="1000">
              <a:solidFill>
                <a:srgbClr val="BF9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0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How many EigenVectors and EigenValues?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Google Shape;1026;p91"/>
          <p:cNvGraphicFramePr/>
          <p:nvPr/>
        </p:nvGraphicFramePr>
        <p:xfrm>
          <a:off x="971250" y="153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1020225"/>
                <a:gridCol w="1020225"/>
                <a:gridCol w="1020225"/>
              </a:tblGrid>
              <a:tr h="50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EigenValue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%Variance 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71.1%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20.0%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6.7%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027" name="Google Shape;1027;p9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850" y="1442087"/>
            <a:ext cx="3653850" cy="225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91"/>
          <p:cNvSpPr/>
          <p:nvPr/>
        </p:nvSpPr>
        <p:spPr>
          <a:xfrm>
            <a:off x="4993600" y="1355350"/>
            <a:ext cx="1611300" cy="263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92"/>
          <p:cNvSpPr txBox="1"/>
          <p:nvPr/>
        </p:nvSpPr>
        <p:spPr>
          <a:xfrm>
            <a:off x="5295900" y="2358000"/>
            <a:ext cx="38481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Math of PCA</a:t>
            </a:r>
            <a:endParaRPr sz="2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34" name="Google Shape;1034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50" y="1085050"/>
            <a:ext cx="4520147" cy="2973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Google Shape;1039;p93"/>
          <p:cNvGraphicFramePr/>
          <p:nvPr/>
        </p:nvGraphicFramePr>
        <p:xfrm>
          <a:off x="868175" y="11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662650"/>
                <a:gridCol w="662650"/>
                <a:gridCol w="662650"/>
              </a:tblGrid>
              <a:tr h="50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040" name="Google Shape;1040;p93"/>
          <p:cNvSpPr txBox="1"/>
          <p:nvPr/>
        </p:nvSpPr>
        <p:spPr>
          <a:xfrm>
            <a:off x="4566000" y="4304300"/>
            <a:ext cx="313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The Matrix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1" name="Google Shape;104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650" y="1646650"/>
            <a:ext cx="1102302" cy="19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6" name="Google Shape;1046;p94"/>
          <p:cNvGraphicFramePr/>
          <p:nvPr/>
        </p:nvGraphicFramePr>
        <p:xfrm>
          <a:off x="868175" y="11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662650"/>
                <a:gridCol w="662650"/>
                <a:gridCol w="662650"/>
              </a:tblGrid>
              <a:tr h="50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047" name="Google Shape;1047;p94"/>
          <p:cNvSpPr txBox="1"/>
          <p:nvPr/>
        </p:nvSpPr>
        <p:spPr>
          <a:xfrm>
            <a:off x="4566000" y="4304300"/>
            <a:ext cx="313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Calculate Mean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8" name="Google Shape;104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638" y="1585825"/>
            <a:ext cx="1798325" cy="20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3" name="Google Shape;1053;p95"/>
          <p:cNvGraphicFramePr/>
          <p:nvPr/>
        </p:nvGraphicFramePr>
        <p:xfrm>
          <a:off x="868175" y="11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662650"/>
                <a:gridCol w="662650"/>
                <a:gridCol w="662650"/>
              </a:tblGrid>
              <a:tr h="50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6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054" name="Google Shape;1054;p95"/>
          <p:cNvSpPr txBox="1"/>
          <p:nvPr/>
        </p:nvSpPr>
        <p:spPr>
          <a:xfrm>
            <a:off x="4566000" y="4304300"/>
            <a:ext cx="313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mbria"/>
                <a:ea typeface="Cambria"/>
                <a:cs typeface="Cambria"/>
                <a:sym typeface="Cambria"/>
              </a:rPr>
              <a:t>Mean after shift?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55" name="Google Shape;105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412" y="1646650"/>
            <a:ext cx="1258775" cy="20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96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Variance &amp; Covariance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34"/>
          <p:cNvGraphicFramePr/>
          <p:nvPr/>
        </p:nvGraphicFramePr>
        <p:xfrm>
          <a:off x="952500" y="85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1180975"/>
                <a:gridCol w="1180975"/>
                <a:gridCol w="1180975"/>
                <a:gridCol w="1180975"/>
                <a:gridCol w="1180975"/>
                <a:gridCol w="1180975"/>
              </a:tblGrid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Skidding Accidents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Snow Plow Expense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School Closures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Water Pipe Bursts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Patients with Heat Stroke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Geographic Area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09" name="Google Shape;209;p34"/>
          <p:cNvSpPr txBox="1"/>
          <p:nvPr/>
        </p:nvSpPr>
        <p:spPr>
          <a:xfrm>
            <a:off x="2068575" y="3828650"/>
            <a:ext cx="48537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F6000"/>
                </a:solidFill>
                <a:latin typeface="Cambria"/>
                <a:ea typeface="Cambria"/>
                <a:cs typeface="Cambria"/>
                <a:sym typeface="Cambria"/>
              </a:rPr>
              <a:t>How many Dimensions?</a:t>
            </a:r>
            <a:endParaRPr sz="2400" b="1">
              <a:solidFill>
                <a:srgbClr val="7F6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97"/>
          <p:cNvSpPr txBox="1"/>
          <p:nvPr/>
        </p:nvSpPr>
        <p:spPr>
          <a:xfrm>
            <a:off x="944094" y="46547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Variance</a:t>
            </a:r>
            <a:endParaRPr sz="2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6" name="Google Shape;1066;p97"/>
          <p:cNvSpPr txBox="1"/>
          <p:nvPr/>
        </p:nvSpPr>
        <p:spPr>
          <a:xfrm>
            <a:off x="944094" y="130367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Measure of spread of data in feature...</a:t>
            </a:r>
            <a:endParaRPr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067" name="Google Shape;1067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075" y="2595600"/>
            <a:ext cx="3257850" cy="10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98"/>
          <p:cNvSpPr txBox="1"/>
          <p:nvPr/>
        </p:nvSpPr>
        <p:spPr>
          <a:xfrm>
            <a:off x="944094" y="46547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Covariance</a:t>
            </a:r>
            <a:endParaRPr sz="2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3" name="Google Shape;1073;p98"/>
          <p:cNvSpPr txBox="1"/>
          <p:nvPr/>
        </p:nvSpPr>
        <p:spPr>
          <a:xfrm>
            <a:off x="944094" y="130367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How two features move together in a dataset...</a:t>
            </a:r>
            <a:endParaRPr>
              <a:solidFill>
                <a:srgbClr val="99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074" name="Google Shape;1074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738" y="2642450"/>
            <a:ext cx="3960525" cy="12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Google Shape;107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00" y="1706150"/>
            <a:ext cx="1634325" cy="19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99"/>
          <p:cNvSpPr txBox="1"/>
          <p:nvPr/>
        </p:nvSpPr>
        <p:spPr>
          <a:xfrm>
            <a:off x="4449925" y="2230625"/>
            <a:ext cx="31356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BF9000"/>
                </a:solidFill>
                <a:latin typeface="Cambria"/>
                <a:ea typeface="Cambria"/>
                <a:cs typeface="Cambria"/>
                <a:sym typeface="Cambria"/>
              </a:rPr>
              <a:t>Using Matrix Multiplication to get Covariance Matrix</a:t>
            </a:r>
            <a:endParaRPr sz="1800" b="1">
              <a:solidFill>
                <a:srgbClr val="BF9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387" y="1447175"/>
            <a:ext cx="4877225" cy="10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187" y="3157900"/>
            <a:ext cx="3401625" cy="6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Google Shape;109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00" y="1706150"/>
            <a:ext cx="1634325" cy="19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700" y="2255863"/>
            <a:ext cx="2686475" cy="6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Google Shape;1097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861" y="724775"/>
            <a:ext cx="4528299" cy="1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875" y="2914375"/>
            <a:ext cx="1615675" cy="6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7925" y="4048600"/>
            <a:ext cx="1569585" cy="6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03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EigenVector and EigenValues of Covariance Matrix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9" name="Google Shape;1109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738" y="1788325"/>
            <a:ext cx="1508525" cy="4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104"/>
          <p:cNvSpPr txBox="1"/>
          <p:nvPr/>
        </p:nvSpPr>
        <p:spPr>
          <a:xfrm rot="2892774">
            <a:off x="1324971" y="2446600"/>
            <a:ext cx="2323953" cy="42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Covariance Matrix</a:t>
            </a:r>
            <a:endParaRPr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cxnSp>
        <p:nvCxnSpPr>
          <p:cNvPr id="1111" name="Google Shape;1111;p104"/>
          <p:cNvCxnSpPr>
            <a:stCxn id="1110" idx="0"/>
          </p:cNvCxnSpPr>
          <p:nvPr/>
        </p:nvCxnSpPr>
        <p:spPr>
          <a:xfrm rot="10800000" flipH="1">
            <a:off x="2646397" y="2223397"/>
            <a:ext cx="121110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2" name="Google Shape;1112;p104"/>
          <p:cNvSpPr txBox="1"/>
          <p:nvPr/>
        </p:nvSpPr>
        <p:spPr>
          <a:xfrm rot="-1775">
            <a:off x="5748946" y="2646484"/>
            <a:ext cx="23241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EigenValue</a:t>
            </a:r>
            <a:endParaRPr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cxnSp>
        <p:nvCxnSpPr>
          <p:cNvPr id="1113" name="Google Shape;1113;p104"/>
          <p:cNvCxnSpPr>
            <a:stCxn id="1112" idx="0"/>
          </p:cNvCxnSpPr>
          <p:nvPr/>
        </p:nvCxnSpPr>
        <p:spPr>
          <a:xfrm rot="10800000">
            <a:off x="5031196" y="2235484"/>
            <a:ext cx="1879800" cy="41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104"/>
          <p:cNvSpPr txBox="1"/>
          <p:nvPr/>
        </p:nvSpPr>
        <p:spPr>
          <a:xfrm rot="-1775">
            <a:off x="3534771" y="3589609"/>
            <a:ext cx="23241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EigenVector</a:t>
            </a:r>
            <a:endParaRPr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cxnSp>
        <p:nvCxnSpPr>
          <p:cNvPr id="1115" name="Google Shape;1115;p104"/>
          <p:cNvCxnSpPr>
            <a:stCxn id="1114" idx="0"/>
          </p:cNvCxnSpPr>
          <p:nvPr/>
        </p:nvCxnSpPr>
        <p:spPr>
          <a:xfrm rot="10800000">
            <a:off x="4225221" y="2244709"/>
            <a:ext cx="471600" cy="134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6" name="Google Shape;1116;p104"/>
          <p:cNvCxnSpPr/>
          <p:nvPr/>
        </p:nvCxnSpPr>
        <p:spPr>
          <a:xfrm rot="10800000" flipH="1">
            <a:off x="4696821" y="2226109"/>
            <a:ext cx="540300" cy="13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088" y="1164225"/>
            <a:ext cx="1531832" cy="4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775" y="2451562"/>
            <a:ext cx="2180450" cy="4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4138" y="3668828"/>
            <a:ext cx="2695725" cy="6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" name="Google Shape;1128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561" y="739875"/>
            <a:ext cx="2470875" cy="5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600" y="2188000"/>
            <a:ext cx="3070100" cy="7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6350" y="2187988"/>
            <a:ext cx="2686350" cy="7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7450" y="3791850"/>
            <a:ext cx="2349075" cy="7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35"/>
          <p:cNvGraphicFramePr/>
          <p:nvPr/>
        </p:nvGraphicFramePr>
        <p:xfrm>
          <a:off x="952500" y="85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{525232B5-AAAC-42DB-A37F-C67BC0CEF32E}</a:tableStyleId>
              </a:tblPr>
              <a:tblGrid>
                <a:gridCol w="1180975"/>
                <a:gridCol w="1180975"/>
                <a:gridCol w="1180975"/>
                <a:gridCol w="1180975"/>
                <a:gridCol w="1180975"/>
                <a:gridCol w="1180975"/>
              </a:tblGrid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Skidding Accidents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Snow Plow Expense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School Closures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Water Pipe Bursts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Patients with Heat Stroke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Geographic Area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15" name="Google Shape;215;p35"/>
          <p:cNvSpPr txBox="1"/>
          <p:nvPr/>
        </p:nvSpPr>
        <p:spPr>
          <a:xfrm>
            <a:off x="2068575" y="3828650"/>
            <a:ext cx="48537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F6000"/>
                </a:solidFill>
                <a:latin typeface="Cambria"/>
                <a:ea typeface="Cambria"/>
                <a:cs typeface="Cambria"/>
                <a:sym typeface="Cambria"/>
              </a:rPr>
              <a:t>Temperature?</a:t>
            </a:r>
            <a:endParaRPr sz="2400" b="1">
              <a:solidFill>
                <a:srgbClr val="7F6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16" name="Google Shape;216;p35"/>
          <p:cNvCxnSpPr/>
          <p:nvPr/>
        </p:nvCxnSpPr>
        <p:spPr>
          <a:xfrm>
            <a:off x="824050" y="731675"/>
            <a:ext cx="6121500" cy="27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5"/>
          <p:cNvCxnSpPr/>
          <p:nvPr/>
        </p:nvCxnSpPr>
        <p:spPr>
          <a:xfrm flipH="1">
            <a:off x="670075" y="776950"/>
            <a:ext cx="6166800" cy="246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561" y="739875"/>
            <a:ext cx="2470875" cy="5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3338" y="1992875"/>
            <a:ext cx="5397337" cy="5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7813" y="3161575"/>
            <a:ext cx="4288357" cy="5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1263" y="4152250"/>
            <a:ext cx="3501449" cy="4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" name="Google Shape;1144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275" y="1389400"/>
            <a:ext cx="3501449" cy="4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8"/>
          <p:cNvSpPr txBox="1"/>
          <p:nvPr/>
        </p:nvSpPr>
        <p:spPr>
          <a:xfrm>
            <a:off x="2821274" y="2779600"/>
            <a:ext cx="316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How to Solve this :)</a:t>
            </a:r>
            <a:endParaRPr sz="18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9"/>
          <p:cNvSpPr txBox="1"/>
          <p:nvPr/>
        </p:nvSpPr>
        <p:spPr>
          <a:xfrm>
            <a:off x="2821274" y="2779600"/>
            <a:ext cx="316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λ = 28.6 and λ = 13.8  </a:t>
            </a:r>
            <a:endParaRPr sz="18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51" name="Google Shape;115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138" y="1539000"/>
            <a:ext cx="3911676" cy="4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109"/>
          <p:cNvSpPr txBox="1"/>
          <p:nvPr/>
        </p:nvSpPr>
        <p:spPr>
          <a:xfrm>
            <a:off x="2821274" y="3846400"/>
            <a:ext cx="316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What does λ represent?</a:t>
            </a:r>
            <a:endParaRPr sz="1800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10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EigenVector or Principal Components</a:t>
            </a:r>
            <a:endParaRPr sz="1800">
              <a:solidFill>
                <a:srgbClr val="38761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2" name="Google Shape;116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823" y="1101751"/>
            <a:ext cx="2172300" cy="4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500" y="2172550"/>
            <a:ext cx="3342175" cy="6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7175" y="3266950"/>
            <a:ext cx="3688825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9" name="Google Shape;116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250" y="1642050"/>
            <a:ext cx="2702681" cy="6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650" y="3282950"/>
            <a:ext cx="1018700" cy="5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75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375" y="986225"/>
            <a:ext cx="3520200" cy="6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150" y="2351800"/>
            <a:ext cx="1983700" cy="5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Google Shape;1177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1650" y="3628325"/>
            <a:ext cx="1140702" cy="5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14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Improving Classification with PCA</a:t>
            </a:r>
            <a:endParaRPr sz="2400">
              <a:solidFill>
                <a:srgbClr val="38761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15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Dimensionality Reduction with PCA</a:t>
            </a:r>
            <a:endParaRPr sz="24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16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Noise Reduction with PCA</a:t>
            </a:r>
            <a:endParaRPr sz="2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True Dimensionality &lt;&lt; Observed Dimensionality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17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EigenFaces</a:t>
            </a:r>
            <a:endParaRPr sz="2400">
              <a:solidFill>
                <a:srgbClr val="1155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18"/>
          <p:cNvSpPr txBox="1"/>
          <p:nvPr/>
        </p:nvSpPr>
        <p:spPr>
          <a:xfrm>
            <a:off x="944100" y="1551275"/>
            <a:ext cx="7255800" cy="28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Advantages ...</a:t>
            </a:r>
            <a:endParaRPr sz="1800" b="1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Allows working with High Dimensional Data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Reduced Dataset size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Faster Processing 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Disadvantages...</a:t>
            </a:r>
            <a:endParaRPr sz="1800" b="1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Computationally Expensive for Large feature space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Linear combination will struggle to handle non-linear relationship between features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118"/>
          <p:cNvSpPr txBox="1"/>
          <p:nvPr/>
        </p:nvSpPr>
        <p:spPr>
          <a:xfrm>
            <a:off x="1069669" y="453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Dimensionality Reduction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1448</Words>
  <Application>Microsoft Office PowerPoint</Application>
  <PresentationFormat>On-screen Show (16:9)</PresentationFormat>
  <Paragraphs>863</Paragraphs>
  <Slides>91</Slides>
  <Notes>91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Georgia</vt:lpstr>
      <vt:lpstr>Cambria</vt:lpstr>
      <vt:lpstr>Calibri</vt:lpstr>
      <vt:lpstr>Arial</vt:lpstr>
      <vt:lpstr>Architects Daughter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Narayana_GLB</dc:creator>
  <cp:lastModifiedBy>Windows User</cp:lastModifiedBy>
  <cp:revision>2</cp:revision>
  <dcterms:modified xsi:type="dcterms:W3CDTF">2019-02-14T16:31:17Z</dcterms:modified>
</cp:coreProperties>
</file>