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4" r:id="rId5"/>
    <p:sldId id="286" r:id="rId6"/>
    <p:sldId id="283" r:id="rId7"/>
    <p:sldId id="285" r:id="rId8"/>
    <p:sldId id="288" r:id="rId9"/>
    <p:sldId id="287" r:id="rId10"/>
    <p:sldId id="290" r:id="rId11"/>
    <p:sldId id="291" r:id="rId12"/>
    <p:sldId id="292" r:id="rId13"/>
    <p:sldId id="295" r:id="rId14"/>
    <p:sldId id="296" r:id="rId15"/>
    <p:sldId id="297" r:id="rId16"/>
    <p:sldId id="298"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varScale="1">
        <p:scale>
          <a:sx n="78" d="100"/>
          <a:sy n="78" d="100"/>
        </p:scale>
        <p:origin x="11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B1E04-DA20-43D1-8BB3-166CEA3A1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E18520F-37ED-475E-97C6-8217A6426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58AC4F3-A708-4400-AA63-235B0728B6BD}"/>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9B4D8B10-47D0-4A58-910D-6AB5F09AC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13372F-EBBA-4247-AEB0-006AACFD7283}"/>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63009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7A969-B6F1-44EB-9F0F-70C366756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7AF775F-BE69-4F65-8AAC-772B59B59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2D9267-25D4-4E58-ACC4-8B8B828FEB67}"/>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27682843-B106-4DEF-957B-94408A6CA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0BD3FA-32D4-4E55-97E0-D3BB9F88990F}"/>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38077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6799DD0-F045-4953-BAA8-E6F2B612A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E1B4E5F-937B-4FF7-8AF8-C61D23306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0C457B-1861-4CCD-A0DC-E2BAD162766F}"/>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51B079CF-7943-4B11-A3BD-0D14AA7B2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2560514-54B9-4C6E-81D7-7CC959FD40D9}"/>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9327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F299A-71DE-4579-B7DD-2E23220C4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55C350E-9374-4CF3-AC0F-790FAE16A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A8BDB3-A511-4BCC-B86A-F84F2430232A}"/>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6BAB30F6-0C8D-4A8A-9E45-D67137C32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B93921-30B5-4CA6-9EF1-CA57E5B5F316}"/>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759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D597A-7F94-40B3-9D4E-E7C26B178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402DB9D-5E5E-4030-826C-5E16E10C9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7AB7F6-0E49-4A3A-993A-64F1149CEE7A}"/>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0F4785E0-B93C-4AFB-A212-87B90DFE1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56EF1C-C41F-4765-B7DC-459652E8C8EF}"/>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2160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C6087D-67DC-4DFF-9B1A-45A36B2B7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5DA7FDF-0AA0-4CE9-A81F-A51E18452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CDBF850-96C1-461B-A5FC-591180AB1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7884EB5-FBB0-46C6-AA54-36D50759D365}"/>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6" name="Footer Placeholder 5">
            <a:extLst>
              <a:ext uri="{FF2B5EF4-FFF2-40B4-BE49-F238E27FC236}">
                <a16:creationId xmlns:a16="http://schemas.microsoft.com/office/drawing/2014/main" xmlns="" id="{3094D2D1-D5D7-46F9-8858-DDCC3DEF0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7EB4C4-EBA4-4861-B1CD-3CB932E503BC}"/>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93782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5B87D-5F70-4703-AF95-77277AA42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5A19949-8E9D-49DE-A99E-301D7BA29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1050EB-C6D7-4C90-B1A7-930F84136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BDADEF0-BD0C-4378-AC85-DAD5B6640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71F0F6B-E789-4570-8EDC-57729B91A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5642389-E0EA-4116-B80C-5515623D8C70}"/>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8" name="Footer Placeholder 7">
            <a:extLst>
              <a:ext uri="{FF2B5EF4-FFF2-40B4-BE49-F238E27FC236}">
                <a16:creationId xmlns:a16="http://schemas.microsoft.com/office/drawing/2014/main" xmlns="" id="{179A3488-FA2A-428F-8CF4-278B1277CC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C07DF1D-CDA1-48DC-8178-115ECFBB2A4D}"/>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21847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34A8D-FCB4-4ABB-AE99-A621A75D1B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AF1FE91-2AB1-4B75-95C1-E9A98A88DE17}"/>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4" name="Footer Placeholder 3">
            <a:extLst>
              <a:ext uri="{FF2B5EF4-FFF2-40B4-BE49-F238E27FC236}">
                <a16:creationId xmlns:a16="http://schemas.microsoft.com/office/drawing/2014/main" xmlns="" id="{6472FDC2-3B27-4AE3-B9DA-434031D30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964E8CB-5A1F-4125-8FC8-E15C6050D364}"/>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2228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B50B68-24D5-446E-9EC3-2F92D0C8F633}"/>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3" name="Footer Placeholder 2">
            <a:extLst>
              <a:ext uri="{FF2B5EF4-FFF2-40B4-BE49-F238E27FC236}">
                <a16:creationId xmlns:a16="http://schemas.microsoft.com/office/drawing/2014/main" xmlns="" id="{54C065D2-E21D-4AB5-B12D-C1319E5F2E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02828D5-1364-42A7-B1C2-80542A59EF4B}"/>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08013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A4180-55CF-4178-A41D-449BB3EBC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178DEA7-218D-4604-A9B1-51B457DE0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2894BF-B2FE-4012-BD71-2B0AA41CA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5ADB93-A325-4217-9C3B-250D62F72EAB}"/>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6" name="Footer Placeholder 5">
            <a:extLst>
              <a:ext uri="{FF2B5EF4-FFF2-40B4-BE49-F238E27FC236}">
                <a16:creationId xmlns:a16="http://schemas.microsoft.com/office/drawing/2014/main" xmlns="" id="{1AB456EC-62E0-49A4-8B74-1EFDC230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543158D-BD87-496C-A0B7-B29FD22F7DB8}"/>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88413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96E4C-87B7-4803-A52C-EF6D3ED5A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9486F75-1169-4703-89F9-3117CE8BD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75EC71E-D21B-4EF3-9871-1C47BE004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86321-59C0-40A9-BD05-6ABEE915A1F6}"/>
              </a:ext>
            </a:extLst>
          </p:cNvPr>
          <p:cNvSpPr>
            <a:spLocks noGrp="1"/>
          </p:cNvSpPr>
          <p:nvPr>
            <p:ph type="dt" sz="half" idx="10"/>
          </p:nvPr>
        </p:nvSpPr>
        <p:spPr/>
        <p:txBody>
          <a:bodyPr/>
          <a:lstStyle/>
          <a:p>
            <a:fld id="{0C97778B-DBC6-457B-B9DC-E3C26D4B7FBD}" type="datetimeFigureOut">
              <a:rPr lang="en-IN" smtClean="0"/>
              <a:t>06-08-2021</a:t>
            </a:fld>
            <a:endParaRPr lang="en-IN"/>
          </a:p>
        </p:txBody>
      </p:sp>
      <p:sp>
        <p:nvSpPr>
          <p:cNvPr id="6" name="Footer Placeholder 5">
            <a:extLst>
              <a:ext uri="{FF2B5EF4-FFF2-40B4-BE49-F238E27FC236}">
                <a16:creationId xmlns:a16="http://schemas.microsoft.com/office/drawing/2014/main" xmlns="" id="{1D846822-F6C7-4FFC-A6D3-525110076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5D75FE2-93E9-4A15-8C1C-AFB6D3CA1166}"/>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248574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709012-8C06-4F4D-9438-F9E5A4F79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B52148D-E97B-47F7-A683-655240174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B439CA-AAC7-4559-96C9-852760BE4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7778B-DBC6-457B-B9DC-E3C26D4B7FBD}" type="datetimeFigureOut">
              <a:rPr lang="en-IN" smtClean="0"/>
              <a:t>06-08-2021</a:t>
            </a:fld>
            <a:endParaRPr lang="en-IN"/>
          </a:p>
        </p:txBody>
      </p:sp>
      <p:sp>
        <p:nvSpPr>
          <p:cNvPr id="5" name="Footer Placeholder 4">
            <a:extLst>
              <a:ext uri="{FF2B5EF4-FFF2-40B4-BE49-F238E27FC236}">
                <a16:creationId xmlns:a16="http://schemas.microsoft.com/office/drawing/2014/main" xmlns="" id="{1A7DB4B0-DD9A-42F5-9609-3A09CA1F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B15306F-5EEA-42B8-837A-729CB858B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B71EA-65DA-498A-AFDA-2DF10ED4D5A0}" type="slidenum">
              <a:rPr lang="en-IN" smtClean="0"/>
              <a:t>‹#›</a:t>
            </a:fld>
            <a:endParaRPr lang="en-IN"/>
          </a:p>
        </p:txBody>
      </p:sp>
    </p:spTree>
    <p:extLst>
      <p:ext uri="{BB962C8B-B14F-4D97-AF65-F5344CB8AC3E}">
        <p14:creationId xmlns:p14="http://schemas.microsoft.com/office/powerpoint/2010/main" val="278020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indi.africa/competitions/uber-nairobi-ambulance-perambulation-challeng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7BDFED6-6E33-4606-AFE2-886ADB1C01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7E6BDD6A-2869-49BD-A696-60F16EB93E1E}"/>
              </a:ext>
            </a:extLst>
          </p:cNvPr>
          <p:cNvPicPr>
            <a:picLocks noChangeAspect="1"/>
          </p:cNvPicPr>
          <p:nvPr/>
        </p:nvPicPr>
        <p:blipFill rotWithShape="1">
          <a:blip r:embed="rId2">
            <a:alphaModFix/>
          </a:blip>
          <a:srcRect t="24680" r="-1" b="1511"/>
          <a:stretch/>
        </p:blipFill>
        <p:spPr>
          <a:xfrm>
            <a:off x="4547937" y="-5"/>
            <a:ext cx="7644062" cy="3681406"/>
          </a:xfrm>
          <a:prstGeom prst="rect">
            <a:avLst/>
          </a:prstGeom>
        </p:spPr>
      </p:pic>
      <p:pic>
        <p:nvPicPr>
          <p:cNvPr id="5" name="Picture 4">
            <a:extLst>
              <a:ext uri="{FF2B5EF4-FFF2-40B4-BE49-F238E27FC236}">
                <a16:creationId xmlns:a16="http://schemas.microsoft.com/office/drawing/2014/main" xmlns="" id="{25D5F105-3429-4B28-ABD4-4B5D66226EF1}"/>
              </a:ext>
            </a:extLst>
          </p:cNvPr>
          <p:cNvPicPr>
            <a:picLocks noChangeAspect="1"/>
          </p:cNvPicPr>
          <p:nvPr/>
        </p:nvPicPr>
        <p:blipFill rotWithShape="1">
          <a:blip r:embed="rId2"/>
          <a:srcRect t="29740" r="-1" b="6571"/>
          <a:stretch/>
        </p:blipFill>
        <p:spPr>
          <a:xfrm>
            <a:off x="4547938" y="3709984"/>
            <a:ext cx="7644062" cy="3176595"/>
          </a:xfrm>
          <a:prstGeom prst="rect">
            <a:avLst/>
          </a:prstGeom>
        </p:spPr>
      </p:pic>
      <p:sp>
        <p:nvSpPr>
          <p:cNvPr id="12" name="Rectangle 11">
            <a:extLst>
              <a:ext uri="{FF2B5EF4-FFF2-40B4-BE49-F238E27FC236}">
                <a16:creationId xmlns:a16="http://schemas.microsoft.com/office/drawing/2014/main" xmlns="" id="{890DEF05-784E-4B61-89E4-04C4ECF4E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5BE9201-C8BF-4B8E-AEAC-40F4AA2E5687}"/>
              </a:ext>
            </a:extLst>
          </p:cNvPr>
          <p:cNvSpPr>
            <a:spLocks noGrp="1"/>
          </p:cNvSpPr>
          <p:nvPr>
            <p:ph type="ctrTitle"/>
          </p:nvPr>
        </p:nvSpPr>
        <p:spPr>
          <a:xfrm>
            <a:off x="433137" y="978567"/>
            <a:ext cx="10499558" cy="2482169"/>
          </a:xfrm>
          <a:ln>
            <a:noFill/>
          </a:ln>
        </p:spPr>
        <p:txBody>
          <a:bodyPr>
            <a:normAutofit fontScale="90000"/>
          </a:bodyPr>
          <a:lstStyle/>
          <a:p>
            <a:pPr algn="l"/>
            <a:r>
              <a:rPr lang="en-US" sz="3600" b="1" dirty="0">
                <a:solidFill>
                  <a:schemeClr val="accent5">
                    <a:lumMod val="20000"/>
                    <a:lumOff val="80000"/>
                  </a:schemeClr>
                </a:solidFill>
                <a:effectLst/>
                <a:latin typeface="Times New Roman" panose="02020603050405020304" pitchFamily="18" charset="0"/>
                <a:ea typeface="Times New Roman" panose="02020603050405020304" pitchFamily="18" charset="0"/>
              </a:rPr>
              <a:t/>
            </a:r>
            <a:br>
              <a:rPr lang="en-US" sz="3600" b="1" dirty="0">
                <a:solidFill>
                  <a:schemeClr val="accent5">
                    <a:lumMod val="20000"/>
                    <a:lumOff val="80000"/>
                  </a:schemeClr>
                </a:solidFill>
                <a:effectLst/>
                <a:latin typeface="Times New Roman" panose="02020603050405020304" pitchFamily="18" charset="0"/>
                <a:ea typeface="Times New Roman" panose="02020603050405020304" pitchFamily="18" charset="0"/>
              </a:rPr>
            </a:br>
            <a:r>
              <a:rPr lang="en-US" sz="2700" b="1" dirty="0">
                <a:solidFill>
                  <a:schemeClr val="bg1"/>
                </a:solidFill>
                <a:latin typeface="Times New Roman" panose="02020603050405020304" pitchFamily="18" charset="0"/>
                <a:ea typeface="Times New Roman" panose="02020603050405020304" pitchFamily="18" charset="0"/>
              </a:rPr>
              <a:t>Capstone Project</a:t>
            </a:r>
            <a:br>
              <a:rPr lang="en-US" sz="2700" b="1" dirty="0">
                <a:solidFill>
                  <a:schemeClr val="bg1"/>
                </a:solidFill>
                <a:latin typeface="Times New Roman" panose="02020603050405020304" pitchFamily="18" charset="0"/>
                <a:ea typeface="Times New Roman" panose="02020603050405020304" pitchFamily="18" charset="0"/>
              </a:rPr>
            </a:br>
            <a:r>
              <a:rPr lang="en-US" sz="2700" b="1" dirty="0">
                <a:solidFill>
                  <a:schemeClr val="bg1"/>
                </a:solidFill>
                <a:latin typeface="Times New Roman" panose="02020603050405020304" pitchFamily="18" charset="0"/>
                <a:ea typeface="Times New Roman" panose="02020603050405020304" pitchFamily="18" charset="0"/>
              </a:rPr>
              <a:t>PGP AIML Pune Feb 20</a:t>
            </a:r>
            <a:br>
              <a:rPr lang="en-US" sz="2700" b="1" dirty="0">
                <a:solidFill>
                  <a:schemeClr val="bg1"/>
                </a:solidFill>
                <a:latin typeface="Times New Roman" panose="02020603050405020304" pitchFamily="18" charset="0"/>
                <a:ea typeface="Times New Roman" panose="02020603050405020304" pitchFamily="18" charset="0"/>
              </a:rPr>
            </a:br>
            <a:r>
              <a:rPr lang="en-US" sz="2700" b="1" dirty="0">
                <a:solidFill>
                  <a:schemeClr val="bg1"/>
                </a:solidFill>
                <a:latin typeface="Times New Roman" panose="02020603050405020304" pitchFamily="18" charset="0"/>
                <a:ea typeface="Times New Roman" panose="02020603050405020304" pitchFamily="18" charset="0"/>
              </a:rPr>
              <a:t/>
            </a:r>
            <a:br>
              <a:rPr lang="en-US" sz="2700" b="1" dirty="0">
                <a:solidFill>
                  <a:schemeClr val="bg1"/>
                </a:solidFill>
                <a:latin typeface="Times New Roman" panose="02020603050405020304" pitchFamily="18" charset="0"/>
                <a:ea typeface="Times New Roman" panose="02020603050405020304" pitchFamily="18" charset="0"/>
              </a:rPr>
            </a:br>
            <a:r>
              <a:rPr lang="en-US" sz="2400" b="1" i="1" u="sng" dirty="0">
                <a:solidFill>
                  <a:schemeClr val="bg1"/>
                </a:solidFill>
                <a:latin typeface="Times New Roman" panose="02020603050405020304" pitchFamily="18" charset="0"/>
                <a:ea typeface="Times New Roman" panose="02020603050405020304" pitchFamily="18" charset="0"/>
              </a:rPr>
              <a:t>Presentation on:</a:t>
            </a:r>
            <a:br>
              <a:rPr lang="en-US" sz="2400" b="1" i="1" u="sng" dirty="0">
                <a:solidFill>
                  <a:schemeClr val="bg1"/>
                </a:solidFill>
                <a:latin typeface="Times New Roman" panose="02020603050405020304" pitchFamily="18" charset="0"/>
                <a:ea typeface="Times New Roman" panose="02020603050405020304" pitchFamily="18" charset="0"/>
              </a:rPr>
            </a:br>
            <a:r>
              <a:rPr lang="en-US" sz="2400" b="1" u="sng" dirty="0">
                <a:solidFill>
                  <a:schemeClr val="bg1"/>
                </a:solidFill>
                <a:latin typeface="Times New Roman" panose="02020603050405020304" pitchFamily="18" charset="0"/>
                <a:ea typeface="Times New Roman" panose="02020603050405020304" pitchFamily="18" charset="0"/>
              </a:rPr>
              <a:t/>
            </a:r>
            <a:br>
              <a:rPr lang="en-US" sz="2400" b="1" u="sng" dirty="0">
                <a:solidFill>
                  <a:schemeClr val="bg1"/>
                </a:solidFill>
                <a:latin typeface="Times New Roman" panose="02020603050405020304" pitchFamily="18" charset="0"/>
                <a:ea typeface="Times New Roman" panose="02020603050405020304" pitchFamily="18" charset="0"/>
              </a:rPr>
            </a:br>
            <a:r>
              <a:rPr lang="en-US" sz="2400" b="1" u="sng" dirty="0">
                <a:solidFill>
                  <a:schemeClr val="bg1"/>
                </a:solidFill>
                <a:latin typeface="Times New Roman" panose="02020603050405020304" pitchFamily="18" charset="0"/>
                <a:ea typeface="Times New Roman" panose="02020603050405020304" pitchFamily="18" charset="0"/>
              </a:rPr>
              <a:t>Ambulance Location Prediction to Serve Future Accident Hotspots</a:t>
            </a:r>
            <a:endParaRPr lang="en-IN" sz="2400" dirty="0">
              <a:solidFill>
                <a:schemeClr val="bg1"/>
              </a:solidFill>
            </a:endParaRPr>
          </a:p>
        </p:txBody>
      </p:sp>
      <p:sp>
        <p:nvSpPr>
          <p:cNvPr id="3" name="Subtitle 2">
            <a:extLst>
              <a:ext uri="{FF2B5EF4-FFF2-40B4-BE49-F238E27FC236}">
                <a16:creationId xmlns:a16="http://schemas.microsoft.com/office/drawing/2014/main" xmlns="" id="{3E43ADB4-9FD4-4A20-BA6B-932EB305A2BB}"/>
              </a:ext>
            </a:extLst>
          </p:cNvPr>
          <p:cNvSpPr>
            <a:spLocks noGrp="1"/>
          </p:cNvSpPr>
          <p:nvPr>
            <p:ph type="subTitle" idx="1"/>
          </p:nvPr>
        </p:nvSpPr>
        <p:spPr>
          <a:xfrm>
            <a:off x="433137" y="3902075"/>
            <a:ext cx="9954126" cy="1655762"/>
          </a:xfrm>
          <a:ln>
            <a:noFill/>
          </a:ln>
        </p:spPr>
        <p:txBody>
          <a:bodyPr>
            <a:normAutofit fontScale="92500" lnSpcReduction="10000"/>
          </a:bodyPr>
          <a:lstStyle/>
          <a:p>
            <a:pPr algn="l">
              <a:spcBef>
                <a:spcPts val="0"/>
              </a:spcBef>
            </a:pPr>
            <a:endParaRPr lang="en-US" sz="2000" i="1" u="sng" dirty="0">
              <a:solidFill>
                <a:schemeClr val="accent1">
                  <a:lumMod val="20000"/>
                  <a:lumOff val="80000"/>
                </a:schemeClr>
              </a:solidFill>
              <a:latin typeface="Times New Roman" panose="02020603050405020304" pitchFamily="18" charset="0"/>
              <a:ea typeface="Times New Roman" panose="02020603050405020304" pitchFamily="18" charset="0"/>
            </a:endParaRPr>
          </a:p>
          <a:p>
            <a:pPr algn="l">
              <a:spcBef>
                <a:spcPts val="0"/>
              </a:spcBef>
            </a:pPr>
            <a:r>
              <a:rPr lang="en-US" sz="2000" i="1" u="sng" dirty="0">
                <a:solidFill>
                  <a:schemeClr val="accent1">
                    <a:lumMod val="20000"/>
                    <a:lumOff val="80000"/>
                  </a:schemeClr>
                </a:solidFill>
                <a:latin typeface="Times New Roman" panose="02020603050405020304" pitchFamily="18" charset="0"/>
                <a:ea typeface="Times New Roman" panose="02020603050405020304" pitchFamily="18" charset="0"/>
              </a:rPr>
              <a:t>Authors</a:t>
            </a:r>
            <a:r>
              <a:rPr lang="en-US" sz="2000" i="1" dirty="0">
                <a:solidFill>
                  <a:schemeClr val="accent1">
                    <a:lumMod val="20000"/>
                    <a:lumOff val="80000"/>
                  </a:schemeClr>
                </a:solidFill>
                <a:effectLst/>
                <a:latin typeface="Times New Roman" panose="02020603050405020304" pitchFamily="18" charset="0"/>
                <a:ea typeface="Times New Roman" panose="02020603050405020304" pitchFamily="18" charset="0"/>
              </a:rPr>
              <a:t>:</a:t>
            </a:r>
          </a:p>
          <a:p>
            <a:pPr algn="l">
              <a:spcBef>
                <a:spcPts val="0"/>
              </a:spcBef>
            </a:pPr>
            <a:endParaRPr lang="en-US" sz="2000" i="1" u="sng"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algn="l">
              <a:spcBef>
                <a:spcPts val="0"/>
              </a:spcBef>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Amol Ravatale, Devendra Bharadwaj, </a:t>
            </a:r>
          </a:p>
          <a:p>
            <a:pPr algn="l">
              <a:spcBef>
                <a:spcPts val="0"/>
              </a:spcBef>
            </a:pPr>
            <a:r>
              <a:rPr lang="en-US" sz="1800" b="1" dirty="0">
                <a:solidFill>
                  <a:schemeClr val="accent1">
                    <a:lumMod val="20000"/>
                    <a:lumOff val="80000"/>
                  </a:schemeClr>
                </a:solidFill>
                <a:latin typeface="Times New Roman" panose="02020603050405020304" pitchFamily="18" charset="0"/>
                <a:ea typeface="Times New Roman" panose="02020603050405020304" pitchFamily="18" charset="0"/>
              </a:rPr>
              <a:t>Kushal Thakral</a:t>
            </a: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 Sanku Lahiri</a:t>
            </a:r>
          </a:p>
          <a:p>
            <a:pPr marL="0" marR="0" algn="l">
              <a:spcBef>
                <a:spcPts val="0"/>
              </a:spcBef>
              <a:spcAft>
                <a:spcPts val="0"/>
              </a:spcAft>
            </a:pPr>
            <a:endParaRPr lang="en-US" sz="1800" b="1" dirty="0">
              <a:solidFill>
                <a:schemeClr val="accent1">
                  <a:lumMod val="20000"/>
                  <a:lumOff val="80000"/>
                </a:schemeClr>
              </a:solidFill>
              <a:latin typeface="Times New Roman" panose="02020603050405020304" pitchFamily="18" charset="0"/>
            </a:endParaRPr>
          </a:p>
          <a:p>
            <a:pPr marL="0" marR="0" algn="l">
              <a:spcBef>
                <a:spcPts val="0"/>
              </a:spcBef>
              <a:spcAft>
                <a:spcPts val="0"/>
              </a:spcAft>
            </a:pPr>
            <a:r>
              <a:rPr lang="en-US" sz="1800" b="1" dirty="0">
                <a:solidFill>
                  <a:schemeClr val="accent1">
                    <a:lumMod val="20000"/>
                    <a:lumOff val="80000"/>
                  </a:schemeClr>
                </a:solidFill>
                <a:latin typeface="Times New Roman" panose="02020603050405020304" pitchFamily="18" charset="0"/>
              </a:rPr>
              <a:t>Great Learning , India</a:t>
            </a:r>
            <a:endParaRPr lang="en-IN" sz="1800" b="1" dirty="0">
              <a:solidFill>
                <a:schemeClr val="accent1">
                  <a:lumMod val="20000"/>
                  <a:lumOff val="80000"/>
                </a:schemeClr>
              </a:solidFill>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xmlns="" id="{C41BAEC7-F7B0-4224-8B18-8F74B7D87F0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xmlns="" id="{66A63430-E810-42F4-BE61-26DD28D7D933}"/>
              </a:ext>
            </a:extLst>
          </p:cNvPr>
          <p:cNvSpPr txBox="1">
            <a:spLocks/>
          </p:cNvSpPr>
          <p:nvPr/>
        </p:nvSpPr>
        <p:spPr>
          <a:xfrm>
            <a:off x="838200" y="3902075"/>
            <a:ext cx="8019553" cy="1655762"/>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2000" dirty="0">
              <a:solidFill>
                <a:schemeClr val="accent5">
                  <a:lumMod val="20000"/>
                  <a:lumOff val="80000"/>
                </a:schemeClr>
              </a:solidFill>
              <a:latin typeface="Times New Roman" panose="02020603050405020304" pitchFamily="18" charset="0"/>
              <a:ea typeface="Times New Roman" panose="02020603050405020304" pitchFamily="18" charset="0"/>
            </a:endParaRPr>
          </a:p>
        </p:txBody>
      </p:sp>
      <p:sp>
        <p:nvSpPr>
          <p:cNvPr id="6" name="AutoShape 2" descr="Great Learning collaborates with JAIN (Deemed-to-be University) to offer  cutting edge PG and UG degree programs"/>
          <p:cNvSpPr>
            <a:spLocks noChangeAspect="1" noChangeArrowheads="1"/>
          </p:cNvSpPr>
          <p:nvPr/>
        </p:nvSpPr>
        <p:spPr bwMode="auto">
          <a:xfrm>
            <a:off x="9743712" y="6055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stretch>
            <a:fillRect/>
          </a:stretch>
        </p:blipFill>
        <p:spPr>
          <a:xfrm>
            <a:off x="9929562" y="-12"/>
            <a:ext cx="2262438" cy="1182306"/>
          </a:xfrm>
          <a:prstGeom prst="rect">
            <a:avLst/>
          </a:prstGeom>
        </p:spPr>
      </p:pic>
    </p:spTree>
    <p:extLst>
      <p:ext uri="{BB962C8B-B14F-4D97-AF65-F5344CB8AC3E}">
        <p14:creationId xmlns:p14="http://schemas.microsoft.com/office/powerpoint/2010/main" val="24882071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Solution Approach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14578" y="1565604"/>
            <a:ext cx="3825927" cy="738188"/>
          </a:xfrm>
        </p:spPr>
        <p:txBody>
          <a:bodyPr>
            <a:noAutofit/>
          </a:bodyPr>
          <a:lstStyle/>
          <a:p>
            <a:pPr marL="565920" lvl="1" indent="0" algn="just">
              <a:lnSpc>
                <a:spcPct val="100000"/>
              </a:lnSpc>
              <a:spcBef>
                <a:spcPts val="600"/>
              </a:spcBef>
              <a:buClr>
                <a:srgbClr val="000000"/>
              </a:buClr>
              <a:buSzPct val="45000"/>
              <a:buNone/>
            </a:pPr>
            <a:r>
              <a:rPr lang="en-US" sz="1600" dirty="0">
                <a:latin typeface="Times New Roman" panose="02020603050405020304" pitchFamily="18" charset="0"/>
                <a:ea typeface="SimSun" panose="02010600030101010101" pitchFamily="2" charset="-122"/>
                <a:cs typeface="Times New Roman" panose="02020603050405020304" pitchFamily="18" charset="0"/>
              </a:rPr>
              <a:t>Sixteen dataset suitable for timeseries model were created; eight for the latitude and eight for the longitude. Each series was plotted to observe Trend and Seasonality.</a:t>
            </a: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611500CA-17A4-46F5-9A62-3735E2EDA284}"/>
              </a:ext>
            </a:extLst>
          </p:cNvPr>
          <p:cNvPicPr/>
          <p:nvPr/>
        </p:nvPicPr>
        <p:blipFill>
          <a:blip r:embed="rId4"/>
          <a:stretch>
            <a:fillRect/>
          </a:stretch>
        </p:blipFill>
        <p:spPr>
          <a:xfrm>
            <a:off x="666761" y="3263424"/>
            <a:ext cx="3077845" cy="2398395"/>
          </a:xfrm>
          <a:prstGeom prst="rect">
            <a:avLst/>
          </a:prstGeom>
          <a:ln>
            <a:solidFill>
              <a:schemeClr val="tx1"/>
            </a:solidFill>
          </a:ln>
        </p:spPr>
      </p:pic>
      <p:sp>
        <p:nvSpPr>
          <p:cNvPr id="19" name="Content Placeholder 2">
            <a:extLst>
              <a:ext uri="{FF2B5EF4-FFF2-40B4-BE49-F238E27FC236}">
                <a16:creationId xmlns:a16="http://schemas.microsoft.com/office/drawing/2014/main" xmlns="" id="{70455A14-7ACA-42D6-9EF2-2C61CA6DF2AA}"/>
              </a:ext>
            </a:extLst>
          </p:cNvPr>
          <p:cNvSpPr txBox="1">
            <a:spLocks/>
          </p:cNvSpPr>
          <p:nvPr/>
        </p:nvSpPr>
        <p:spPr>
          <a:xfrm>
            <a:off x="3843680" y="1543832"/>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The stationarity of training data was evaluated through ADF test and p, d and q parameters were derived to be used in building ARIMA model</a:t>
            </a:r>
            <a:endParaRPr lang="en-US" sz="1800" dirty="0">
              <a:latin typeface="Times New Roman" panose="02020603050405020304" pitchFamily="18" charset="0"/>
              <a:cs typeface="Times New Roman" panose="02020603050405020304" pitchFamily="18" charset="0"/>
            </a:endParaRPr>
          </a:p>
        </p:txBody>
      </p:sp>
      <p:pic>
        <p:nvPicPr>
          <p:cNvPr id="20" name="Picture 19" descr="Chart, histogram&#10;&#10;Description automatically generated">
            <a:extLst>
              <a:ext uri="{FF2B5EF4-FFF2-40B4-BE49-F238E27FC236}">
                <a16:creationId xmlns:a16="http://schemas.microsoft.com/office/drawing/2014/main" xmlns="" id="{3799B8E0-1400-4502-8834-C3A97099547E}"/>
              </a:ext>
            </a:extLst>
          </p:cNvPr>
          <p:cNvPicPr/>
          <p:nvPr/>
        </p:nvPicPr>
        <p:blipFill>
          <a:blip r:embed="rId5">
            <a:extLst>
              <a:ext uri="{28A0092B-C50C-407E-A947-70E740481C1C}">
                <a14:useLocalDpi xmlns:a14="http://schemas.microsoft.com/office/drawing/2010/main" val="0"/>
              </a:ext>
            </a:extLst>
          </a:blip>
          <a:stretch>
            <a:fillRect/>
          </a:stretch>
        </p:blipFill>
        <p:spPr>
          <a:xfrm>
            <a:off x="4505325" y="3263424"/>
            <a:ext cx="3009900" cy="2032000"/>
          </a:xfrm>
          <a:prstGeom prst="rect">
            <a:avLst/>
          </a:prstGeom>
          <a:ln>
            <a:solidFill>
              <a:schemeClr val="tx1"/>
            </a:solidFill>
          </a:ln>
        </p:spPr>
      </p:pic>
      <p:sp>
        <p:nvSpPr>
          <p:cNvPr id="21" name="Content Placeholder 2">
            <a:extLst>
              <a:ext uri="{FF2B5EF4-FFF2-40B4-BE49-F238E27FC236}">
                <a16:creationId xmlns:a16="http://schemas.microsoft.com/office/drawing/2014/main" xmlns="" id="{C8CA83AA-9B49-468B-9010-72AE65A309EE}"/>
              </a:ext>
            </a:extLst>
          </p:cNvPr>
          <p:cNvSpPr txBox="1">
            <a:spLocks/>
          </p:cNvSpPr>
          <p:nvPr/>
        </p:nvSpPr>
        <p:spPr>
          <a:xfrm>
            <a:off x="7593640" y="1566097"/>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Further the data was segregated in training and test sets in 70:30 ratio.</a:t>
            </a:r>
            <a:endParaRPr lang="en-IN" sz="1600" dirty="0">
              <a:effectLst/>
              <a:latin typeface="Times New Roman" panose="02020603050405020304" pitchFamily="18" charset="0"/>
              <a:ea typeface="SimSun" panose="02010600030101010101" pitchFamily="2" charset="-122"/>
            </a:endParaRPr>
          </a:p>
        </p:txBody>
      </p:sp>
      <p:pic>
        <p:nvPicPr>
          <p:cNvPr id="22" name="Picture 21">
            <a:extLst>
              <a:ext uri="{FF2B5EF4-FFF2-40B4-BE49-F238E27FC236}">
                <a16:creationId xmlns:a16="http://schemas.microsoft.com/office/drawing/2014/main" xmlns="" id="{BF4CD2BE-DBE9-4E79-A35F-6FFD136ECEDC}"/>
              </a:ext>
            </a:extLst>
          </p:cNvPr>
          <p:cNvPicPr/>
          <p:nvPr/>
        </p:nvPicPr>
        <p:blipFill>
          <a:blip r:embed="rId6"/>
          <a:stretch>
            <a:fillRect/>
          </a:stretch>
        </p:blipFill>
        <p:spPr>
          <a:xfrm>
            <a:off x="8275955" y="3276895"/>
            <a:ext cx="3077845" cy="1704975"/>
          </a:xfrm>
          <a:prstGeom prst="rect">
            <a:avLst/>
          </a:prstGeom>
          <a:ln>
            <a:solidFill>
              <a:schemeClr val="tx1"/>
            </a:solidFill>
          </a:ln>
        </p:spPr>
      </p:pic>
      <p:sp>
        <p:nvSpPr>
          <p:cNvPr id="4" name="Rectangle 3">
            <a:extLst>
              <a:ext uri="{FF2B5EF4-FFF2-40B4-BE49-F238E27FC236}">
                <a16:creationId xmlns:a16="http://schemas.microsoft.com/office/drawing/2014/main" xmlns="" id="{32F1B677-2B90-4B5C-861F-9A1B46BDA4D1}"/>
              </a:ext>
            </a:extLst>
          </p:cNvPr>
          <p:cNvSpPr/>
          <p:nvPr/>
        </p:nvSpPr>
        <p:spPr>
          <a:xfrm>
            <a:off x="438150"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36DE3310-28AB-477B-BDB3-41AD92403D61}"/>
              </a:ext>
            </a:extLst>
          </p:cNvPr>
          <p:cNvSpPr/>
          <p:nvPr/>
        </p:nvSpPr>
        <p:spPr>
          <a:xfrm>
            <a:off x="4238625"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2B795E98-1926-4C8B-A43A-E044BE6D897C}"/>
              </a:ext>
            </a:extLst>
          </p:cNvPr>
          <p:cNvSpPr/>
          <p:nvPr/>
        </p:nvSpPr>
        <p:spPr>
          <a:xfrm>
            <a:off x="7981939"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68046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Solutio</a:t>
            </a:r>
            <a:r>
              <a:rPr lang="en-IN" sz="2400" b="1" spc="-1" dirty="0" smtClean="0">
                <a:solidFill>
                  <a:schemeClr val="accent1"/>
                </a:solidFill>
                <a:latin typeface="Times New Roman" panose="02020603050405020304" pitchFamily="18" charset="0"/>
                <a:ea typeface="Calibri"/>
                <a:cs typeface="Times New Roman" panose="02020603050405020304" pitchFamily="18" charset="0"/>
              </a:rPr>
              <a:t>n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Approach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14578" y="1565604"/>
            <a:ext cx="3825927" cy="738188"/>
          </a:xfrm>
        </p:spPr>
        <p:txBody>
          <a:bodyPr>
            <a:noAutofit/>
          </a:body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ARIMA model was trained on the training data set. The accuracy of the model was verified through prediction on test set.</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p:txBody>
      </p:sp>
      <p:sp>
        <p:nvSpPr>
          <p:cNvPr id="19" name="Content Placeholder 2">
            <a:extLst>
              <a:ext uri="{FF2B5EF4-FFF2-40B4-BE49-F238E27FC236}">
                <a16:creationId xmlns:a16="http://schemas.microsoft.com/office/drawing/2014/main" xmlns="" id="{70455A14-7ACA-42D6-9EF2-2C61CA6DF2AA}"/>
              </a:ext>
            </a:extLst>
          </p:cNvPr>
          <p:cNvSpPr txBox="1">
            <a:spLocks/>
          </p:cNvSpPr>
          <p:nvPr/>
        </p:nvSpPr>
        <p:spPr>
          <a:xfrm>
            <a:off x="3756971" y="1543832"/>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Once validated the trained ARIMA model was applied to forecast Latitude for the period of July 2019 – Dec 2019.</a:t>
            </a:r>
            <a:endParaRPr lang="en-US" sz="16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xmlns="" id="{C8CA83AA-9B49-468B-9010-72AE65A309EE}"/>
              </a:ext>
            </a:extLst>
          </p:cNvPr>
          <p:cNvSpPr txBox="1">
            <a:spLocks/>
          </p:cNvSpPr>
          <p:nvPr/>
        </p:nvSpPr>
        <p:spPr>
          <a:xfrm>
            <a:off x="8105775" y="1566097"/>
            <a:ext cx="3334812"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effectLst/>
                <a:latin typeface="Times New Roman" panose="02020603050405020304" pitchFamily="18" charset="0"/>
                <a:ea typeface="SimSun" panose="02010600030101010101" pitchFamily="2" charset="-122"/>
              </a:rPr>
              <a:t>Similarly, longitude co-ordinates were also derived. The below figure shows the predicted ambulance locations in yellow against the backdrop of current accident co-ordinates.</a:t>
            </a:r>
            <a:endParaRPr lang="en-IN" sz="1600" dirty="0">
              <a:effectLst/>
              <a:latin typeface="Times New Roman" panose="02020603050405020304" pitchFamily="18" charset="0"/>
              <a:ea typeface="SimSun" panose="02010600030101010101" pitchFamily="2" charset="-122"/>
            </a:endParaRPr>
          </a:p>
        </p:txBody>
      </p:sp>
      <p:pic>
        <p:nvPicPr>
          <p:cNvPr id="12" name="Picture 11">
            <a:extLst>
              <a:ext uri="{FF2B5EF4-FFF2-40B4-BE49-F238E27FC236}">
                <a16:creationId xmlns:a16="http://schemas.microsoft.com/office/drawing/2014/main" xmlns="" id="{1B89625A-2344-4228-9021-C7C0795634FF}"/>
              </a:ext>
            </a:extLst>
          </p:cNvPr>
          <p:cNvPicPr/>
          <p:nvPr/>
        </p:nvPicPr>
        <p:blipFill>
          <a:blip r:embed="rId4"/>
          <a:stretch>
            <a:fillRect/>
          </a:stretch>
        </p:blipFill>
        <p:spPr>
          <a:xfrm>
            <a:off x="670243" y="3262988"/>
            <a:ext cx="3077845" cy="2199640"/>
          </a:xfrm>
          <a:prstGeom prst="rect">
            <a:avLst/>
          </a:prstGeom>
          <a:ln>
            <a:solidFill>
              <a:schemeClr val="tx1"/>
            </a:solidFill>
          </a:ln>
        </p:spPr>
      </p:pic>
      <p:pic>
        <p:nvPicPr>
          <p:cNvPr id="13" name="Picture 12">
            <a:extLst>
              <a:ext uri="{FF2B5EF4-FFF2-40B4-BE49-F238E27FC236}">
                <a16:creationId xmlns:a16="http://schemas.microsoft.com/office/drawing/2014/main" xmlns="" id="{8139DF7E-1872-4DDD-8C5D-B89DD5E3C89A}"/>
              </a:ext>
            </a:extLst>
          </p:cNvPr>
          <p:cNvPicPr/>
          <p:nvPr/>
        </p:nvPicPr>
        <p:blipFill>
          <a:blip r:embed="rId5"/>
          <a:stretch>
            <a:fillRect/>
          </a:stretch>
        </p:blipFill>
        <p:spPr>
          <a:xfrm>
            <a:off x="4473099" y="3264729"/>
            <a:ext cx="3077845" cy="1924050"/>
          </a:xfrm>
          <a:prstGeom prst="rect">
            <a:avLst/>
          </a:prstGeom>
          <a:ln>
            <a:solidFill>
              <a:schemeClr val="tx1"/>
            </a:solidFill>
          </a:ln>
        </p:spPr>
      </p:pic>
      <p:pic>
        <p:nvPicPr>
          <p:cNvPr id="14" name="Picture 13">
            <a:extLst>
              <a:ext uri="{FF2B5EF4-FFF2-40B4-BE49-F238E27FC236}">
                <a16:creationId xmlns:a16="http://schemas.microsoft.com/office/drawing/2014/main" xmlns="" id="{0E7C0DC9-6576-4D7C-9E68-2EBDA6207FD1}"/>
              </a:ext>
            </a:extLst>
          </p:cNvPr>
          <p:cNvPicPr/>
          <p:nvPr/>
        </p:nvPicPr>
        <p:blipFill>
          <a:blip r:embed="rId6"/>
          <a:stretch>
            <a:fillRect/>
          </a:stretch>
        </p:blipFill>
        <p:spPr>
          <a:xfrm>
            <a:off x="8275955" y="3262988"/>
            <a:ext cx="3077845" cy="1801495"/>
          </a:xfrm>
          <a:prstGeom prst="rect">
            <a:avLst/>
          </a:prstGeom>
          <a:ln>
            <a:solidFill>
              <a:schemeClr val="tx1"/>
            </a:solidFill>
          </a:ln>
        </p:spPr>
      </p:pic>
      <p:sp>
        <p:nvSpPr>
          <p:cNvPr id="15" name="Rectangle 14">
            <a:extLst>
              <a:ext uri="{FF2B5EF4-FFF2-40B4-BE49-F238E27FC236}">
                <a16:creationId xmlns:a16="http://schemas.microsoft.com/office/drawing/2014/main" xmlns="" id="{09C13E9F-ABD1-4A25-AEE6-B5A4F5FCA11B}"/>
              </a:ext>
            </a:extLst>
          </p:cNvPr>
          <p:cNvSpPr/>
          <p:nvPr/>
        </p:nvSpPr>
        <p:spPr>
          <a:xfrm>
            <a:off x="438150"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4DFF7D87-8816-4D19-A49D-65EE88C9E4EA}"/>
              </a:ext>
            </a:extLst>
          </p:cNvPr>
          <p:cNvSpPr/>
          <p:nvPr/>
        </p:nvSpPr>
        <p:spPr>
          <a:xfrm>
            <a:off x="4241006" y="1543829"/>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7A9982E1-C299-4D39-A6C8-BA8DBC8524D8}"/>
              </a:ext>
            </a:extLst>
          </p:cNvPr>
          <p:cNvSpPr/>
          <p:nvPr/>
        </p:nvSpPr>
        <p:spPr>
          <a:xfrm>
            <a:off x="8016399" y="1543830"/>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75149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Metrics &amp; Outcome –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Solution Approach </a:t>
            </a:r>
            <a:r>
              <a:rPr lang="en-IN" sz="2400" b="1" spc="-1" dirty="0">
                <a:solidFill>
                  <a:schemeClr val="accent1"/>
                </a:solidFill>
                <a:latin typeface="Times New Roman" panose="02020603050405020304" pitchFamily="18" charset="0"/>
                <a:ea typeface="Calibri"/>
                <a:cs typeface="Times New Roman" panose="02020603050405020304" pitchFamily="18" charset="0"/>
              </a:rPr>
              <a:t>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5" name="TextBox 14">
            <a:extLst>
              <a:ext uri="{FF2B5EF4-FFF2-40B4-BE49-F238E27FC236}">
                <a16:creationId xmlns:a16="http://schemas.microsoft.com/office/drawing/2014/main" xmlns="" id="{0B993766-60D3-4224-BB60-3A352E155661}"/>
              </a:ext>
            </a:extLst>
          </p:cNvPr>
          <p:cNvSpPr txBox="1"/>
          <p:nvPr/>
        </p:nvSpPr>
        <p:spPr>
          <a:xfrm>
            <a:off x="514350" y="1468438"/>
            <a:ext cx="5133975" cy="1754326"/>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cs typeface="Calibri" panose="020F0502020204030204" pitchFamily="34" charset="0"/>
              </a:rPr>
              <a:t>Predictions for all 8 slots were derived for the period of July -Dec 2019. MSE and RMSE were derived for all ARIMA predictions. In total, 8 ARIMA models for Latitude and 8 ARIMA models for Longitude were developed and tested. The table below shows the summary of model performance for all 8 slots</a:t>
            </a:r>
            <a:endParaRPr lang="en-IN" dirty="0"/>
          </a:p>
        </p:txBody>
      </p:sp>
      <p:graphicFrame>
        <p:nvGraphicFramePr>
          <p:cNvPr id="17" name="Table 17">
            <a:extLst>
              <a:ext uri="{FF2B5EF4-FFF2-40B4-BE49-F238E27FC236}">
                <a16:creationId xmlns:a16="http://schemas.microsoft.com/office/drawing/2014/main" xmlns="" id="{2E96EBD3-85FE-4D99-8AED-F553F52F4D71}"/>
              </a:ext>
            </a:extLst>
          </p:cNvPr>
          <p:cNvGraphicFramePr>
            <a:graphicFrameLocks noGrp="1"/>
          </p:cNvGraphicFramePr>
          <p:nvPr>
            <p:extLst>
              <p:ext uri="{D42A27DB-BD31-4B8C-83A1-F6EECF244321}">
                <p14:modId xmlns:p14="http://schemas.microsoft.com/office/powerpoint/2010/main" val="995640178"/>
              </p:ext>
            </p:extLst>
          </p:nvPr>
        </p:nvGraphicFramePr>
        <p:xfrm>
          <a:off x="619125" y="3429000"/>
          <a:ext cx="5000625" cy="250733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xmlns="" val="2969997108"/>
                    </a:ext>
                  </a:extLst>
                </a:gridCol>
                <a:gridCol w="1000125">
                  <a:extLst>
                    <a:ext uri="{9D8B030D-6E8A-4147-A177-3AD203B41FA5}">
                      <a16:colId xmlns:a16="http://schemas.microsoft.com/office/drawing/2014/main" xmlns="" val="3591190548"/>
                    </a:ext>
                  </a:extLst>
                </a:gridCol>
                <a:gridCol w="1000125">
                  <a:extLst>
                    <a:ext uri="{9D8B030D-6E8A-4147-A177-3AD203B41FA5}">
                      <a16:colId xmlns:a16="http://schemas.microsoft.com/office/drawing/2014/main" xmlns="" val="724483593"/>
                    </a:ext>
                  </a:extLst>
                </a:gridCol>
                <a:gridCol w="1000125">
                  <a:extLst>
                    <a:ext uri="{9D8B030D-6E8A-4147-A177-3AD203B41FA5}">
                      <a16:colId xmlns:a16="http://schemas.microsoft.com/office/drawing/2014/main" xmlns="" val="54634066"/>
                    </a:ext>
                  </a:extLst>
                </a:gridCol>
                <a:gridCol w="1000125">
                  <a:extLst>
                    <a:ext uri="{9D8B030D-6E8A-4147-A177-3AD203B41FA5}">
                      <a16:colId xmlns:a16="http://schemas.microsoft.com/office/drawing/2014/main" xmlns="" val="1311723204"/>
                    </a:ext>
                  </a:extLst>
                </a:gridCol>
              </a:tblGrid>
              <a:tr h="250733">
                <a:tc rowSpan="2">
                  <a:txBody>
                    <a:bodyPr/>
                    <a:lstStyle/>
                    <a:p>
                      <a:pPr algn="ctr" fontAlgn="ctr"/>
                      <a:r>
                        <a:rPr lang="en-US" sz="900" b="1" i="0" u="none" strike="noStrike" dirty="0">
                          <a:solidFill>
                            <a:srgbClr val="000000"/>
                          </a:solidFill>
                          <a:effectLst/>
                          <a:latin typeface="Times New Roman" panose="02020603050405020304" pitchFamily="18" charset="0"/>
                        </a:rPr>
                        <a:t>Slot</a:t>
                      </a:r>
                      <a:r>
                        <a:rPr lang="en-IN" sz="900" b="1" i="0" u="none" strike="noStrike" dirty="0">
                          <a:solidFill>
                            <a:srgbClr val="000000"/>
                          </a:solidFill>
                          <a:effectLst/>
                          <a:latin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sz="900" b="1" i="0" u="none" strike="noStrike" dirty="0">
                          <a:solidFill>
                            <a:srgbClr val="000000"/>
                          </a:solidFill>
                          <a:effectLst/>
                          <a:latin typeface="Times New Roman" panose="02020603050405020304" pitchFamily="18" charset="0"/>
                        </a:rPr>
                        <a:t>Latitude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tc gridSpan="2">
                  <a:txBody>
                    <a:bodyPr/>
                    <a:lstStyle/>
                    <a:p>
                      <a:pPr algn="ctr" fontAlgn="ctr"/>
                      <a:r>
                        <a:rPr lang="en-US" sz="900" b="1" i="0" u="none" strike="noStrike" dirty="0">
                          <a:solidFill>
                            <a:srgbClr val="000000"/>
                          </a:solidFill>
                          <a:effectLst/>
                          <a:latin typeface="Times New Roman" panose="02020603050405020304" pitchFamily="18" charset="0"/>
                        </a:rPr>
                        <a:t>Longitude</a:t>
                      </a:r>
                      <a:r>
                        <a:rPr lang="en-IN" sz="900" b="1" i="0" u="none" strike="noStrike" dirty="0">
                          <a:solidFill>
                            <a:srgbClr val="000000"/>
                          </a:solidFill>
                          <a:effectLst/>
                          <a:latin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extLst>
                  <a:ext uri="{0D108BD9-81ED-4DB2-BD59-A6C34878D82A}">
                    <a16:rowId xmlns:a16="http://schemas.microsoft.com/office/drawing/2014/main" xmlns="" val="1205096192"/>
                  </a:ext>
                </a:extLst>
              </a:tr>
              <a:tr h="250733">
                <a:tc v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tc>
                  <a:txBody>
                    <a:bodyPr/>
                    <a:lstStyle/>
                    <a:p>
                      <a:pPr algn="ctr" fontAlgn="ctr"/>
                      <a:r>
                        <a:rPr lang="en-US" sz="900" b="0" i="0" u="none" strike="noStrike" dirty="0">
                          <a:solidFill>
                            <a:srgbClr val="000000"/>
                          </a:solidFill>
                          <a:effectLst/>
                          <a:latin typeface="Times New Roman" panose="02020603050405020304" pitchFamily="18" charset="0"/>
                        </a:rPr>
                        <a:t>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RMSE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RMSE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89112611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01</a:t>
                      </a:r>
                      <a:r>
                        <a:rPr lang="en-US" sz="900" b="0" i="0" u="none" strike="noStrike" dirty="0">
                          <a:solidFill>
                            <a:srgbClr val="000000"/>
                          </a:solidFill>
                          <a:effectLst/>
                          <a:latin typeface="Times New Roman" panose="02020603050405020304" pitchFamily="18" charset="0"/>
                          <a:cs typeface="Calibri" panose="020F0502020204030204" pitchFamily="34" charset="0"/>
                        </a:rPr>
                        <a:t>: 12AM-3AM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0.049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0.002</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0.039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1552328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02</a:t>
                      </a:r>
                      <a:r>
                        <a:rPr lang="en-US" sz="900" b="0" i="0" u="none" strike="noStrike" dirty="0">
                          <a:solidFill>
                            <a:srgbClr val="000000"/>
                          </a:solidFill>
                          <a:effectLst/>
                          <a:latin typeface="Times New Roman" panose="02020603050405020304" pitchFamily="18" charset="0"/>
                          <a:cs typeface="Calibri" panose="020F0502020204030204" pitchFamily="34" charset="0"/>
                        </a:rPr>
                        <a:t>: 3AM – 6AM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0.003</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0.057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0.003</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0.058</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8998892"/>
                  </a:ext>
                </a:extLst>
              </a:tr>
              <a:tr h="250733">
                <a:tc>
                  <a:txBody>
                    <a:bodyPr/>
                    <a:lstStyle/>
                    <a:p>
                      <a:pPr algn="ctr" fontAlgn="ctr"/>
                      <a:r>
                        <a:rPr lang="en-US" sz="900" b="1" i="0" u="none" strike="noStrike">
                          <a:solidFill>
                            <a:srgbClr val="000000"/>
                          </a:solidFill>
                          <a:effectLst/>
                          <a:latin typeface="Times New Roman" panose="02020603050405020304" pitchFamily="18" charset="0"/>
                          <a:cs typeface="Calibri" panose="020F0502020204030204" pitchFamily="34" charset="0"/>
                        </a:rPr>
                        <a:t>03</a:t>
                      </a:r>
                      <a:r>
                        <a:rPr lang="en-US" sz="900" b="0" i="0" u="none" strike="noStrike">
                          <a:solidFill>
                            <a:srgbClr val="000000"/>
                          </a:solidFill>
                          <a:effectLst/>
                          <a:latin typeface="Times New Roman" panose="02020603050405020304" pitchFamily="18" charset="0"/>
                          <a:cs typeface="Calibri" panose="020F0502020204030204" pitchFamily="34" charset="0"/>
                        </a:rPr>
                        <a:t>: 6AM-9AM</a:t>
                      </a:r>
                      <a:endParaRPr lang="en-US" sz="9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0.005</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0.071</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24407872"/>
                  </a:ext>
                </a:extLst>
              </a:tr>
              <a:tr h="250733">
                <a:tc>
                  <a:txBody>
                    <a:bodyPr/>
                    <a:lstStyle/>
                    <a:p>
                      <a:pPr algn="ctr" fontAlgn="ctr"/>
                      <a:r>
                        <a:rPr lang="en-US" sz="900" b="1" i="0" u="none" strike="noStrike">
                          <a:solidFill>
                            <a:srgbClr val="000000"/>
                          </a:solidFill>
                          <a:effectLst/>
                          <a:latin typeface="Times New Roman" panose="02020603050405020304" pitchFamily="18" charset="0"/>
                          <a:cs typeface="Calibri" panose="020F0502020204030204" pitchFamily="34" charset="0"/>
                        </a:rPr>
                        <a:t>04</a:t>
                      </a:r>
                      <a:r>
                        <a:rPr lang="en-US" sz="900" b="0" i="0" u="none" strike="noStrike">
                          <a:solidFill>
                            <a:srgbClr val="000000"/>
                          </a:solidFill>
                          <a:effectLst/>
                          <a:latin typeface="Times New Roman" panose="02020603050405020304" pitchFamily="18" charset="0"/>
                          <a:cs typeface="Calibri" panose="020F0502020204030204" pitchFamily="34" charset="0"/>
                        </a:rPr>
                        <a:t>:9AM -12PM</a:t>
                      </a:r>
                      <a:endParaRPr lang="en-US" sz="9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0.026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0.16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0.014</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0.12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32264964"/>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05</a:t>
                      </a:r>
                      <a:r>
                        <a:rPr lang="en-US" sz="900" b="0" i="0" u="none" strike="noStrike" dirty="0">
                          <a:solidFill>
                            <a:srgbClr val="000000"/>
                          </a:solidFill>
                          <a:effectLst/>
                          <a:latin typeface="Times New Roman" panose="02020603050405020304" pitchFamily="18" charset="0"/>
                          <a:cs typeface="Calibri" panose="020F0502020204030204" pitchFamily="34" charset="0"/>
                        </a:rPr>
                        <a:t>:12PM -3PM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0.075</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89950300"/>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06</a:t>
                      </a:r>
                      <a:r>
                        <a:rPr lang="en-US" sz="900" b="0" i="0" u="none" strike="noStrike" dirty="0">
                          <a:solidFill>
                            <a:srgbClr val="000000"/>
                          </a:solidFill>
                          <a:effectLst/>
                          <a:latin typeface="Times New Roman" panose="02020603050405020304" pitchFamily="18" charset="0"/>
                          <a:cs typeface="Calibri" panose="020F0502020204030204" pitchFamily="34" charset="0"/>
                        </a:rPr>
                        <a:t>:3PM-6PM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0.071</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0.078</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95992340"/>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07</a:t>
                      </a:r>
                      <a:r>
                        <a:rPr lang="en-US" sz="900" b="0" i="0" u="none" strike="noStrike" dirty="0">
                          <a:solidFill>
                            <a:srgbClr val="000000"/>
                          </a:solidFill>
                          <a:effectLst/>
                          <a:latin typeface="Times New Roman" panose="02020603050405020304" pitchFamily="18" charset="0"/>
                          <a:cs typeface="Calibri" panose="020F0502020204030204" pitchFamily="34" charset="0"/>
                        </a:rPr>
                        <a:t>:6PM-9PM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0.039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0.197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0.016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0.128</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975986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08</a:t>
                      </a:r>
                      <a:r>
                        <a:rPr lang="en-US" sz="900" b="0" i="0" u="none" strike="noStrike" dirty="0">
                          <a:solidFill>
                            <a:srgbClr val="000000"/>
                          </a:solidFill>
                          <a:effectLst/>
                          <a:latin typeface="Times New Roman" panose="02020603050405020304" pitchFamily="18" charset="0"/>
                          <a:cs typeface="Calibri" panose="020F0502020204030204" pitchFamily="34" charset="0"/>
                        </a:rPr>
                        <a:t>:9PM-12AM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0.073</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01429728"/>
                  </a:ext>
                </a:extLst>
              </a:tr>
            </a:tbl>
          </a:graphicData>
        </a:graphic>
      </p:graphicFrame>
      <p:sp>
        <p:nvSpPr>
          <p:cNvPr id="22" name="TextBox 21">
            <a:extLst>
              <a:ext uri="{FF2B5EF4-FFF2-40B4-BE49-F238E27FC236}">
                <a16:creationId xmlns:a16="http://schemas.microsoft.com/office/drawing/2014/main" xmlns="" id="{32272AC1-0C5E-4436-A2DF-F5667EC1D4E3}"/>
              </a:ext>
            </a:extLst>
          </p:cNvPr>
          <p:cNvSpPr txBox="1"/>
          <p:nvPr/>
        </p:nvSpPr>
        <p:spPr>
          <a:xfrm>
            <a:off x="6324600" y="1470026"/>
            <a:ext cx="5133600" cy="1477328"/>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The final result depicting ambulance locations for the entire period July – Dec 2019 is shown below. As observed the developed ARIMA models are highly accurate. However, sufficient data or benchmark is not available to compare the outcome of this study.</a:t>
            </a:r>
            <a:endParaRPr lang="en-IN" dirty="0"/>
          </a:p>
        </p:txBody>
      </p:sp>
      <p:pic>
        <p:nvPicPr>
          <p:cNvPr id="23" name="Picture 22">
            <a:extLst>
              <a:ext uri="{FF2B5EF4-FFF2-40B4-BE49-F238E27FC236}">
                <a16:creationId xmlns:a16="http://schemas.microsoft.com/office/drawing/2014/main" xmlns="" id="{41FF6FD0-00CC-4A07-A77D-8E13F8CE656D}"/>
              </a:ext>
            </a:extLst>
          </p:cNvPr>
          <p:cNvPicPr/>
          <p:nvPr/>
        </p:nvPicPr>
        <p:blipFill>
          <a:blip r:embed="rId4"/>
          <a:stretch>
            <a:fillRect/>
          </a:stretch>
        </p:blipFill>
        <p:spPr>
          <a:xfrm>
            <a:off x="6572252" y="3378834"/>
            <a:ext cx="4781548" cy="2181850"/>
          </a:xfrm>
          <a:prstGeom prst="rect">
            <a:avLst/>
          </a:prstGeom>
          <a:ln>
            <a:solidFill>
              <a:schemeClr val="tx1"/>
            </a:solidFill>
          </a:ln>
        </p:spPr>
      </p:pic>
    </p:spTree>
    <p:extLst>
      <p:ext uri="{BB962C8B-B14F-4D97-AF65-F5344CB8AC3E}">
        <p14:creationId xmlns:p14="http://schemas.microsoft.com/office/powerpoint/2010/main" val="2342254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637850"/>
            <a:ext cx="10515600" cy="463020"/>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Solution Approach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438150" y="2009494"/>
            <a:ext cx="3347395" cy="1871636"/>
          </a:xfrm>
        </p:spPr>
        <p:txBody>
          <a:bodyPr>
            <a:noAutofit/>
          </a:bodyPr>
          <a:lstStyle/>
          <a:p>
            <a:pPr marL="108720" indent="0" algn="just">
              <a:lnSpc>
                <a:spcPct val="100000"/>
              </a:lnSpc>
              <a:spcBef>
                <a:spcPts val="600"/>
              </a:spcBef>
              <a:buClr>
                <a:srgbClr val="000000"/>
              </a:buClr>
              <a:buSzPct val="45000"/>
              <a:buNone/>
            </a:pPr>
            <a:r>
              <a:rPr lang="en-US" sz="1600" dirty="0" smtClean="0">
                <a:effectLst/>
                <a:latin typeface="Times New Roman" panose="02020603050405020304" pitchFamily="18" charset="0"/>
                <a:ea typeface="SimSun" panose="02010600030101010101" pitchFamily="2" charset="-122"/>
              </a:rPr>
              <a:t>Step-1: To </a:t>
            </a:r>
            <a:r>
              <a:rPr lang="en-US" sz="1600" dirty="0">
                <a:effectLst/>
                <a:latin typeface="Times New Roman" panose="02020603050405020304" pitchFamily="18" charset="0"/>
                <a:ea typeface="SimSun" panose="02010600030101010101" pitchFamily="2" charset="-122"/>
              </a:rPr>
              <a:t>predict accident on a future date, random crash locations were generated within th</a:t>
            </a:r>
            <a:r>
              <a:rPr lang="en-US" sz="1600" dirty="0">
                <a:latin typeface="Times New Roman" panose="02020603050405020304" pitchFamily="18" charset="0"/>
                <a:ea typeface="SimSun" panose="02010600030101010101" pitchFamily="2" charset="-122"/>
              </a:rPr>
              <a:t>e range based on </a:t>
            </a:r>
            <a:r>
              <a:rPr lang="en-US" sz="1600" dirty="0" smtClean="0">
                <a:latin typeface="Times New Roman" panose="02020603050405020304" pitchFamily="18" charset="0"/>
                <a:ea typeface="SimSun" panose="02010600030101010101" pitchFamily="2" charset="-122"/>
              </a:rPr>
              <a:t>training </a:t>
            </a:r>
            <a:r>
              <a:rPr lang="en-US" sz="1600" dirty="0">
                <a:latin typeface="Times New Roman" panose="02020603050405020304" pitchFamily="18" charset="0"/>
                <a:ea typeface="SimSun" panose="02010600030101010101" pitchFamily="2" charset="-122"/>
              </a:rPr>
              <a:t>data. Latitude and longitude range of actual crash locations were considered to generate random locations.</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p:txBody>
      </p:sp>
      <p:sp>
        <p:nvSpPr>
          <p:cNvPr id="19" name="Content Placeholder 2">
            <a:extLst>
              <a:ext uri="{FF2B5EF4-FFF2-40B4-BE49-F238E27FC236}">
                <a16:creationId xmlns:a16="http://schemas.microsoft.com/office/drawing/2014/main" xmlns="" id="{70455A14-7ACA-42D6-9EF2-2C61CA6DF2AA}"/>
              </a:ext>
            </a:extLst>
          </p:cNvPr>
          <p:cNvSpPr txBox="1">
            <a:spLocks/>
          </p:cNvSpPr>
          <p:nvPr/>
        </p:nvSpPr>
        <p:spPr>
          <a:xfrm>
            <a:off x="4241006" y="2075457"/>
            <a:ext cx="3341892"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720" indent="0" algn="just">
              <a:lnSpc>
                <a:spcPct val="100000"/>
              </a:lnSpc>
              <a:spcBef>
                <a:spcPts val="600"/>
              </a:spcBef>
              <a:buClr>
                <a:srgbClr val="000000"/>
              </a:buClr>
              <a:buSzPct val="45000"/>
              <a:buNone/>
            </a:pPr>
            <a:r>
              <a:rPr lang="en-US" sz="1600" dirty="0" smtClean="0">
                <a:latin typeface="Times New Roman" panose="02020603050405020304" pitchFamily="18" charset="0"/>
                <a:ea typeface="SimSun" panose="02010600030101010101" pitchFamily="2" charset="-122"/>
              </a:rPr>
              <a:t>Using model, predictions </a:t>
            </a:r>
            <a:r>
              <a:rPr lang="en-US" sz="1600" dirty="0">
                <a:latin typeface="Times New Roman" panose="02020603050405020304" pitchFamily="18" charset="0"/>
                <a:ea typeface="SimSun" panose="02010600030101010101" pitchFamily="2" charset="-122"/>
              </a:rPr>
              <a:t>were made to identify whether accident will happen in those locations</a:t>
            </a:r>
            <a:r>
              <a:rPr lang="en-US" sz="1600" dirty="0">
                <a:effectLst/>
                <a:latin typeface="Times New Roman" panose="02020603050405020304" pitchFamily="18" charset="0"/>
                <a:ea typeface="SimSun" panose="02010600030101010101" pitchFamily="2" charset="-122"/>
                <a:cs typeface="Calibri" panose="020F0502020204030204" pitchFamily="34" charset="0"/>
              </a:rPr>
              <a:t>.</a:t>
            </a:r>
            <a:endParaRPr lang="en-US" sz="16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xmlns="" id="{C8CA83AA-9B49-468B-9010-72AE65A309EE}"/>
              </a:ext>
            </a:extLst>
          </p:cNvPr>
          <p:cNvSpPr txBox="1">
            <a:spLocks/>
          </p:cNvSpPr>
          <p:nvPr/>
        </p:nvSpPr>
        <p:spPr>
          <a:xfrm>
            <a:off x="8120642" y="2075457"/>
            <a:ext cx="3334812" cy="1036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smtClean="0">
                <a:latin typeface="Times New Roman" panose="02020603050405020304" pitchFamily="18" charset="0"/>
                <a:ea typeface="SimSun" panose="02010600030101010101" pitchFamily="2" charset="-122"/>
              </a:rPr>
              <a:t>Step-2: For </a:t>
            </a:r>
            <a:r>
              <a:rPr lang="en-US" sz="1600" dirty="0">
                <a:latin typeface="Times New Roman" panose="02020603050405020304" pitchFamily="18" charset="0"/>
                <a:ea typeface="SimSun" panose="02010600030101010101" pitchFamily="2" charset="-122"/>
              </a:rPr>
              <a:t>the predicted accident locations, KNN clustering model was used to create six locations for placing the ambulances.</a:t>
            </a:r>
            <a:endParaRPr lang="en-IN" sz="1600" dirty="0">
              <a:effectLst/>
              <a:latin typeface="Times New Roman" panose="02020603050405020304" pitchFamily="18" charset="0"/>
              <a:ea typeface="SimSun" panose="02010600030101010101" pitchFamily="2" charset="-122"/>
            </a:endParaRPr>
          </a:p>
        </p:txBody>
      </p:sp>
      <p:sp>
        <p:nvSpPr>
          <p:cNvPr id="15" name="Rectangle 14">
            <a:extLst>
              <a:ext uri="{FF2B5EF4-FFF2-40B4-BE49-F238E27FC236}">
                <a16:creationId xmlns:a16="http://schemas.microsoft.com/office/drawing/2014/main" xmlns="" id="{09C13E9F-ABD1-4A25-AEE6-B5A4F5FCA11B}"/>
              </a:ext>
            </a:extLst>
          </p:cNvPr>
          <p:cNvSpPr/>
          <p:nvPr/>
        </p:nvSpPr>
        <p:spPr>
          <a:xfrm>
            <a:off x="438150" y="1993836"/>
            <a:ext cx="3543300" cy="3959289"/>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4DFF7D87-8816-4D19-A49D-65EE88C9E4EA}"/>
              </a:ext>
            </a:extLst>
          </p:cNvPr>
          <p:cNvSpPr/>
          <p:nvPr/>
        </p:nvSpPr>
        <p:spPr>
          <a:xfrm>
            <a:off x="4241006" y="1993836"/>
            <a:ext cx="3543300" cy="3959286"/>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7A9982E1-C299-4D39-A6C8-BA8DBC8524D8}"/>
              </a:ext>
            </a:extLst>
          </p:cNvPr>
          <p:cNvSpPr/>
          <p:nvPr/>
        </p:nvSpPr>
        <p:spPr>
          <a:xfrm>
            <a:off x="8016399" y="1993836"/>
            <a:ext cx="3543300" cy="3959287"/>
          </a:xfrm>
          <a:prstGeom prst="rect">
            <a:avLst/>
          </a:prstGeom>
          <a:noFill/>
          <a:ln w="19050">
            <a:solidFill>
              <a:schemeClr val="tx1"/>
            </a:solidFill>
            <a:prstDash val="lgDash"/>
            <a:extLst>
              <a:ext uri="{C807C97D-BFC1-408E-A445-0C87EB9F89A2}">
                <ask:lineSketchStyleProps xmlns:ask="http://schemas.microsoft.com/office/drawing/2018/sketchyshapes" xmln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xmlns="" id="{9C7A3B74-00B2-49E6-9159-CAC988C81293}"/>
              </a:ext>
            </a:extLst>
          </p:cNvPr>
          <p:cNvPicPr/>
          <p:nvPr/>
        </p:nvPicPr>
        <p:blipFill>
          <a:blip r:embed="rId4"/>
          <a:stretch>
            <a:fillRect/>
          </a:stretch>
        </p:blipFill>
        <p:spPr>
          <a:xfrm>
            <a:off x="632301" y="4250724"/>
            <a:ext cx="1513840" cy="1401769"/>
          </a:xfrm>
          <a:prstGeom prst="rect">
            <a:avLst/>
          </a:prstGeom>
          <a:ln>
            <a:solidFill>
              <a:schemeClr val="tx1"/>
            </a:solidFill>
          </a:ln>
        </p:spPr>
      </p:pic>
      <p:pic>
        <p:nvPicPr>
          <p:cNvPr id="20" name="Picture 19">
            <a:extLst>
              <a:ext uri="{FF2B5EF4-FFF2-40B4-BE49-F238E27FC236}">
                <a16:creationId xmlns:a16="http://schemas.microsoft.com/office/drawing/2014/main" xmlns="" id="{76F939FF-14AC-485F-8B61-EDE53D2D707D}"/>
              </a:ext>
            </a:extLst>
          </p:cNvPr>
          <p:cNvPicPr/>
          <p:nvPr/>
        </p:nvPicPr>
        <p:blipFill>
          <a:blip r:embed="rId5"/>
          <a:stretch>
            <a:fillRect/>
          </a:stretch>
        </p:blipFill>
        <p:spPr>
          <a:xfrm>
            <a:off x="2290120" y="4250724"/>
            <a:ext cx="1495425" cy="1411294"/>
          </a:xfrm>
          <a:prstGeom prst="rect">
            <a:avLst/>
          </a:prstGeom>
          <a:ln>
            <a:solidFill>
              <a:schemeClr val="tx1"/>
            </a:solidFill>
          </a:ln>
        </p:spPr>
      </p:pic>
      <p:graphicFrame>
        <p:nvGraphicFramePr>
          <p:cNvPr id="4" name="Table 6">
            <a:extLst>
              <a:ext uri="{FF2B5EF4-FFF2-40B4-BE49-F238E27FC236}">
                <a16:creationId xmlns:a16="http://schemas.microsoft.com/office/drawing/2014/main" xmlns="" id="{D7D50A1A-7F52-45FE-88F9-C4392E3682B8}"/>
              </a:ext>
            </a:extLst>
          </p:cNvPr>
          <p:cNvGraphicFramePr>
            <a:graphicFrameLocks noGrp="1"/>
          </p:cNvGraphicFramePr>
          <p:nvPr>
            <p:extLst>
              <p:ext uri="{D42A27DB-BD31-4B8C-83A1-F6EECF244321}">
                <p14:modId xmlns:p14="http://schemas.microsoft.com/office/powerpoint/2010/main" val="205253855"/>
              </p:ext>
            </p:extLst>
          </p:nvPr>
        </p:nvGraphicFramePr>
        <p:xfrm>
          <a:off x="4428383" y="3581399"/>
          <a:ext cx="3154515" cy="2205378"/>
        </p:xfrm>
        <a:graphic>
          <a:graphicData uri="http://schemas.openxmlformats.org/drawingml/2006/table">
            <a:tbl>
              <a:tblPr firstRow="1" bandRow="1">
                <a:tableStyleId>{5C22544A-7EE6-4342-B048-85BDC9FD1C3A}</a:tableStyleId>
              </a:tblPr>
              <a:tblGrid>
                <a:gridCol w="1051505">
                  <a:extLst>
                    <a:ext uri="{9D8B030D-6E8A-4147-A177-3AD203B41FA5}">
                      <a16:colId xmlns:a16="http://schemas.microsoft.com/office/drawing/2014/main" xmlns="" val="627765592"/>
                    </a:ext>
                  </a:extLst>
                </a:gridCol>
                <a:gridCol w="1051505">
                  <a:extLst>
                    <a:ext uri="{9D8B030D-6E8A-4147-A177-3AD203B41FA5}">
                      <a16:colId xmlns:a16="http://schemas.microsoft.com/office/drawing/2014/main" xmlns="" val="397113616"/>
                    </a:ext>
                  </a:extLst>
                </a:gridCol>
                <a:gridCol w="1051505">
                  <a:extLst>
                    <a:ext uri="{9D8B030D-6E8A-4147-A177-3AD203B41FA5}">
                      <a16:colId xmlns:a16="http://schemas.microsoft.com/office/drawing/2014/main" xmlns="" val="2191614098"/>
                    </a:ext>
                  </a:extLst>
                </a:gridCol>
              </a:tblGrid>
              <a:tr h="399298">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Time Zone</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No of accidents Predicted-SVM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No of accidents Predicted-Random Forest</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94080426"/>
                  </a:ext>
                </a:extLst>
              </a:tr>
              <a:tr h="194242">
                <a:tc>
                  <a:txBody>
                    <a:bodyPr/>
                    <a:lstStyle/>
                    <a:p>
                      <a:pPr algn="ctr">
                        <a:tabLst>
                          <a:tab pos="171450" algn="l"/>
                        </a:tabLst>
                      </a:pPr>
                      <a:r>
                        <a:rPr lang="en-US" sz="900" dirty="0">
                          <a:solidFill>
                            <a:schemeClr val="tx1"/>
                          </a:solidFill>
                          <a:effectLst/>
                          <a:latin typeface="Times New Roman" panose="02020603050405020304" pitchFamily="18" charset="0"/>
                          <a:ea typeface="SimSun" panose="02010600030101010101" pitchFamily="2" charset="-122"/>
                          <a:cs typeface="Calibri" panose="020F0502020204030204" pitchFamily="34" charset="0"/>
                        </a:rPr>
                        <a:t>12AM-3AM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823968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3AM-6AM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44</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444477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6AM-9AM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275</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08833257"/>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9AM-12PM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5</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7192393"/>
                  </a:ext>
                </a:extLst>
              </a:tr>
              <a:tr h="194242">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12PM-3PM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37445959"/>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3PM-6PM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18612991"/>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6PM-9PM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39763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9PM-12AM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73606901"/>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Total</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374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07909880"/>
                  </a:ext>
                </a:extLst>
              </a:tr>
            </a:tbl>
          </a:graphicData>
        </a:graphic>
      </p:graphicFrame>
      <p:pic>
        <p:nvPicPr>
          <p:cNvPr id="22" name="Picture 21">
            <a:extLst>
              <a:ext uri="{FF2B5EF4-FFF2-40B4-BE49-F238E27FC236}">
                <a16:creationId xmlns:a16="http://schemas.microsoft.com/office/drawing/2014/main" xmlns="" id="{26A97BD3-48FA-4C5F-A4B2-05F0176BF7F8}"/>
              </a:ext>
            </a:extLst>
          </p:cNvPr>
          <p:cNvPicPr/>
          <p:nvPr/>
        </p:nvPicPr>
        <p:blipFill>
          <a:blip r:embed="rId6"/>
          <a:stretch>
            <a:fillRect/>
          </a:stretch>
        </p:blipFill>
        <p:spPr>
          <a:xfrm>
            <a:off x="8287861" y="3563312"/>
            <a:ext cx="3000375" cy="2223465"/>
          </a:xfrm>
          <a:prstGeom prst="rect">
            <a:avLst/>
          </a:prstGeom>
          <a:ln>
            <a:solidFill>
              <a:schemeClr val="tx1"/>
            </a:solidFill>
          </a:ln>
        </p:spPr>
      </p:pic>
      <p:sp>
        <p:nvSpPr>
          <p:cNvPr id="23" name="TextBox 22">
            <a:extLst>
              <a:ext uri="{FF2B5EF4-FFF2-40B4-BE49-F238E27FC236}">
                <a16:creationId xmlns:a16="http://schemas.microsoft.com/office/drawing/2014/main" xmlns="" id="{0B993766-60D3-4224-BB60-3A352E155661}"/>
              </a:ext>
            </a:extLst>
          </p:cNvPr>
          <p:cNvSpPr txBox="1"/>
          <p:nvPr/>
        </p:nvSpPr>
        <p:spPr>
          <a:xfrm>
            <a:off x="338588" y="1109559"/>
            <a:ext cx="9806309" cy="369332"/>
          </a:xfrm>
          <a:prstGeom prst="rect">
            <a:avLst/>
          </a:prstGeom>
          <a:noFill/>
        </p:spPr>
        <p:txBody>
          <a:bodyPr wrap="square">
            <a:spAutoFit/>
          </a:bodyPr>
          <a:lstStyle/>
          <a:p>
            <a:pPr algn="just"/>
            <a:r>
              <a:rPr lang="en-US" sz="1800" dirty="0" smtClean="0">
                <a:effectLst/>
                <a:latin typeface="Times New Roman" panose="02020603050405020304" pitchFamily="18" charset="0"/>
                <a:ea typeface="SimSun" panose="02010600030101010101" pitchFamily="2" charset="-122"/>
                <a:cs typeface="Calibri" panose="020F0502020204030204" pitchFamily="34" charset="0"/>
              </a:rPr>
              <a:t>The classification models using SVM, Random Forest &amp; Dense network were built </a:t>
            </a:r>
          </a:p>
        </p:txBody>
      </p:sp>
      <p:sp>
        <p:nvSpPr>
          <p:cNvPr id="24" name="TextBox 23">
            <a:extLst>
              <a:ext uri="{FF2B5EF4-FFF2-40B4-BE49-F238E27FC236}">
                <a16:creationId xmlns:a16="http://schemas.microsoft.com/office/drawing/2014/main" xmlns="" id="{0B993766-60D3-4224-BB60-3A352E155661}"/>
              </a:ext>
            </a:extLst>
          </p:cNvPr>
          <p:cNvSpPr txBox="1"/>
          <p:nvPr/>
        </p:nvSpPr>
        <p:spPr>
          <a:xfrm>
            <a:off x="338587" y="1642843"/>
            <a:ext cx="3642863" cy="369332"/>
          </a:xfrm>
          <a:prstGeom prst="rect">
            <a:avLst/>
          </a:prstGeom>
          <a:noFill/>
        </p:spPr>
        <p:txBody>
          <a:bodyPr wrap="square">
            <a:spAutoFit/>
          </a:bodyPr>
          <a:lstStyle/>
          <a:p>
            <a:pPr algn="just"/>
            <a:r>
              <a:rPr lang="en-US" sz="1800" b="1" u="sng" dirty="0" smtClean="0">
                <a:effectLst/>
                <a:latin typeface="Times New Roman" panose="02020603050405020304" pitchFamily="18" charset="0"/>
                <a:ea typeface="SimSun" panose="02010600030101010101" pitchFamily="2" charset="-122"/>
                <a:cs typeface="Calibri" panose="020F0502020204030204" pitchFamily="34" charset="0"/>
              </a:rPr>
              <a:t>Prediction for </a:t>
            </a:r>
            <a:r>
              <a:rPr lang="en-US" b="1" u="sng" dirty="0" smtClean="0">
                <a:latin typeface="Times New Roman" panose="02020603050405020304" pitchFamily="18" charset="0"/>
                <a:ea typeface="SimSun" panose="02010600030101010101" pitchFamily="2" charset="-122"/>
                <a:cs typeface="Calibri" panose="020F0502020204030204" pitchFamily="34" charset="0"/>
              </a:rPr>
              <a:t>future date</a:t>
            </a:r>
            <a:endParaRPr lang="en-US" sz="1800" b="1" u="sng" dirty="0" smtClean="0">
              <a:effectLst/>
              <a:latin typeface="Times New Roman" panose="02020603050405020304" pitchFamily="18"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3314955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53993" y="637850"/>
            <a:ext cx="10515600" cy="463020"/>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Metrics &amp; Outcome – </a:t>
            </a:r>
            <a:r>
              <a:rPr lang="en-IN" sz="2400" b="1" spc="-1" dirty="0" smtClean="0">
                <a:solidFill>
                  <a:schemeClr val="accent1"/>
                </a:solidFill>
                <a:latin typeface="Times New Roman" panose="02020603050405020304" pitchFamily="18" charset="0"/>
                <a:ea typeface="Calibri"/>
                <a:cs typeface="Times New Roman" panose="02020603050405020304" pitchFamily="18" charset="0"/>
              </a:rPr>
              <a:t>Solution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pic>
        <p:nvPicPr>
          <p:cNvPr id="12" name="Picture 11">
            <a:extLst>
              <a:ext uri="{FF2B5EF4-FFF2-40B4-BE49-F238E27FC236}">
                <a16:creationId xmlns:a16="http://schemas.microsoft.com/office/drawing/2014/main" xmlns="" id="{F150DCFB-3F71-46CB-849A-1227C40531A7}"/>
              </a:ext>
            </a:extLst>
          </p:cNvPr>
          <p:cNvPicPr/>
          <p:nvPr/>
        </p:nvPicPr>
        <p:blipFill>
          <a:blip r:embed="rId4"/>
          <a:stretch>
            <a:fillRect/>
          </a:stretch>
        </p:blipFill>
        <p:spPr>
          <a:xfrm>
            <a:off x="122538" y="1476210"/>
            <a:ext cx="5450359" cy="2813797"/>
          </a:xfrm>
          <a:prstGeom prst="rect">
            <a:avLst/>
          </a:prstGeom>
          <a:ln>
            <a:solidFill>
              <a:schemeClr val="tx1"/>
            </a:solidFill>
          </a:ln>
        </p:spPr>
      </p:pic>
      <p:graphicFrame>
        <p:nvGraphicFramePr>
          <p:cNvPr id="7" name="Table 8">
            <a:extLst>
              <a:ext uri="{FF2B5EF4-FFF2-40B4-BE49-F238E27FC236}">
                <a16:creationId xmlns:a16="http://schemas.microsoft.com/office/drawing/2014/main" xmlns="" id="{2C8E40FE-B94F-4672-9297-C245AC947078}"/>
              </a:ext>
            </a:extLst>
          </p:cNvPr>
          <p:cNvGraphicFramePr>
            <a:graphicFrameLocks noGrp="1"/>
          </p:cNvGraphicFramePr>
          <p:nvPr>
            <p:extLst>
              <p:ext uri="{D42A27DB-BD31-4B8C-83A1-F6EECF244321}">
                <p14:modId xmlns:p14="http://schemas.microsoft.com/office/powerpoint/2010/main" val="1030999854"/>
              </p:ext>
            </p:extLst>
          </p:nvPr>
        </p:nvGraphicFramePr>
        <p:xfrm>
          <a:off x="5982840" y="1470202"/>
          <a:ext cx="4546600" cy="1820673"/>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xmlns="" val="3474369793"/>
                    </a:ext>
                  </a:extLst>
                </a:gridCol>
                <a:gridCol w="1136650">
                  <a:extLst>
                    <a:ext uri="{9D8B030D-6E8A-4147-A177-3AD203B41FA5}">
                      <a16:colId xmlns:a16="http://schemas.microsoft.com/office/drawing/2014/main" xmlns="" val="1743787648"/>
                    </a:ext>
                  </a:extLst>
                </a:gridCol>
                <a:gridCol w="1136650">
                  <a:extLst>
                    <a:ext uri="{9D8B030D-6E8A-4147-A177-3AD203B41FA5}">
                      <a16:colId xmlns:a16="http://schemas.microsoft.com/office/drawing/2014/main" xmlns="" val="828061903"/>
                    </a:ext>
                  </a:extLst>
                </a:gridCol>
                <a:gridCol w="1136650">
                  <a:extLst>
                    <a:ext uri="{9D8B030D-6E8A-4147-A177-3AD203B41FA5}">
                      <a16:colId xmlns:a16="http://schemas.microsoft.com/office/drawing/2014/main" xmlns="" val="1226992845"/>
                    </a:ext>
                  </a:extLst>
                </a:gridCol>
              </a:tblGrid>
              <a:tr h="337313">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Training-Test Data</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SVM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Random Forest</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Dense</a:t>
                      </a:r>
                      <a:endParaRPr lang="en-IN" sz="1000" dirty="0">
                        <a:solidFill>
                          <a:schemeClr val="tx1"/>
                        </a:solidFill>
                        <a:effectLst/>
                        <a:latin typeface="Times New Roman" panose="02020603050405020304" pitchFamily="18" charset="0"/>
                        <a:ea typeface="SimSun" panose="02010600030101010101" pitchFamily="2" charset="-122"/>
                      </a:endParaRPr>
                    </a:p>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Network</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676976737"/>
                  </a:ext>
                </a:extLst>
              </a:tr>
              <a:tr h="370840">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Accuracy (Test)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75.82</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81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77.9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029167"/>
                  </a:ext>
                </a:extLst>
              </a:tr>
              <a:tr h="370840">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F1 Score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17.83</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52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55374324"/>
                  </a:ext>
                </a:extLst>
              </a:tr>
              <a:tr h="370840">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Test Precision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72</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78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63</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41125043"/>
                  </a:ext>
                </a:extLst>
              </a:tr>
              <a:tr h="370840">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Test Recall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39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28</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7259888"/>
                  </a:ext>
                </a:extLst>
              </a:tr>
            </a:tbl>
          </a:graphicData>
        </a:graphic>
      </p:graphicFrame>
      <p:sp>
        <p:nvSpPr>
          <p:cNvPr id="9" name="TextBox 8">
            <a:extLst>
              <a:ext uri="{FF2B5EF4-FFF2-40B4-BE49-F238E27FC236}">
                <a16:creationId xmlns:a16="http://schemas.microsoft.com/office/drawing/2014/main" xmlns="" id="{0B993766-60D3-4224-BB60-3A352E155661}"/>
              </a:ext>
            </a:extLst>
          </p:cNvPr>
          <p:cNvSpPr txBox="1"/>
          <p:nvPr/>
        </p:nvSpPr>
        <p:spPr>
          <a:xfrm>
            <a:off x="0" y="1100870"/>
            <a:ext cx="3133661" cy="369332"/>
          </a:xfrm>
          <a:prstGeom prst="rect">
            <a:avLst/>
          </a:prstGeom>
          <a:noFill/>
        </p:spPr>
        <p:txBody>
          <a:bodyPr wrap="square">
            <a:spAutoFit/>
          </a:bodyPr>
          <a:lstStyle/>
          <a:p>
            <a:pPr algn="just"/>
            <a:r>
              <a:rPr lang="en-US" dirty="0" smtClean="0">
                <a:latin typeface="Times New Roman" panose="02020603050405020304" pitchFamily="18" charset="0"/>
                <a:ea typeface="SimSun" panose="02010600030101010101" pitchFamily="2" charset="-122"/>
                <a:cs typeface="Calibri" panose="020F0502020204030204" pitchFamily="34" charset="0"/>
              </a:rPr>
              <a:t>Feature </a:t>
            </a:r>
            <a:r>
              <a:rPr lang="en-US" dirty="0">
                <a:latin typeface="Times New Roman" panose="02020603050405020304" pitchFamily="18" charset="0"/>
                <a:ea typeface="SimSun" panose="02010600030101010101" pitchFamily="2" charset="-122"/>
                <a:cs typeface="Calibri" panose="020F0502020204030204" pitchFamily="34" charset="0"/>
              </a:rPr>
              <a:t>importance </a:t>
            </a:r>
            <a:r>
              <a:rPr lang="en-US" dirty="0" smtClean="0">
                <a:latin typeface="Times New Roman" panose="02020603050405020304" pitchFamily="18" charset="0"/>
                <a:ea typeface="SimSun" panose="02010600030101010101" pitchFamily="2" charset="-122"/>
                <a:cs typeface="Calibri" panose="020F0502020204030204" pitchFamily="34" charset="0"/>
              </a:rPr>
              <a:t>metrics</a:t>
            </a:r>
            <a:endParaRPr lang="en-US" sz="18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sp>
        <p:nvSpPr>
          <p:cNvPr id="10" name="TextBox 9">
            <a:extLst>
              <a:ext uri="{FF2B5EF4-FFF2-40B4-BE49-F238E27FC236}">
                <a16:creationId xmlns:a16="http://schemas.microsoft.com/office/drawing/2014/main" xmlns="" id="{0B993766-60D3-4224-BB60-3A352E155661}"/>
              </a:ext>
            </a:extLst>
          </p:cNvPr>
          <p:cNvSpPr txBox="1"/>
          <p:nvPr/>
        </p:nvSpPr>
        <p:spPr>
          <a:xfrm>
            <a:off x="5861221" y="1070031"/>
            <a:ext cx="3133661" cy="369332"/>
          </a:xfrm>
          <a:prstGeom prst="rect">
            <a:avLst/>
          </a:prstGeom>
          <a:noFill/>
        </p:spPr>
        <p:txBody>
          <a:bodyPr wrap="square">
            <a:spAutoFit/>
          </a:bodyPr>
          <a:lstStyle/>
          <a:p>
            <a:pPr algn="just"/>
            <a:r>
              <a:rPr lang="en-US" sz="1800" dirty="0" smtClean="0">
                <a:effectLst/>
                <a:latin typeface="Times New Roman" panose="02020603050405020304" pitchFamily="18" charset="0"/>
                <a:ea typeface="SimSun" panose="02010600030101010101" pitchFamily="2" charset="-122"/>
                <a:cs typeface="Calibri" panose="020F0502020204030204" pitchFamily="34" charset="0"/>
              </a:rPr>
              <a:t>Model Evaluation Metrics</a:t>
            </a:r>
          </a:p>
        </p:txBody>
      </p:sp>
    </p:spTree>
    <p:extLst>
      <p:ext uri="{BB962C8B-B14F-4D97-AF65-F5344CB8AC3E}">
        <p14:creationId xmlns:p14="http://schemas.microsoft.com/office/powerpoint/2010/main" val="25764218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53993" y="637850"/>
            <a:ext cx="10515600" cy="463020"/>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Outcome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 </a:t>
            </a:r>
            <a:r>
              <a:rPr lang="en-IN" sz="2400" b="1" spc="-1" dirty="0" smtClean="0">
                <a:solidFill>
                  <a:schemeClr val="accent1"/>
                </a:solidFill>
                <a:latin typeface="Times New Roman" panose="02020603050405020304" pitchFamily="18" charset="0"/>
                <a:ea typeface="Calibri"/>
                <a:cs typeface="Times New Roman" panose="02020603050405020304" pitchFamily="18" charset="0"/>
              </a:rPr>
              <a:t>Solution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TextBox 8">
            <a:extLst>
              <a:ext uri="{FF2B5EF4-FFF2-40B4-BE49-F238E27FC236}">
                <a16:creationId xmlns:a16="http://schemas.microsoft.com/office/drawing/2014/main" xmlns="" id="{0B993766-60D3-4224-BB60-3A352E155661}"/>
              </a:ext>
            </a:extLst>
          </p:cNvPr>
          <p:cNvSpPr txBox="1"/>
          <p:nvPr/>
        </p:nvSpPr>
        <p:spPr>
          <a:xfrm>
            <a:off x="0" y="1100870"/>
            <a:ext cx="3731741" cy="584775"/>
          </a:xfrm>
          <a:prstGeom prst="rect">
            <a:avLst/>
          </a:prstGeom>
          <a:noFill/>
        </p:spPr>
        <p:txBody>
          <a:bodyPr wrap="square">
            <a:spAutoFit/>
          </a:bodyPr>
          <a:lstStyle/>
          <a:p>
            <a:pPr algn="just"/>
            <a:r>
              <a:rPr lang="en-US" sz="1600" dirty="0">
                <a:latin typeface="Times New Roman" panose="02020603050405020304" pitchFamily="18" charset="0"/>
                <a:ea typeface="SimSun" panose="02010600030101010101" pitchFamily="2" charset="-122"/>
                <a:cs typeface="Calibri" panose="020F0502020204030204" pitchFamily="34" charset="0"/>
              </a:rPr>
              <a:t>Accident Predictions (For Date: 05-Sep-19, for 3000 Records)</a:t>
            </a:r>
            <a:endParaRPr lang="en-US" sz="16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sp>
        <p:nvSpPr>
          <p:cNvPr id="10" name="TextBox 9">
            <a:extLst>
              <a:ext uri="{FF2B5EF4-FFF2-40B4-BE49-F238E27FC236}">
                <a16:creationId xmlns:a16="http://schemas.microsoft.com/office/drawing/2014/main" xmlns="" id="{0B993766-60D3-4224-BB60-3A352E155661}"/>
              </a:ext>
            </a:extLst>
          </p:cNvPr>
          <p:cNvSpPr txBox="1"/>
          <p:nvPr/>
        </p:nvSpPr>
        <p:spPr>
          <a:xfrm>
            <a:off x="3889992" y="1033642"/>
            <a:ext cx="3437565" cy="584775"/>
          </a:xfrm>
          <a:prstGeom prst="rect">
            <a:avLst/>
          </a:prstGeom>
          <a:noFill/>
        </p:spPr>
        <p:txBody>
          <a:bodyPr wrap="square">
            <a:spAutoFit/>
          </a:bodyPr>
          <a:lstStyle/>
          <a:p>
            <a:pPr algn="just"/>
            <a:r>
              <a:rPr lang="en-US" sz="1600" dirty="0">
                <a:latin typeface="Times New Roman" panose="02020603050405020304" pitchFamily="18" charset="0"/>
                <a:ea typeface="SimSun" panose="02010600030101010101" pitchFamily="2" charset="-122"/>
                <a:cs typeface="Calibri" panose="020F0502020204030204" pitchFamily="34" charset="0"/>
              </a:rPr>
              <a:t>Ambulance Location for Time zone -3 using Random forest classifier</a:t>
            </a:r>
            <a:endParaRPr lang="en-US" sz="16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08206083"/>
              </p:ext>
            </p:extLst>
          </p:nvPr>
        </p:nvGraphicFramePr>
        <p:xfrm>
          <a:off x="59402" y="1738720"/>
          <a:ext cx="3612936" cy="2177724"/>
        </p:xfrm>
        <a:graphic>
          <a:graphicData uri="http://schemas.openxmlformats.org/drawingml/2006/table">
            <a:tbl>
              <a:tblPr firstRow="1" firstCol="1" bandRow="1">
                <a:tableStyleId>{5C22544A-7EE6-4342-B048-85BDC9FD1C3A}</a:tableStyleId>
              </a:tblPr>
              <a:tblGrid>
                <a:gridCol w="970953"/>
                <a:gridCol w="1259088"/>
                <a:gridCol w="1382895"/>
              </a:tblGrid>
              <a:tr h="544431">
                <a:tc>
                  <a:txBody>
                    <a:bodyPr/>
                    <a:lstStyle/>
                    <a:p>
                      <a:pPr algn="ctr">
                        <a:spcAft>
                          <a:spcPts val="0"/>
                        </a:spcAft>
                        <a:tabLst>
                          <a:tab pos="171450" algn="l"/>
                        </a:tabLst>
                      </a:pPr>
                      <a:r>
                        <a:rPr lang="en-US" sz="1000" dirty="0">
                          <a:effectLst/>
                        </a:rPr>
                        <a:t>Time Zone</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tabLst>
                          <a:tab pos="171450" algn="l"/>
                        </a:tabLst>
                      </a:pPr>
                      <a:r>
                        <a:rPr lang="en-US" sz="1000">
                          <a:effectLst/>
                        </a:rPr>
                        <a:t>No of accidents Predicted-SVM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tabLst>
                          <a:tab pos="171450" algn="l"/>
                        </a:tabLst>
                      </a:pPr>
                      <a:r>
                        <a:rPr lang="en-US" sz="1000">
                          <a:effectLst/>
                        </a:rPr>
                        <a:t>No of accidents Predicted-Random Forest</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900">
                          <a:effectLst/>
                        </a:rPr>
                        <a:t>12AM-3AM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3AM-6AM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44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89</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6AM-9AM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34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275</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9AM-12PM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3</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12PM-3PM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3</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3PM-6PM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4</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6PM-9PM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just">
                        <a:spcAft>
                          <a:spcPts val="0"/>
                        </a:spcAft>
                        <a:tabLst>
                          <a:tab pos="171450" algn="l"/>
                        </a:tabLst>
                      </a:pPr>
                      <a:r>
                        <a:rPr lang="en-US" sz="1000">
                          <a:effectLst/>
                        </a:rPr>
                        <a:t>9PM-12AM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0</a:t>
                      </a:r>
                      <a:endParaRPr lang="en-IN" sz="1000">
                        <a:effectLst/>
                        <a:latin typeface="Times New Roman" panose="02020603050405020304" pitchFamily="18" charset="0"/>
                        <a:ea typeface="SimSun" panose="02010600030101010101" pitchFamily="2" charset="-122"/>
                      </a:endParaRPr>
                    </a:p>
                  </a:txBody>
                  <a:tcPr marL="68580" marR="68580" marT="0" marB="0"/>
                </a:tc>
              </a:tr>
              <a:tr h="181477">
                <a:tc>
                  <a:txBody>
                    <a:bodyPr/>
                    <a:lstStyle/>
                    <a:p>
                      <a:pPr algn="r">
                        <a:spcAft>
                          <a:spcPts val="0"/>
                        </a:spcAft>
                        <a:tabLst>
                          <a:tab pos="171450" algn="l"/>
                        </a:tabLst>
                      </a:pPr>
                      <a:r>
                        <a:rPr lang="en-US" sz="1000">
                          <a:effectLst/>
                        </a:rPr>
                        <a:t>Total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a:effectLst/>
                        </a:rPr>
                        <a:t>83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tabLst>
                          <a:tab pos="171450" algn="l"/>
                        </a:tabLst>
                      </a:pPr>
                      <a:r>
                        <a:rPr lang="en-US" sz="1000" dirty="0">
                          <a:effectLst/>
                        </a:rPr>
                        <a:t>374</a:t>
                      </a:r>
                      <a:endParaRPr lang="en-IN" sz="10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90031959"/>
              </p:ext>
            </p:extLst>
          </p:nvPr>
        </p:nvGraphicFramePr>
        <p:xfrm>
          <a:off x="4077660" y="1630662"/>
          <a:ext cx="2441687" cy="1066800"/>
        </p:xfrm>
        <a:graphic>
          <a:graphicData uri="http://schemas.openxmlformats.org/drawingml/2006/table">
            <a:tbl>
              <a:tblPr firstRow="1" firstCol="1" bandRow="1"/>
              <a:tblGrid>
                <a:gridCol w="2441687"/>
              </a:tblGrid>
              <a:tr h="0">
                <a:tc>
                  <a:txBody>
                    <a:bodyPr/>
                    <a:lstStyle/>
                    <a:p>
                      <a:pPr algn="just">
                        <a:spcAft>
                          <a:spcPts val="0"/>
                        </a:spcAft>
                        <a:tabLst>
                          <a:tab pos="171450" algn="l"/>
                        </a:tabLst>
                      </a:pPr>
                      <a:r>
                        <a:rPr lang="en-US" sz="1000" b="1">
                          <a:effectLst/>
                          <a:latin typeface="Times New Roman" panose="02020603050405020304" pitchFamily="18" charset="0"/>
                          <a:ea typeface="SimSun" panose="02010600030101010101" pitchFamily="2" charset="-122"/>
                        </a:rPr>
                        <a:t>Ambulance Location For – Time zone 3</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[-2.74473827, 36.73875905]</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[-0.98552441, 37.36197124]</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[-1.70586475, 37.45590102]</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[-0.94985487, 36.67220806]</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[-2.63965247, 37.50083687]</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dirty="0">
                          <a:effectLst/>
                          <a:latin typeface="Times New Roman" panose="02020603050405020304" pitchFamily="18" charset="0"/>
                          <a:ea typeface="SimSun" panose="02010600030101010101" pitchFamily="2" charset="-122"/>
                        </a:rPr>
                        <a:t>[-1.89652329, 36.66578275]</a:t>
                      </a:r>
                      <a:endParaRPr lang="en-IN"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4" name="Picture 13"/>
          <p:cNvPicPr/>
          <p:nvPr/>
        </p:nvPicPr>
        <p:blipFill>
          <a:blip r:embed="rId4"/>
          <a:stretch>
            <a:fillRect/>
          </a:stretch>
        </p:blipFill>
        <p:spPr>
          <a:xfrm>
            <a:off x="4077660" y="2869267"/>
            <a:ext cx="3000375" cy="2124075"/>
          </a:xfrm>
          <a:prstGeom prst="rect">
            <a:avLst/>
          </a:prstGeom>
          <a:ln>
            <a:solidFill>
              <a:schemeClr val="tx1"/>
            </a:solidFill>
          </a:ln>
        </p:spPr>
      </p:pic>
      <p:sp>
        <p:nvSpPr>
          <p:cNvPr id="15" name="TextBox 14">
            <a:extLst>
              <a:ext uri="{FF2B5EF4-FFF2-40B4-BE49-F238E27FC236}">
                <a16:creationId xmlns:a16="http://schemas.microsoft.com/office/drawing/2014/main" xmlns="" id="{0B993766-60D3-4224-BB60-3A352E155661}"/>
              </a:ext>
            </a:extLst>
          </p:cNvPr>
          <p:cNvSpPr txBox="1"/>
          <p:nvPr/>
        </p:nvSpPr>
        <p:spPr>
          <a:xfrm>
            <a:off x="7790279" y="1017343"/>
            <a:ext cx="3437565" cy="584775"/>
          </a:xfrm>
          <a:prstGeom prst="rect">
            <a:avLst/>
          </a:prstGeom>
          <a:noFill/>
        </p:spPr>
        <p:txBody>
          <a:bodyPr wrap="square">
            <a:spAutoFit/>
          </a:bodyPr>
          <a:lstStyle/>
          <a:p>
            <a:pPr algn="just"/>
            <a:r>
              <a:rPr lang="en-US" sz="1600" dirty="0">
                <a:latin typeface="Times New Roman" panose="02020603050405020304" pitchFamily="18" charset="0"/>
                <a:ea typeface="SimSun" panose="02010600030101010101" pitchFamily="2" charset="-122"/>
                <a:cs typeface="Calibri" panose="020F0502020204030204" pitchFamily="34" charset="0"/>
              </a:rPr>
              <a:t>Ambulance Location for Time zone </a:t>
            </a:r>
            <a:r>
              <a:rPr lang="en-US" sz="1600" dirty="0" smtClean="0">
                <a:latin typeface="Times New Roman" panose="02020603050405020304" pitchFamily="18" charset="0"/>
                <a:ea typeface="SimSun" panose="02010600030101010101" pitchFamily="2" charset="-122"/>
                <a:cs typeface="Calibri" panose="020F0502020204030204" pitchFamily="34" charset="0"/>
              </a:rPr>
              <a:t>-2 using </a:t>
            </a:r>
            <a:r>
              <a:rPr lang="en-US" sz="1600" dirty="0">
                <a:latin typeface="Times New Roman" panose="02020603050405020304" pitchFamily="18" charset="0"/>
                <a:ea typeface="SimSun" panose="02010600030101010101" pitchFamily="2" charset="-122"/>
                <a:cs typeface="Calibri" panose="020F0502020204030204" pitchFamily="34" charset="0"/>
              </a:rPr>
              <a:t>Random forest classifier</a:t>
            </a:r>
            <a:endParaRPr lang="en-US" sz="16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775814719"/>
              </p:ext>
            </p:extLst>
          </p:nvPr>
        </p:nvGraphicFramePr>
        <p:xfrm>
          <a:off x="7892904" y="1568674"/>
          <a:ext cx="2337435" cy="1066800"/>
        </p:xfrm>
        <a:graphic>
          <a:graphicData uri="http://schemas.openxmlformats.org/drawingml/2006/table">
            <a:tbl>
              <a:tblPr firstRow="1" firstCol="1" bandRow="1"/>
              <a:tblGrid>
                <a:gridCol w="2337435"/>
              </a:tblGrid>
              <a:tr h="0">
                <a:tc>
                  <a:txBody>
                    <a:bodyPr/>
                    <a:lstStyle/>
                    <a:p>
                      <a:pPr algn="just">
                        <a:spcAft>
                          <a:spcPts val="0"/>
                        </a:spcAft>
                        <a:tabLst>
                          <a:tab pos="171450" algn="l"/>
                        </a:tabLst>
                      </a:pPr>
                      <a:r>
                        <a:rPr lang="en-US" sz="1000" b="1">
                          <a:effectLst/>
                          <a:latin typeface="Times New Roman" panose="02020603050405020304" pitchFamily="18" charset="0"/>
                          <a:ea typeface="SimSun" panose="02010600030101010101" pitchFamily="2" charset="-122"/>
                        </a:rPr>
                        <a:t>Ambulance Location For – Time zone 2</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[-1.99900765, 36.93278538]</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[-0.82084953, 37.26684971]</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[-2.65011818, 37.54000612]</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[-1.6222563 , 37.67812828]</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a:effectLst/>
                          <a:latin typeface="Times New Roman" panose="02020603050405020304" pitchFamily="18" charset="0"/>
                          <a:ea typeface="SimSun" panose="02010600030101010101" pitchFamily="2" charset="-122"/>
                        </a:rPr>
                        <a:t>[-2.82647136, 36.66900329]</a:t>
                      </a:r>
                      <a:endParaRPr lang="en-IN"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171450" algn="l"/>
                        </a:tabLst>
                      </a:pPr>
                      <a:r>
                        <a:rPr lang="en-US" sz="1000" dirty="0">
                          <a:effectLst/>
                          <a:latin typeface="Times New Roman" panose="02020603050405020304" pitchFamily="18" charset="0"/>
                          <a:ea typeface="SimSun" panose="02010600030101010101" pitchFamily="2" charset="-122"/>
                        </a:rPr>
                        <a:t>[-1.21971844, 36.6930236 ]</a:t>
                      </a:r>
                      <a:endParaRPr lang="en-IN"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8" name="Picture 17"/>
          <p:cNvPicPr/>
          <p:nvPr/>
        </p:nvPicPr>
        <p:blipFill>
          <a:blip r:embed="rId5"/>
          <a:stretch>
            <a:fillRect/>
          </a:stretch>
        </p:blipFill>
        <p:spPr>
          <a:xfrm>
            <a:off x="7892904" y="2869267"/>
            <a:ext cx="3048000" cy="2113915"/>
          </a:xfrm>
          <a:prstGeom prst="rect">
            <a:avLst/>
          </a:prstGeom>
          <a:ln>
            <a:solidFill>
              <a:schemeClr val="tx1"/>
            </a:solidFill>
          </a:ln>
        </p:spPr>
      </p:pic>
    </p:spTree>
    <p:extLst>
      <p:ext uri="{BB962C8B-B14F-4D97-AF65-F5344CB8AC3E}">
        <p14:creationId xmlns:p14="http://schemas.microsoft.com/office/powerpoint/2010/main" val="18430280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53993" y="637850"/>
            <a:ext cx="10515600" cy="463020"/>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Outcome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 </a:t>
            </a:r>
            <a:r>
              <a:rPr lang="en-IN" sz="2400" b="1" spc="-1" dirty="0" smtClean="0">
                <a:solidFill>
                  <a:schemeClr val="accent1"/>
                </a:solidFill>
                <a:latin typeface="Times New Roman" panose="02020603050405020304" pitchFamily="18" charset="0"/>
                <a:ea typeface="Calibri"/>
                <a:cs typeface="Times New Roman" panose="02020603050405020304" pitchFamily="18" charset="0"/>
              </a:rPr>
              <a:t>Solution Approach 2…continued</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TextBox 8">
            <a:extLst>
              <a:ext uri="{FF2B5EF4-FFF2-40B4-BE49-F238E27FC236}">
                <a16:creationId xmlns:a16="http://schemas.microsoft.com/office/drawing/2014/main" xmlns="" id="{0B993766-60D3-4224-BB60-3A352E155661}"/>
              </a:ext>
            </a:extLst>
          </p:cNvPr>
          <p:cNvSpPr txBox="1"/>
          <p:nvPr/>
        </p:nvSpPr>
        <p:spPr>
          <a:xfrm>
            <a:off x="222422" y="1168259"/>
            <a:ext cx="3731741" cy="338554"/>
          </a:xfrm>
          <a:prstGeom prst="rect">
            <a:avLst/>
          </a:prstGeom>
          <a:noFill/>
        </p:spPr>
        <p:txBody>
          <a:bodyPr wrap="square">
            <a:spAutoFit/>
          </a:bodyPr>
          <a:lstStyle/>
          <a:p>
            <a:pPr algn="just"/>
            <a:r>
              <a:rPr lang="en-US" sz="1600" dirty="0" smtClean="0">
                <a:latin typeface="Times New Roman" panose="02020603050405020304" pitchFamily="18" charset="0"/>
                <a:ea typeface="SimSun" panose="02010600030101010101" pitchFamily="2" charset="-122"/>
                <a:cs typeface="Calibri" panose="020F0502020204030204" pitchFamily="34" charset="0"/>
              </a:rPr>
              <a:t>Predictions for 1 month period</a:t>
            </a:r>
            <a:endParaRPr lang="en-US" sz="16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pic>
        <p:nvPicPr>
          <p:cNvPr id="16" name="Picture 15"/>
          <p:cNvPicPr/>
          <p:nvPr/>
        </p:nvPicPr>
        <p:blipFill>
          <a:blip r:embed="rId4"/>
          <a:stretch>
            <a:fillRect/>
          </a:stretch>
        </p:blipFill>
        <p:spPr>
          <a:xfrm>
            <a:off x="326947" y="1522539"/>
            <a:ext cx="4207983" cy="3037104"/>
          </a:xfrm>
          <a:prstGeom prst="rect">
            <a:avLst/>
          </a:prstGeom>
          <a:ln>
            <a:solidFill>
              <a:schemeClr val="tx1"/>
            </a:solidFill>
          </a:ln>
        </p:spPr>
      </p:pic>
      <p:sp>
        <p:nvSpPr>
          <p:cNvPr id="19" name="TextBox 18">
            <a:extLst>
              <a:ext uri="{FF2B5EF4-FFF2-40B4-BE49-F238E27FC236}">
                <a16:creationId xmlns:a16="http://schemas.microsoft.com/office/drawing/2014/main" xmlns="" id="{0B993766-60D3-4224-BB60-3A352E155661}"/>
              </a:ext>
            </a:extLst>
          </p:cNvPr>
          <p:cNvSpPr txBox="1"/>
          <p:nvPr/>
        </p:nvSpPr>
        <p:spPr>
          <a:xfrm>
            <a:off x="4897395" y="1353262"/>
            <a:ext cx="6693243" cy="830997"/>
          </a:xfrm>
          <a:prstGeom prst="rect">
            <a:avLst/>
          </a:prstGeom>
          <a:noFill/>
        </p:spPr>
        <p:txBody>
          <a:bodyPr wrap="square">
            <a:spAutoFit/>
          </a:bodyPr>
          <a:lstStyle/>
          <a:p>
            <a:pPr algn="just"/>
            <a:r>
              <a:rPr lang="en-US" sz="1600" dirty="0">
                <a:latin typeface="Times New Roman" panose="02020603050405020304" pitchFamily="18" charset="0"/>
                <a:ea typeface="SimSun" panose="02010600030101010101" pitchFamily="2" charset="-122"/>
                <a:cs typeface="Calibri" panose="020F0502020204030204" pitchFamily="34" charset="0"/>
              </a:rPr>
              <a:t>As </a:t>
            </a:r>
            <a:r>
              <a:rPr lang="en-US" sz="1600" dirty="0" smtClean="0">
                <a:latin typeface="Times New Roman" panose="02020603050405020304" pitchFamily="18" charset="0"/>
                <a:ea typeface="SimSun" panose="02010600030101010101" pitchFamily="2" charset="-122"/>
                <a:cs typeface="Calibri" panose="020F0502020204030204" pitchFamily="34" charset="0"/>
              </a:rPr>
              <a:t>demonstrated, this </a:t>
            </a:r>
            <a:r>
              <a:rPr lang="en-US" sz="1600" dirty="0">
                <a:latin typeface="Times New Roman" panose="02020603050405020304" pitchFamily="18" charset="0"/>
                <a:ea typeface="SimSun" panose="02010600030101010101" pitchFamily="2" charset="-122"/>
                <a:cs typeface="Calibri" panose="020F0502020204030204" pitchFamily="34" charset="0"/>
              </a:rPr>
              <a:t>approach can be used to randomly generate thousands of crash locations and predict if accident can happen or not. Such crash location can be clustered and accordingly ambulance location can be set.</a:t>
            </a:r>
            <a:endParaRPr lang="en-US" sz="1600" dirty="0" smtClean="0">
              <a:effectLst/>
              <a:latin typeface="Times New Roman" panose="02020603050405020304" pitchFamily="18"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44917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0" y="0"/>
            <a:ext cx="12221155" cy="6858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32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endParaRPr lang="en-IN" sz="3200" dirty="0">
              <a:solidFill>
                <a:srgbClr val="0070C0"/>
              </a:solidFill>
            </a:endParaRPr>
          </a:p>
        </p:txBody>
      </p:sp>
      <p:sp>
        <p:nvSpPr>
          <p:cNvPr id="3" name="Content Placeholder 2">
            <a:extLst>
              <a:ext uri="{FF2B5EF4-FFF2-40B4-BE49-F238E27FC236}">
                <a16:creationId xmlns:a16="http://schemas.microsoft.com/office/drawing/2014/main" xmlns="" id="{882FA4B1-9243-4EFF-965A-5445F5088895}"/>
              </a:ext>
            </a:extLst>
          </p:cNvPr>
          <p:cNvSpPr>
            <a:spLocks noGrp="1"/>
          </p:cNvSpPr>
          <p:nvPr>
            <p:ph idx="1"/>
          </p:nvPr>
        </p:nvSpPr>
        <p:spPr>
          <a:xfrm flipV="1">
            <a:off x="838200" y="6176963"/>
            <a:ext cx="9869129" cy="420482"/>
          </a:xfrm>
        </p:spPr>
        <p:txBody>
          <a:bodyPr>
            <a:noAutofit/>
          </a:bodyPr>
          <a:lstStyle/>
          <a:p>
            <a:pPr marL="3632400" lvl="7" indent="-323280">
              <a:lnSpc>
                <a:spcPct val="100000"/>
              </a:lnSpc>
              <a:spcBef>
                <a:spcPts val="1417"/>
              </a:spcBef>
              <a:buClr>
                <a:srgbClr val="000000"/>
              </a:buClr>
              <a:buSzPct val="45000"/>
              <a:buFont typeface="Wingdings" charset="2"/>
              <a:buChar char=""/>
            </a:pPr>
            <a:endParaRPr lang="en-IN" sz="1000" dirty="0"/>
          </a:p>
        </p:txBody>
      </p:sp>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019142"/>
            <a:ext cx="12235733" cy="838858"/>
          </a:xfrm>
          <a:prstGeom prst="rect">
            <a:avLst/>
          </a:prstGeom>
        </p:spPr>
      </p:pic>
      <p:pic>
        <p:nvPicPr>
          <p:cNvPr id="6" name="Picture 5">
            <a:extLst>
              <a:ext uri="{FF2B5EF4-FFF2-40B4-BE49-F238E27FC236}">
                <a16:creationId xmlns:a16="http://schemas.microsoft.com/office/drawing/2014/main" xmlns="" id="{358A1651-48B6-498C-B3BD-EE4DFF772DF4}"/>
              </a:ext>
            </a:extLst>
          </p:cNvPr>
          <p:cNvPicPr>
            <a:picLocks noChangeAspect="1"/>
          </p:cNvPicPr>
          <p:nvPr/>
        </p:nvPicPr>
        <p:blipFill>
          <a:blip r:embed="rId2"/>
          <a:stretch>
            <a:fillRect/>
          </a:stretch>
        </p:blipFill>
        <p:spPr>
          <a:xfrm>
            <a:off x="0" y="0"/>
            <a:ext cx="12235733" cy="838858"/>
          </a:xfrm>
          <a:prstGeom prst="rect">
            <a:avLst/>
          </a:prstGeom>
        </p:spPr>
      </p:pic>
      <p:pic>
        <p:nvPicPr>
          <p:cNvPr id="7" name="Picture 6"/>
          <p:cNvPicPr>
            <a:picLocks noChangeAspect="1"/>
          </p:cNvPicPr>
          <p:nvPr/>
        </p:nvPicPr>
        <p:blipFill>
          <a:blip r:embed="rId3"/>
          <a:stretch>
            <a:fillRect/>
          </a:stretch>
        </p:blipFill>
        <p:spPr>
          <a:xfrm>
            <a:off x="9966006" y="0"/>
            <a:ext cx="2262438" cy="1182306"/>
          </a:xfrm>
          <a:prstGeom prst="rect">
            <a:avLst/>
          </a:prstGeom>
        </p:spPr>
      </p:pic>
    </p:spTree>
    <p:extLst>
      <p:ext uri="{BB962C8B-B14F-4D97-AF65-F5344CB8AC3E}">
        <p14:creationId xmlns:p14="http://schemas.microsoft.com/office/powerpoint/2010/main" val="3266491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99573" y="800518"/>
            <a:ext cx="10515600" cy="508382"/>
          </a:xfrm>
        </p:spPr>
        <p:txBody>
          <a:bodyPr>
            <a:normAutofit/>
          </a:bodyPr>
          <a:lstStyle/>
          <a:p>
            <a:pPr algn="ctr"/>
            <a:r>
              <a:rPr lang="en-US"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IN" sz="2400" dirty="0">
              <a:solidFill>
                <a:srgbClr val="0070C0"/>
              </a:solidFill>
            </a:endParaRPr>
          </a:p>
        </p:txBody>
      </p:sp>
      <p:sp>
        <p:nvSpPr>
          <p:cNvPr id="3" name="Content Placeholder 2">
            <a:extLst>
              <a:ext uri="{FF2B5EF4-FFF2-40B4-BE49-F238E27FC236}">
                <a16:creationId xmlns:a16="http://schemas.microsoft.com/office/drawing/2014/main" xmlns="" id="{882FA4B1-9243-4EFF-965A-5445F5088895}"/>
              </a:ext>
            </a:extLst>
          </p:cNvPr>
          <p:cNvSpPr>
            <a:spLocks noGrp="1"/>
          </p:cNvSpPr>
          <p:nvPr>
            <p:ph idx="1"/>
          </p:nvPr>
        </p:nvSpPr>
        <p:spPr>
          <a:xfrm>
            <a:off x="360947" y="1502796"/>
            <a:ext cx="10992853" cy="461055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IN" sz="1800" b="0" strike="noStrike" spc="-1" dirty="0" smtClean="0">
                <a:solidFill>
                  <a:srgbClr val="000000"/>
                </a:solidFill>
                <a:latin typeface="Times New Roman" panose="02020603050405020304" pitchFamily="18" charset="0"/>
                <a:ea typeface="DejaVu Sans"/>
                <a:cs typeface="Times New Roman" panose="02020603050405020304" pitchFamily="18" charset="0"/>
              </a:rPr>
              <a:t>Introduction – Problem Definition</a:t>
            </a:r>
            <a:endParaRPr lang="en-IN"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Solution Workflow</a:t>
            </a:r>
            <a:endParaRPr lang="en-IN" sz="1800" b="0" strike="noStrike" spc="-1" dirty="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Data Source, </a:t>
            </a:r>
            <a:r>
              <a:rPr lang="en-IN" sz="1800" spc="-1" dirty="0">
                <a:solidFill>
                  <a:srgbClr val="000000"/>
                </a:solidFill>
                <a:latin typeface="Times New Roman" panose="02020603050405020304" pitchFamily="18" charset="0"/>
                <a:ea typeface="DejaVu Sans"/>
                <a:cs typeface="Times New Roman" panose="02020603050405020304" pitchFamily="18" charset="0"/>
              </a:rPr>
              <a:t>P</a:t>
            </a: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reparation &amp; Pre-Processing</a:t>
            </a: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ea typeface="DejaVu Sans"/>
                <a:cs typeface="Times New Roman" panose="02020603050405020304" pitchFamily="18" charset="0"/>
              </a:rPr>
              <a:t>Models for Prediction</a:t>
            </a:r>
            <a:endParaRPr lang="en-IN"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Models Metrics &amp; Outcome</a:t>
            </a:r>
            <a:endParaRPr lang="en-IN"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Closing Reflections</a:t>
            </a:r>
            <a:endParaRPr lang="en-IN" sz="1800" b="0" strike="noStrike" spc="-1" dirty="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Acknowledgements</a:t>
            </a: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Q&amp;A</a:t>
            </a:r>
          </a:p>
          <a:p>
            <a:pPr marL="889200" lvl="1" indent="-323280" algn="just">
              <a:lnSpc>
                <a:spcPct val="100000"/>
              </a:lnSpc>
              <a:spcBef>
                <a:spcPts val="1417"/>
              </a:spcBef>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Tree>
    <p:extLst>
      <p:ext uri="{BB962C8B-B14F-4D97-AF65-F5344CB8AC3E}">
        <p14:creationId xmlns:p14="http://schemas.microsoft.com/office/powerpoint/2010/main" val="20545048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199" y="737232"/>
            <a:ext cx="10515600" cy="430029"/>
          </a:xfrm>
        </p:spPr>
        <p:txBody>
          <a:bodyPr>
            <a:normAutofit/>
          </a:bodyPr>
          <a:lstStyle/>
          <a:p>
            <a:pPr algn="ctr"/>
            <a:r>
              <a:rPr lang="en-US" sz="2400" b="1"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 Problem Definition</a:t>
            </a:r>
            <a:endParaRPr lang="en-IN" sz="2400" dirty="0">
              <a:solidFill>
                <a:srgbClr val="0070C0"/>
              </a:solidFill>
            </a:endParaRPr>
          </a:p>
        </p:txBody>
      </p:sp>
      <p:sp>
        <p:nvSpPr>
          <p:cNvPr id="3" name="Content Placeholder 2">
            <a:extLst>
              <a:ext uri="{FF2B5EF4-FFF2-40B4-BE49-F238E27FC236}">
                <a16:creationId xmlns:a16="http://schemas.microsoft.com/office/drawing/2014/main" xmlns="" id="{882FA4B1-9243-4EFF-965A-5445F5088895}"/>
              </a:ext>
            </a:extLst>
          </p:cNvPr>
          <p:cNvSpPr>
            <a:spLocks noGrp="1"/>
          </p:cNvSpPr>
          <p:nvPr>
            <p:ph idx="1"/>
          </p:nvPr>
        </p:nvSpPr>
        <p:spPr>
          <a:xfrm>
            <a:off x="-161925" y="1133402"/>
            <a:ext cx="11982450" cy="505860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Road accidents are one of the major contributor to human death globally. </a:t>
            </a:r>
          </a:p>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The mortality rate in case of road accidents is directly dependent on the response time of post trauma care. Mortality rate can be decreased significantly if medical attention can be provided immediately after the accidents happen</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Research shows that the survival rate of accident victim increases if an ambulance is in the vicinity of 3-4 miles of accident site to provide post trauma care. This means, we can decrease the number of deaths in road  accidents, if ambulances can be placed in close vicinity of future accidents</a:t>
            </a:r>
            <a:r>
              <a:rPr lang="en-US" sz="1800" dirty="0" smtClean="0">
                <a:effectLst/>
                <a:latin typeface="Times New Roman" panose="02020603050405020304" pitchFamily="18" charset="0"/>
                <a:ea typeface="SimSun" panose="02010600030101010101" pitchFamily="2" charset="-122"/>
              </a:rPr>
              <a:t>. So predicting possible crash locations and placing ambulances at optimum location (close to most of the crash locations</a:t>
            </a:r>
            <a:r>
              <a:rPr lang="en-US" sz="1800" dirty="0" smtClean="0">
                <a:latin typeface="Times New Roman" panose="02020603050405020304" pitchFamily="18" charset="0"/>
                <a:ea typeface="SimSun" panose="02010600030101010101" pitchFamily="2" charset="-122"/>
              </a:rPr>
              <a:t>) is key problem we chose to solve.</a:t>
            </a:r>
            <a:endParaRPr lang="en-US" sz="1800" dirty="0" smtClean="0">
              <a:effectLst/>
              <a:latin typeface="Times New Roman" panose="02020603050405020304" pitchFamily="18" charset="0"/>
              <a:ea typeface="SimSun" panose="02010600030101010101" pitchFamily="2" charset="-122"/>
            </a:endParaRPr>
          </a:p>
          <a:p>
            <a:pPr marL="889200" lvl="1" indent="-323280" algn="just">
              <a:lnSpc>
                <a:spcPct val="100000"/>
              </a:lnSpc>
              <a:spcBef>
                <a:spcPts val="1417"/>
              </a:spcBef>
              <a:buClr>
                <a:srgbClr val="000000"/>
              </a:buClr>
              <a:buSzPct val="45000"/>
              <a:buFont typeface="Wingdings" charset="2"/>
              <a:buChar char=""/>
            </a:pPr>
            <a:r>
              <a:rPr lang="en-US" sz="1800" dirty="0" smtClean="0">
                <a:effectLst/>
                <a:latin typeface="Times New Roman" panose="02020603050405020304" pitchFamily="18" charset="0"/>
                <a:ea typeface="SimSun" panose="02010600030101010101" pitchFamily="2" charset="-122"/>
              </a:rPr>
              <a:t>Every </a:t>
            </a:r>
            <a:r>
              <a:rPr lang="en-US" sz="1800" dirty="0">
                <a:effectLst/>
                <a:latin typeface="Times New Roman" panose="02020603050405020304" pitchFamily="18" charset="0"/>
                <a:ea typeface="SimSun" panose="02010600030101010101" pitchFamily="2" charset="-122"/>
              </a:rPr>
              <a:t>year Nairobi observes road accidents with high fatality rate as ambulances are not available in time.</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The </a:t>
            </a:r>
            <a:r>
              <a:rPr lang="en-US" sz="1800" dirty="0">
                <a:latin typeface="Times New Roman" panose="02020603050405020304" pitchFamily="18" charset="0"/>
                <a:ea typeface="SimSun" panose="02010600030101010101" pitchFamily="2" charset="-122"/>
              </a:rPr>
              <a:t>Uber Nairobi Ambulance Perambulation </a:t>
            </a:r>
            <a:r>
              <a:rPr lang="en-US" sz="1800" dirty="0" smtClean="0">
                <a:latin typeface="Times New Roman" panose="02020603050405020304" pitchFamily="18" charset="0"/>
                <a:ea typeface="SimSun" panose="02010600030101010101" pitchFamily="2" charset="-122"/>
              </a:rPr>
              <a:t>Challenge (</a:t>
            </a:r>
            <a:r>
              <a:rPr lang="en-US" sz="1800" dirty="0" smtClean="0">
                <a:latin typeface="Times New Roman" panose="02020603050405020304" pitchFamily="18" charset="0"/>
                <a:ea typeface="SimSun" panose="02010600030101010101" pitchFamily="2" charset="-122"/>
                <a:hlinkClick r:id="rId2"/>
              </a:rPr>
              <a:t>https</a:t>
            </a:r>
            <a:r>
              <a:rPr lang="en-US" sz="1800" dirty="0">
                <a:latin typeface="Times New Roman" panose="02020603050405020304" pitchFamily="18" charset="0"/>
                <a:ea typeface="SimSun" panose="02010600030101010101" pitchFamily="2" charset="-122"/>
                <a:hlinkClick r:id="rId2"/>
              </a:rPr>
              <a:t>://</a:t>
            </a:r>
            <a:r>
              <a:rPr lang="en-US" sz="1800" dirty="0" smtClean="0">
                <a:latin typeface="Times New Roman" panose="02020603050405020304" pitchFamily="18" charset="0"/>
                <a:ea typeface="SimSun" panose="02010600030101010101" pitchFamily="2" charset="-122"/>
                <a:hlinkClick r:id="rId2"/>
              </a:rPr>
              <a:t>zindi.africa/competitions/uber-nairobi-ambulance-perambulation-challenge</a:t>
            </a:r>
            <a:r>
              <a:rPr lang="en-US" sz="1800" dirty="0" smtClean="0">
                <a:latin typeface="Times New Roman" panose="02020603050405020304" pitchFamily="18" charset="0"/>
                <a:ea typeface="SimSun" panose="02010600030101010101" pitchFamily="2" charset="-122"/>
              </a:rPr>
              <a:t>) was </a:t>
            </a:r>
            <a:r>
              <a:rPr lang="en-US" sz="1800" dirty="0">
                <a:latin typeface="Times New Roman" panose="02020603050405020304" pitchFamily="18" charset="0"/>
                <a:ea typeface="SimSun" panose="02010600030101010101" pitchFamily="2" charset="-122"/>
              </a:rPr>
              <a:t>held 17 September </a:t>
            </a:r>
            <a:r>
              <a:rPr lang="en-US" sz="1800" dirty="0" smtClean="0">
                <a:latin typeface="Times New Roman" panose="02020603050405020304" pitchFamily="18" charset="0"/>
                <a:ea typeface="SimSun" panose="02010600030101010101" pitchFamily="2" charset="-122"/>
              </a:rPr>
              <a:t>2020 - 25 </a:t>
            </a:r>
            <a:r>
              <a:rPr lang="en-US" sz="1800" dirty="0">
                <a:latin typeface="Times New Roman" panose="02020603050405020304" pitchFamily="18" charset="0"/>
                <a:ea typeface="SimSun" panose="02010600030101010101" pitchFamily="2" charset="-122"/>
              </a:rPr>
              <a:t>January </a:t>
            </a:r>
            <a:r>
              <a:rPr lang="en-US" sz="1800" dirty="0" smtClean="0">
                <a:latin typeface="Times New Roman" panose="02020603050405020304" pitchFamily="18" charset="0"/>
                <a:ea typeface="SimSun" panose="02010600030101010101" pitchFamily="2" charset="-122"/>
              </a:rPr>
              <a:t>2021 and </a:t>
            </a:r>
            <a:r>
              <a:rPr lang="en-US" sz="1800" dirty="0" smtClean="0">
                <a:effectLst/>
                <a:latin typeface="Times New Roman" panose="02020603050405020304" pitchFamily="18" charset="0"/>
                <a:ea typeface="SimSun" panose="02010600030101010101" pitchFamily="2" charset="-122"/>
              </a:rPr>
              <a:t>solutions were sought to </a:t>
            </a:r>
            <a:r>
              <a:rPr lang="en-US" sz="1800" dirty="0">
                <a:effectLst/>
                <a:latin typeface="Times New Roman" panose="02020603050405020304" pitchFamily="18" charset="0"/>
                <a:ea typeface="SimSun" panose="02010600030101010101" pitchFamily="2" charset="-122"/>
              </a:rPr>
              <a:t>the problem of quick access to accident victims by placing ambulances at locations so that ambulances must cover minimum distance from accident hotspots</a:t>
            </a:r>
            <a:r>
              <a:rPr lang="en-US" sz="1800" dirty="0" smtClean="0">
                <a:effectLst/>
                <a:latin typeface="Times New Roman" panose="02020603050405020304" pitchFamily="18" charset="0"/>
                <a:ea typeface="SimSun" panose="02010600030101010101" pitchFamily="2" charset="-122"/>
              </a:rPr>
              <a:t>. </a:t>
            </a:r>
          </a:p>
          <a:p>
            <a:pPr marL="889200" lvl="1" indent="-323280" algn="just">
              <a:lnSpc>
                <a:spcPct val="100000"/>
              </a:lnSpc>
              <a:spcBef>
                <a:spcPts val="1417"/>
              </a:spcBef>
              <a:buClr>
                <a:srgbClr val="000000"/>
              </a:buClr>
              <a:buSzPct val="45000"/>
              <a:buFont typeface="Wingdings" charset="2"/>
              <a:buChar char=""/>
            </a:pPr>
            <a:r>
              <a:rPr lang="en-US" sz="1800" dirty="0" smtClean="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problem is unique as the number of accidents observed vary with influence factors such as weather conditions, quality of roads, traffic and road safety signs, volume of traffic, category of roads – highway or street and accident location in urban or rural area.</a:t>
            </a:r>
            <a:endParaRPr lang="en-IN" sz="1800" dirty="0">
              <a:effectLst/>
              <a:latin typeface="Times New Roman" panose="02020603050405020304" pitchFamily="18" charset="0"/>
              <a:ea typeface="SimSun" panose="02010600030101010101" pitchFamily="2" charset="-122"/>
            </a:endParaRPr>
          </a:p>
          <a:p>
            <a:pPr marL="889200" lvl="1" indent="-323280" algn="just">
              <a:lnSpc>
                <a:spcPct val="100000"/>
              </a:lnSpc>
              <a:spcBef>
                <a:spcPts val="1417"/>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3"/>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3"/>
          <a:stretch>
            <a:fillRect/>
          </a:stretch>
        </p:blipFill>
        <p:spPr>
          <a:xfrm>
            <a:off x="-14578" y="6176963"/>
            <a:ext cx="12221155" cy="738188"/>
          </a:xfrm>
          <a:prstGeom prst="rect">
            <a:avLst/>
          </a:prstGeom>
        </p:spPr>
      </p:pic>
      <p:pic>
        <p:nvPicPr>
          <p:cNvPr id="6" name="Picture 5"/>
          <p:cNvPicPr>
            <a:picLocks noChangeAspect="1"/>
          </p:cNvPicPr>
          <p:nvPr/>
        </p:nvPicPr>
        <p:blipFill>
          <a:blip r:embed="rId4"/>
          <a:stretch>
            <a:fillRect/>
          </a:stretch>
        </p:blipFill>
        <p:spPr>
          <a:xfrm>
            <a:off x="9929562" y="0"/>
            <a:ext cx="2262438" cy="1182306"/>
          </a:xfrm>
          <a:prstGeom prst="rect">
            <a:avLst/>
          </a:prstGeom>
        </p:spPr>
      </p:pic>
    </p:spTree>
    <p:extLst>
      <p:ext uri="{BB962C8B-B14F-4D97-AF65-F5344CB8AC3E}">
        <p14:creationId xmlns:p14="http://schemas.microsoft.com/office/powerpoint/2010/main" val="21013593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199" y="801989"/>
            <a:ext cx="10515600" cy="572368"/>
          </a:xfrm>
        </p:spPr>
        <p:txBody>
          <a:bodyPr>
            <a:normAutofit/>
          </a:bodyPr>
          <a:lstStyle/>
          <a:p>
            <a:pPr algn="ctr"/>
            <a:r>
              <a:rPr lang="en-US" sz="2400" b="1"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 Solution Approach</a:t>
            </a:r>
            <a:endParaRPr lang="en-IN" sz="2400" dirty="0">
              <a:solidFill>
                <a:srgbClr val="0070C0"/>
              </a:solidFill>
            </a:endParaRPr>
          </a:p>
        </p:txBody>
      </p:sp>
      <p:sp>
        <p:nvSpPr>
          <p:cNvPr id="3" name="Content Placeholder 2">
            <a:extLst>
              <a:ext uri="{FF2B5EF4-FFF2-40B4-BE49-F238E27FC236}">
                <a16:creationId xmlns:a16="http://schemas.microsoft.com/office/drawing/2014/main" xmlns="" id="{882FA4B1-9243-4EFF-965A-5445F5088895}"/>
              </a:ext>
            </a:extLst>
          </p:cNvPr>
          <p:cNvSpPr>
            <a:spLocks noGrp="1"/>
          </p:cNvSpPr>
          <p:nvPr>
            <p:ph idx="1"/>
          </p:nvPr>
        </p:nvSpPr>
        <p:spPr>
          <a:xfrm>
            <a:off x="336883" y="1329592"/>
            <a:ext cx="11016916" cy="436526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rPr>
              <a:t>One </a:t>
            </a:r>
            <a:r>
              <a:rPr lang="en-US" sz="1800" dirty="0" smtClean="0">
                <a:latin typeface="Times New Roman" panose="02020603050405020304" pitchFamily="18" charset="0"/>
                <a:ea typeface="SimSun" panose="02010600030101010101" pitchFamily="2" charset="-122"/>
              </a:rPr>
              <a:t>of the ways to solve the problem is to </a:t>
            </a:r>
            <a:r>
              <a:rPr lang="en-US" sz="1800" dirty="0">
                <a:latin typeface="Times New Roman" panose="02020603050405020304" pitchFamily="18" charset="0"/>
                <a:ea typeface="SimSun" panose="02010600030101010101" pitchFamily="2" charset="-122"/>
              </a:rPr>
              <a:t>predict future </a:t>
            </a:r>
            <a:r>
              <a:rPr lang="en-US" sz="1800" dirty="0" smtClean="0">
                <a:latin typeface="Times New Roman" panose="02020603050405020304" pitchFamily="18" charset="0"/>
                <a:ea typeface="SimSun" panose="02010600030101010101" pitchFamily="2" charset="-122"/>
              </a:rPr>
              <a:t>accident hotspots based on past accident data, factors responsible for accident (like weather parameters, traffic &amp; road parameters) &amp; place </a:t>
            </a:r>
            <a:r>
              <a:rPr lang="en-US" sz="1800" dirty="0">
                <a:latin typeface="Times New Roman" panose="02020603050405020304" pitchFamily="18" charset="0"/>
                <a:ea typeface="SimSun" panose="02010600030101010101" pitchFamily="2" charset="-122"/>
              </a:rPr>
              <a:t>ambulances in the vicinity for faster turn-around to reach </a:t>
            </a:r>
            <a:r>
              <a:rPr lang="en-US" sz="1800" dirty="0" smtClean="0">
                <a:latin typeface="Times New Roman" panose="02020603050405020304" pitchFamily="18" charset="0"/>
                <a:ea typeface="SimSun" panose="02010600030101010101" pitchFamily="2" charset="-122"/>
              </a:rPr>
              <a:t>victims. </a:t>
            </a:r>
            <a:endParaRPr lang="en-US" sz="1800" dirty="0" smtClean="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US" sz="1800" dirty="0" smtClean="0">
                <a:latin typeface="Times New Roman" panose="02020603050405020304" pitchFamily="18" charset="0"/>
                <a:cs typeface="Times New Roman" panose="02020603050405020304" pitchFamily="18" charset="0"/>
              </a:rPr>
              <a:t>Some </a:t>
            </a:r>
            <a:r>
              <a:rPr lang="en-US" sz="1800" dirty="0">
                <a:latin typeface="Times New Roman" panose="02020603050405020304" pitchFamily="18" charset="0"/>
                <a:cs typeface="Times New Roman" panose="02020603050405020304" pitchFamily="18" charset="0"/>
              </a:rPr>
              <a:t>work has been done by groups to predict the probable accident hotspots.</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Our solution goes one step ahead. We have divided </a:t>
            </a:r>
            <a:r>
              <a:rPr lang="en-US" sz="1800" dirty="0">
                <a:latin typeface="Times New Roman" panose="02020603050405020304" pitchFamily="18" charset="0"/>
                <a:ea typeface="SimSun" panose="02010600030101010101" pitchFamily="2" charset="-122"/>
              </a:rPr>
              <a:t>a day in eight timeslots and </a:t>
            </a:r>
            <a:r>
              <a:rPr lang="en-US" sz="1800" dirty="0">
                <a:effectLst/>
                <a:latin typeface="Times New Roman" panose="02020603050405020304" pitchFamily="18" charset="0"/>
                <a:ea typeface="SimSun" panose="02010600030101010101" pitchFamily="2" charset="-122"/>
              </a:rPr>
              <a:t>attempted to find 6 optimum locations for each timeslot where ambulances could be placed </a:t>
            </a:r>
            <a:r>
              <a:rPr lang="en-IN" sz="1800" dirty="0">
                <a:effectLst/>
                <a:latin typeface="Times New Roman" panose="02020603050405020304" pitchFamily="18" charset="0"/>
                <a:ea typeface="SimSun" panose="02010600030101010101" pitchFamily="2" charset="-122"/>
              </a:rPr>
              <a:t>for fastest response to accident sites.</a:t>
            </a:r>
          </a:p>
          <a:p>
            <a:pPr marL="889200" lvl="1" indent="-323280" algn="just">
              <a:lnSpc>
                <a:spcPct val="100000"/>
              </a:lnSpc>
              <a:spcBef>
                <a:spcPts val="1417"/>
              </a:spcBef>
              <a:buClr>
                <a:srgbClr val="000000"/>
              </a:buClr>
              <a:buSzPct val="45000"/>
              <a:buFont typeface="Wingdings" charset="2"/>
              <a:buChar char=""/>
            </a:pPr>
            <a:r>
              <a:rPr lang="en-IN" sz="1800" dirty="0">
                <a:latin typeface="Times New Roman" panose="02020603050405020304" pitchFamily="18" charset="0"/>
                <a:ea typeface="SimSun" panose="02010600030101010101" pitchFamily="2" charset="-122"/>
              </a:rPr>
              <a:t>We have attempted </a:t>
            </a:r>
            <a:r>
              <a:rPr lang="en-IN" sz="1800" dirty="0" smtClean="0">
                <a:latin typeface="Times New Roman" panose="02020603050405020304" pitchFamily="18" charset="0"/>
                <a:ea typeface="SimSun" panose="02010600030101010101" pitchFamily="2" charset="-122"/>
              </a:rPr>
              <a:t>with two approaches</a:t>
            </a:r>
            <a:endParaRPr lang="en-IN" sz="1800" dirty="0">
              <a:latin typeface="Times New Roman" panose="02020603050405020304" pitchFamily="18" charset="0"/>
              <a:ea typeface="SimSun" panose="02010600030101010101" pitchFamily="2" charset="-122"/>
            </a:endParaRPr>
          </a:p>
          <a:p>
            <a:pPr marL="1346400" lvl="2" indent="-323280" algn="just">
              <a:lnSpc>
                <a:spcPct val="100000"/>
              </a:lnSpc>
              <a:spcBef>
                <a:spcPts val="1417"/>
              </a:spcBef>
              <a:buClr>
                <a:srgbClr val="000000"/>
              </a:buClr>
              <a:buSzPct val="45000"/>
              <a:buFont typeface="Wingdings" panose="05000000000000000000" pitchFamily="2" charset="2"/>
              <a:buChar char="Ø"/>
            </a:pPr>
            <a:r>
              <a:rPr lang="en-IN" sz="1800" dirty="0" smtClean="0">
                <a:effectLst/>
                <a:latin typeface="Times New Roman" panose="02020603050405020304" pitchFamily="18" charset="0"/>
                <a:ea typeface="SimSun" panose="02010600030101010101" pitchFamily="2" charset="-122"/>
              </a:rPr>
              <a:t>Find </a:t>
            </a:r>
            <a:r>
              <a:rPr lang="en-IN" sz="1800" dirty="0">
                <a:effectLst/>
                <a:latin typeface="Times New Roman" panose="02020603050405020304" pitchFamily="18" charset="0"/>
                <a:ea typeface="SimSun" panose="02010600030101010101" pitchFamily="2" charset="-122"/>
              </a:rPr>
              <a:t>the locations of the ambulances with ARIMA time series forecasting model</a:t>
            </a:r>
          </a:p>
          <a:p>
            <a:pPr marL="1346400" lvl="2" indent="-323280" algn="just">
              <a:lnSpc>
                <a:spcPct val="100000"/>
              </a:lnSpc>
              <a:spcBef>
                <a:spcPts val="1417"/>
              </a:spcBef>
              <a:buClr>
                <a:srgbClr val="000000"/>
              </a:buClr>
              <a:buSzPct val="45000"/>
              <a:buFont typeface="Wingdings" panose="05000000000000000000" pitchFamily="2" charset="2"/>
              <a:buChar char="Ø"/>
            </a:pPr>
            <a:r>
              <a:rPr lang="en-IN" sz="1800" dirty="0" smtClean="0">
                <a:latin typeface="Times New Roman" panose="02020603050405020304" pitchFamily="18" charset="0"/>
                <a:ea typeface="SimSun" panose="02010600030101010101" pitchFamily="2" charset="-122"/>
              </a:rPr>
              <a:t>Build </a:t>
            </a:r>
            <a:r>
              <a:rPr lang="en-IN" sz="1800" dirty="0">
                <a:latin typeface="Times New Roman" panose="02020603050405020304" pitchFamily="18" charset="0"/>
                <a:ea typeface="SimSun" panose="02010600030101010101" pitchFamily="2" charset="-122"/>
              </a:rPr>
              <a:t>a predictive model using Classification learning </a:t>
            </a:r>
            <a:r>
              <a:rPr lang="en-US" sz="1800" dirty="0" smtClean="0">
                <a:effectLst/>
                <a:latin typeface="Times New Roman" panose="02020603050405020304" pitchFamily="18" charset="0"/>
                <a:ea typeface="SimSun" panose="02010600030101010101" pitchFamily="2" charset="-122"/>
              </a:rPr>
              <a:t>to </a:t>
            </a:r>
            <a:r>
              <a:rPr lang="en-US" sz="1800" dirty="0">
                <a:effectLst/>
                <a:latin typeface="Times New Roman" panose="02020603050405020304" pitchFamily="18" charset="0"/>
                <a:ea typeface="SimSun" panose="02010600030101010101" pitchFamily="2" charset="-122"/>
              </a:rPr>
              <a:t>predict possibility of accident at a particular location and accordingly finds an optimum location to park ambulances.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Tree>
    <p:extLst>
      <p:ext uri="{BB962C8B-B14F-4D97-AF65-F5344CB8AC3E}">
        <p14:creationId xmlns:p14="http://schemas.microsoft.com/office/powerpoint/2010/main" val="6266989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45181" y="732346"/>
            <a:ext cx="10515600" cy="463020"/>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Data Source</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xmlns=""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378778" y="1156424"/>
            <a:ext cx="11434442"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Main source of data is Uber Nairobi accident dataset which comprises of</a:t>
            </a: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Accident </a:t>
            </a:r>
            <a:r>
              <a:rPr lang="en-US" sz="1800" dirty="0" smtClean="0">
                <a:latin typeface="Times New Roman" panose="02020603050405020304" pitchFamily="18" charset="0"/>
                <a:cs typeface="Times New Roman" panose="02020603050405020304" pitchFamily="18" charset="0"/>
              </a:rPr>
              <a:t>data - Crash locations (latitude, longitude &amp; date time)</a:t>
            </a:r>
            <a:endParaRPr lang="en-US" sz="1800" dirty="0">
              <a:latin typeface="Times New Roman" panose="02020603050405020304" pitchFamily="18" charset="0"/>
              <a:cs typeface="Times New Roman" panose="02020603050405020304" pitchFamily="18" charset="0"/>
            </a:endParaRP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Weather </a:t>
            </a:r>
            <a:r>
              <a:rPr lang="en-US" sz="1800" dirty="0" smtClean="0">
                <a:latin typeface="Times New Roman" panose="02020603050405020304" pitchFamily="18" charset="0"/>
                <a:cs typeface="Times New Roman" panose="02020603050405020304" pitchFamily="18" charset="0"/>
              </a:rPr>
              <a:t>dataset - Daily weather data</a:t>
            </a:r>
            <a:endParaRPr lang="en-US" sz="1800" dirty="0">
              <a:latin typeface="Times New Roman" panose="02020603050405020304" pitchFamily="18" charset="0"/>
              <a:cs typeface="Times New Roman" panose="02020603050405020304" pitchFamily="18" charset="0"/>
            </a:endParaRP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Segment info such as road </a:t>
            </a:r>
            <a:r>
              <a:rPr lang="en-US" sz="1800" dirty="0" smtClean="0">
                <a:latin typeface="Times New Roman" panose="02020603050405020304" pitchFamily="18" charset="0"/>
                <a:cs typeface="Times New Roman" panose="02020603050405020304" pitchFamily="18" charset="0"/>
              </a:rPr>
              <a:t>characteristics</a:t>
            </a:r>
          </a:p>
          <a:p>
            <a:pPr marL="1023120" lvl="2" indent="0" algn="just">
              <a:lnSpc>
                <a:spcPct val="100000"/>
              </a:lnSpc>
              <a:spcBef>
                <a:spcPts val="600"/>
              </a:spcBef>
              <a:buClr>
                <a:srgbClr val="000000"/>
              </a:buClr>
              <a:buSzPct val="45000"/>
              <a:buNone/>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collected was for the period of 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Jan 2018 to 30</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Jun </a:t>
            </a:r>
            <a:r>
              <a:rPr lang="en-US" sz="1800" dirty="0" smtClean="0">
                <a:latin typeface="Times New Roman" panose="02020603050405020304" pitchFamily="18" charset="0"/>
                <a:cs typeface="Times New Roman" panose="02020603050405020304" pitchFamily="18" charset="0"/>
              </a:rPr>
              <a:t>2019.</a:t>
            </a:r>
            <a:endParaRPr lang="en-US" sz="1800" dirty="0">
              <a:latin typeface="Times New Roman" panose="02020603050405020304" pitchFamily="18" charset="0"/>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Data on other features such as sun elevation, </a:t>
            </a:r>
            <a:r>
              <a:rPr lang="en-US" sz="1800" dirty="0" smtClean="0">
                <a:latin typeface="Times New Roman" panose="02020603050405020304" pitchFamily="18" charset="0"/>
                <a:cs typeface="Times New Roman" panose="02020603050405020304" pitchFamily="18" charset="0"/>
              </a:rPr>
              <a:t>humidity, day of week, is national holiday or not</a:t>
            </a:r>
            <a:endParaRPr lang="en-US" sz="1800" dirty="0">
              <a:latin typeface="Times New Roman" panose="02020603050405020304" pitchFamily="18" charset="0"/>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r>
              <a:rPr lang="en-US" sz="1800" dirty="0" smtClean="0">
                <a:latin typeface="Times New Roman" panose="02020603050405020304" pitchFamily="18" charset="0"/>
                <a:cs typeface="Times New Roman" panose="02020603050405020304" pitchFamily="18" charset="0"/>
              </a:rPr>
              <a:t>Entire </a:t>
            </a:r>
            <a:r>
              <a:rPr lang="en-US" sz="1800" dirty="0">
                <a:latin typeface="Times New Roman" panose="02020603050405020304" pitchFamily="18" charset="0"/>
                <a:cs typeface="Times New Roman" panose="02020603050405020304" pitchFamily="18" charset="0"/>
              </a:rPr>
              <a:t>data was divided in 8 slots in a day i.e., 3 hours per slot starting from 12:00 AM.</a:t>
            </a: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735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Solution Workflow –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xmlns=""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pic>
        <p:nvPicPr>
          <p:cNvPr id="7" name="Picture 6">
            <a:extLst>
              <a:ext uri="{FF2B5EF4-FFF2-40B4-BE49-F238E27FC236}">
                <a16:creationId xmlns:a16="http://schemas.microsoft.com/office/drawing/2014/main" xmlns="" id="{E07942EF-C0DB-48AE-B31E-640486762E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455" y="1474686"/>
            <a:ext cx="5204595" cy="3626637"/>
          </a:xfrm>
          <a:prstGeom prst="rect">
            <a:avLst/>
          </a:prstGeom>
          <a:noFill/>
          <a:ln>
            <a:solidFill>
              <a:schemeClr val="tx1"/>
            </a:solidFill>
          </a:ln>
        </p:spPr>
      </p:pic>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5301050" y="1468438"/>
            <a:ext cx="6734432" cy="4611086"/>
          </a:xfrm>
        </p:spPr>
        <p:txBody>
          <a:bodyPr>
            <a:noAutofit/>
          </a:bodyPr>
          <a:lstStyle/>
          <a:p>
            <a:pPr marL="432000" indent="-323280" algn="just">
              <a:lnSpc>
                <a:spcPct val="100000"/>
              </a:lnSpc>
              <a:spcBef>
                <a:spcPts val="600"/>
              </a:spcBef>
              <a:buClr>
                <a:srgbClr val="000000"/>
              </a:buClr>
              <a:buSzPct val="45000"/>
              <a:buFont typeface="Wingdings" charset="2"/>
              <a:buChar char=""/>
            </a:pPr>
            <a:r>
              <a:rPr lang="en-IN" sz="1800" dirty="0" smtClean="0">
                <a:latin typeface="Times New Roman" panose="02020603050405020304" pitchFamily="18" charset="0"/>
                <a:cs typeface="Times New Roman" panose="02020603050405020304" pitchFamily="18" charset="0"/>
              </a:rPr>
              <a:t>Time series concept is </a:t>
            </a:r>
            <a:r>
              <a:rPr lang="en-IN" sz="1800" dirty="0" smtClean="0">
                <a:latin typeface="Times New Roman" panose="02020603050405020304" pitchFamily="18" charset="0"/>
                <a:cs typeface="Times New Roman" panose="02020603050405020304" pitchFamily="18" charset="0"/>
              </a:rPr>
              <a:t>used to model crash data as time series and use ARIMA model to predict </a:t>
            </a:r>
            <a:r>
              <a:rPr lang="en-US" sz="1800" dirty="0" smtClean="0">
                <a:latin typeface="Times New Roman" panose="02020603050405020304" pitchFamily="18" charset="0"/>
                <a:cs typeface="Times New Roman" panose="02020603050405020304" pitchFamily="18" charset="0"/>
              </a:rPr>
              <a:t>next crash location.</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marL="432000" indent="-323280" algn="just">
              <a:lnSpc>
                <a:spcPct val="100000"/>
              </a:lnSpc>
              <a:spcBef>
                <a:spcPts val="600"/>
              </a:spcBef>
              <a:buClr>
                <a:srgbClr val="000000"/>
              </a:buClr>
              <a:buSzPct val="45000"/>
              <a:buFont typeface="Wingdings" charset="2"/>
              <a:buChar char=""/>
            </a:pPr>
            <a:r>
              <a:rPr lang="en-IN" sz="1800" dirty="0" smtClean="0">
                <a:latin typeface="Times New Roman" panose="02020603050405020304" pitchFamily="18" charset="0"/>
                <a:cs typeface="Times New Roman" panose="02020603050405020304" pitchFamily="18" charset="0"/>
              </a:rPr>
              <a:t>Filter </a:t>
            </a:r>
            <a:r>
              <a:rPr lang="en-IN" sz="1800" dirty="0">
                <a:latin typeface="Times New Roman" panose="02020603050405020304" pitchFamily="18" charset="0"/>
                <a:cs typeface="Times New Roman" panose="02020603050405020304" pitchFamily="18" charset="0"/>
              </a:rPr>
              <a:t>data for 8 timeslots.</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Segregate data to create different timeseries for latitude and longitude.</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Find centroid for all accident locations for a specific timeslot on a given day. Repeat the same for all timeslots across the period.</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Derive location centroids for each timeslot, individually for latitude and longitude.</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train and test dataset from the above data.</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Apply MSE / RMSE to derive accuracy on test set.</a:t>
            </a:r>
          </a:p>
          <a:p>
            <a:pPr marL="432000" indent="-323280" algn="just">
              <a:lnSpc>
                <a:spcPct val="100000"/>
              </a:lnSpc>
              <a:spcBef>
                <a:spcPts val="600"/>
              </a:spcBef>
              <a:buClr>
                <a:srgbClr val="000000"/>
              </a:buClr>
              <a:buSzPct val="45000"/>
              <a:buFont typeface="Wingdings" charset="2"/>
              <a:buChar char=""/>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every slot in each day, assign the centroid location to the 6 ambulances</a:t>
            </a:r>
          </a:p>
        </p:txBody>
      </p:sp>
    </p:spTree>
    <p:extLst>
      <p:ext uri="{BB962C8B-B14F-4D97-AF65-F5344CB8AC3E}">
        <p14:creationId xmlns:p14="http://schemas.microsoft.com/office/powerpoint/2010/main" val="29791526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Solution Workflow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xmlns=""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4880919" y="1317775"/>
            <a:ext cx="7221415" cy="4859187"/>
          </a:xfrm>
        </p:spPr>
        <p:txBody>
          <a:bodyPr>
            <a:noAutofit/>
          </a:bodyPr>
          <a:lstStyle/>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This approach is based on feature engineering and creating classifier to predict crash location.</a:t>
            </a:r>
          </a:p>
          <a:p>
            <a:pPr marL="432000" indent="-323280" algn="just">
              <a:lnSpc>
                <a:spcPct val="100000"/>
              </a:lnSpc>
              <a:spcBef>
                <a:spcPts val="600"/>
              </a:spcBef>
              <a:buClr>
                <a:srgbClr val="000000"/>
              </a:buClr>
              <a:buSzPct val="45000"/>
              <a:buFont typeface="Wingdings" charset="2"/>
              <a:buChar char=""/>
            </a:pPr>
            <a:r>
              <a:rPr lang="en-US" sz="1800" dirty="0" smtClean="0">
                <a:latin typeface="Times New Roman" panose="02020603050405020304" pitchFamily="18" charset="0"/>
                <a:cs typeface="Times New Roman" panose="02020603050405020304" pitchFamily="18" charset="0"/>
              </a:rPr>
              <a:t>The features used to build model are : </a:t>
            </a:r>
            <a:r>
              <a:rPr lang="en-US" sz="1800" dirty="0" smtClean="0">
                <a:latin typeface="Times New Roman" panose="02020603050405020304" pitchFamily="18" charset="0"/>
                <a:cs typeface="Times New Roman" panose="02020603050405020304" pitchFamily="18" charset="0"/>
              </a:rPr>
              <a:t>latitude &amp; longitude, date &amp; time, weather data ( crash details given as part of challenge), derived features – day of week, is day off or not, is holiday or not, sun elevation  </a:t>
            </a:r>
            <a:endParaRPr lang="en-US" sz="1800" dirty="0">
              <a:latin typeface="Times New Roman" panose="02020603050405020304" pitchFamily="18" charset="0"/>
              <a:cs typeface="Times New Roman" panose="02020603050405020304" pitchFamily="18" charset="0"/>
            </a:endParaRP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target label as Accident [ = 1, when accident happened, = 0 when accident did not happen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given </a:t>
            </a:r>
            <a:r>
              <a:rPr lang="en-US" sz="1800" dirty="0" smtClean="0">
                <a:latin typeface="Times New Roman" panose="02020603050405020304" pitchFamily="18" charset="0"/>
                <a:cs typeface="Times New Roman" panose="02020603050405020304" pitchFamily="18" charset="0"/>
              </a:rPr>
              <a:t>records, as part of challenge, (6318</a:t>
            </a:r>
            <a:r>
              <a:rPr lang="en-US" sz="1800" dirty="0">
                <a:latin typeface="Times New Roman" panose="02020603050405020304" pitchFamily="18" charset="0"/>
                <a:cs typeface="Times New Roman" panose="02020603050405020304" pitchFamily="18" charset="0"/>
              </a:rPr>
              <a:t>) will be marked as Accident=1</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three new records for each record with Accident = 0, by replacing the time with three new times chosen randomly.</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Split the entire dataset into Train and Test set.</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Build classification model using different algorithms, check train and test accuracy.</a:t>
            </a:r>
          </a:p>
          <a:p>
            <a:pPr marL="432000"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Take future </a:t>
            </a:r>
            <a:r>
              <a:rPr lang="en-US" sz="1800" dirty="0" smtClean="0">
                <a:latin typeface="Times New Roman" panose="02020603050405020304" pitchFamily="18" charset="0"/>
                <a:cs typeface="Times New Roman" panose="02020603050405020304" pitchFamily="18" charset="0"/>
              </a:rPr>
              <a:t>date, </a:t>
            </a:r>
            <a:r>
              <a:rPr lang="en-US" sz="1800" dirty="0">
                <a:latin typeface="Times New Roman" panose="02020603050405020304" pitchFamily="18" charset="0"/>
                <a:cs typeface="Times New Roman" panose="02020603050405020304" pitchFamily="18" charset="0"/>
              </a:rPr>
              <a:t>create features and generate random crash </a:t>
            </a:r>
            <a:r>
              <a:rPr lang="en-US" sz="1800" dirty="0" smtClean="0">
                <a:latin typeface="Times New Roman" panose="02020603050405020304" pitchFamily="18" charset="0"/>
                <a:cs typeface="Times New Roman" panose="02020603050405020304" pitchFamily="18" charset="0"/>
              </a:rPr>
              <a:t>locations. </a:t>
            </a:r>
            <a:r>
              <a:rPr lang="en-US" sz="1800" dirty="0">
                <a:latin typeface="Times New Roman" panose="02020603050405020304" pitchFamily="18" charset="0"/>
                <a:cs typeface="Times New Roman" panose="02020603050405020304" pitchFamily="18" charset="0"/>
              </a:rPr>
              <a:t>Predict whether accident will happen </a:t>
            </a:r>
            <a:r>
              <a:rPr lang="en-US" sz="1800" dirty="0" smtClean="0">
                <a:latin typeface="Times New Roman" panose="02020603050405020304" pitchFamily="18" charset="0"/>
                <a:cs typeface="Times New Roman" panose="02020603050405020304" pitchFamily="18" charset="0"/>
              </a:rPr>
              <a:t>or not at that </a:t>
            </a:r>
            <a:r>
              <a:rPr lang="en-US" sz="1800" dirty="0">
                <a:latin typeface="Times New Roman" panose="02020603050405020304" pitchFamily="18" charset="0"/>
                <a:cs typeface="Times New Roman" panose="02020603050405020304" pitchFamily="18" charset="0"/>
              </a:rPr>
              <a:t>location using the model built </a:t>
            </a:r>
            <a:r>
              <a:rPr lang="en-US" sz="1800" dirty="0" smtClean="0">
                <a:latin typeface="Times New Roman" panose="02020603050405020304" pitchFamily="18" charset="0"/>
                <a:cs typeface="Times New Roman" panose="02020603050405020304" pitchFamily="18" charset="0"/>
              </a:rPr>
              <a:t>above.</a:t>
            </a:r>
            <a:endParaRPr lang="en-US" sz="1800" dirty="0">
              <a:latin typeface="Times New Roman" panose="02020603050405020304" pitchFamily="18" charset="0"/>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AE5E53C3-1737-43DD-AADB-21A2D35DCAF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8778" y="1329396"/>
            <a:ext cx="4722141" cy="4077866"/>
          </a:xfrm>
          <a:prstGeom prst="rect">
            <a:avLst/>
          </a:prstGeom>
          <a:noFill/>
          <a:ln>
            <a:solidFill>
              <a:schemeClr val="tx1"/>
            </a:solidFill>
          </a:ln>
        </p:spPr>
      </p:pic>
    </p:spTree>
    <p:extLst>
      <p:ext uri="{BB962C8B-B14F-4D97-AF65-F5344CB8AC3E}">
        <p14:creationId xmlns:p14="http://schemas.microsoft.com/office/powerpoint/2010/main" val="4601118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545181" y="785978"/>
            <a:ext cx="10515600" cy="616279"/>
          </a:xfrm>
        </p:spPr>
        <p:txBody>
          <a:bodyPr>
            <a:normAutofit/>
          </a:bodyPr>
          <a:lstStyle/>
          <a:p>
            <a:pPr algn="ctr">
              <a:lnSpc>
                <a:spcPct val="100000"/>
              </a:lnSpc>
              <a:tabLst>
                <a:tab pos="0" algn="l"/>
              </a:tabLst>
            </a:pP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Data Processing &amp; EDA </a:t>
            </a: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 </a:t>
            </a:r>
            <a:r>
              <a:rPr lang="en-IN" sz="2400" b="1" spc="-1" dirty="0" smtClean="0">
                <a:solidFill>
                  <a:schemeClr val="accent1"/>
                </a:solidFill>
                <a:latin typeface="Times New Roman" panose="02020603050405020304" pitchFamily="18" charset="0"/>
                <a:ea typeface="Calibri"/>
                <a:cs typeface="Times New Roman" panose="02020603050405020304" pitchFamily="18" charset="0"/>
              </a:rPr>
              <a:t>Solution</a:t>
            </a:r>
            <a:r>
              <a:rPr lang="en-IN" sz="2400" b="1" strike="noStrike" spc="-1" dirty="0" smtClean="0">
                <a:solidFill>
                  <a:schemeClr val="accent1"/>
                </a:solidFill>
                <a:latin typeface="Times New Roman" panose="02020603050405020304" pitchFamily="18" charset="0"/>
                <a:ea typeface="Calibri"/>
                <a:cs typeface="Times New Roman" panose="02020603050405020304" pitchFamily="18" charset="0"/>
              </a:rPr>
              <a:t>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xmlns=""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6042533" y="1815307"/>
            <a:ext cx="5514974"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The dataset was divided into 8 slots; </a:t>
            </a:r>
            <a:r>
              <a:rPr lang="en-US" sz="1800" dirty="0">
                <a:effectLst/>
                <a:latin typeface="Times New Roman" panose="02020603050405020304" pitchFamily="18" charset="0"/>
                <a:ea typeface="SimSun" panose="02010600030101010101" pitchFamily="2" charset="-122"/>
              </a:rPr>
              <a:t>12-3AM, 3– 6AM, 6 – 9AM and so on.</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Out of 545 days (1</a:t>
            </a:r>
            <a:r>
              <a:rPr lang="en-US" sz="1800" baseline="30000" dirty="0">
                <a:latin typeface="Times New Roman" panose="02020603050405020304" pitchFamily="18" charset="0"/>
                <a:ea typeface="SimSun" panose="02010600030101010101" pitchFamily="2" charset="-122"/>
                <a:cs typeface="Times New Roman" panose="02020603050405020304" pitchFamily="18" charset="0"/>
              </a:rPr>
              <a:t>st</a:t>
            </a:r>
            <a:r>
              <a:rPr lang="en-US" sz="1800" dirty="0">
                <a:latin typeface="Times New Roman" panose="02020603050405020304" pitchFamily="18" charset="0"/>
                <a:ea typeface="SimSun" panose="02010600030101010101" pitchFamily="2" charset="-122"/>
                <a:cs typeface="Times New Roman" panose="02020603050405020304" pitchFamily="18" charset="0"/>
              </a:rPr>
              <a:t> Jan ‘18 to 30</a:t>
            </a:r>
            <a:r>
              <a:rPr lang="en-US" sz="1800"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1800" dirty="0">
                <a:latin typeface="Times New Roman" panose="02020603050405020304" pitchFamily="18" charset="0"/>
                <a:ea typeface="SimSun" panose="02010600030101010101" pitchFamily="2" charset="-122"/>
                <a:cs typeface="Times New Roman" panose="02020603050405020304" pitchFamily="18" charset="0"/>
              </a:rPr>
              <a:t> Jun ’19), on an average data was available for 288 days. Missing data points were imputed using forward fill approach.</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Data was further segregated to create two timeseries – one for latitude and the other for longitude.</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0C29DF02-FD1B-452D-B0D5-7D529DD595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0358" y="1754630"/>
            <a:ext cx="5689641" cy="3341245"/>
          </a:xfrm>
          <a:prstGeom prst="rect">
            <a:avLst/>
          </a:prstGeom>
          <a:noFill/>
        </p:spPr>
      </p:pic>
    </p:spTree>
    <p:extLst>
      <p:ext uri="{BB962C8B-B14F-4D97-AF65-F5344CB8AC3E}">
        <p14:creationId xmlns:p14="http://schemas.microsoft.com/office/powerpoint/2010/main" val="5707138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92239-A811-4559-9BEE-BB5C65190430}"/>
              </a:ext>
            </a:extLst>
          </p:cNvPr>
          <p:cNvSpPr>
            <a:spLocks noGrp="1"/>
          </p:cNvSpPr>
          <p:nvPr>
            <p:ph type="title"/>
          </p:nvPr>
        </p:nvSpPr>
        <p:spPr>
          <a:xfrm>
            <a:off x="838200" y="711992"/>
            <a:ext cx="10515600" cy="463020"/>
          </a:xfrm>
        </p:spPr>
        <p:txBody>
          <a:bodyPr>
            <a:normAutofit/>
          </a:bodyPr>
          <a:lstStyle/>
          <a:p>
            <a:pPr algn="ctr">
              <a:lnSpc>
                <a:spcPct val="100000"/>
              </a:lnSpc>
              <a:tabLst>
                <a:tab pos="0" algn="l"/>
              </a:tabLst>
            </a:pPr>
            <a:r>
              <a:rPr lang="en-IN" sz="2400" b="1" spc="-1" dirty="0">
                <a:solidFill>
                  <a:schemeClr val="accent1"/>
                </a:solidFill>
                <a:latin typeface="Times New Roman" panose="02020603050405020304" pitchFamily="18" charset="0"/>
                <a:ea typeface="Calibri"/>
                <a:cs typeface="Times New Roman" panose="02020603050405020304" pitchFamily="18" charset="0"/>
              </a:rPr>
              <a:t>Data Processing &amp; EDA – Solution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xmlns=""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xmlns="" id="{6DCB30B9-6AE6-47D2-8D46-A5DEC9A23075}"/>
              </a:ext>
            </a:extLst>
          </p:cNvPr>
          <p:cNvSpPr>
            <a:spLocks noGrp="1"/>
          </p:cNvSpPr>
          <p:nvPr>
            <p:ph idx="1"/>
          </p:nvPr>
        </p:nvSpPr>
        <p:spPr>
          <a:xfrm>
            <a:off x="-248902" y="1169442"/>
            <a:ext cx="11309683" cy="7381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The crash data was mapped with several parameters such as “Sun Elevation”, “Day of Week”, “Hour of Day”, “Whether Holiday”, “Month &amp; Year”</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CDA24098-6031-4561-B15B-40085C333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9346" y="1887004"/>
            <a:ext cx="3158854" cy="1968304"/>
          </a:xfrm>
          <a:prstGeom prst="rect">
            <a:avLst/>
          </a:prstGeom>
          <a:noFill/>
        </p:spPr>
      </p:pic>
      <p:pic>
        <p:nvPicPr>
          <p:cNvPr id="13" name="Picture 12">
            <a:extLst>
              <a:ext uri="{FF2B5EF4-FFF2-40B4-BE49-F238E27FC236}">
                <a16:creationId xmlns:a16="http://schemas.microsoft.com/office/drawing/2014/main" xmlns="" id="{15B0C0D5-6312-4905-AEDF-747DE9650E8B}"/>
              </a:ext>
            </a:extLst>
          </p:cNvPr>
          <p:cNvPicPr/>
          <p:nvPr/>
        </p:nvPicPr>
        <p:blipFill>
          <a:blip r:embed="rId5"/>
          <a:stretch>
            <a:fillRect/>
          </a:stretch>
        </p:blipFill>
        <p:spPr>
          <a:xfrm>
            <a:off x="4442020" y="1918986"/>
            <a:ext cx="3095601" cy="1936321"/>
          </a:xfrm>
          <a:prstGeom prst="rect">
            <a:avLst/>
          </a:prstGeom>
          <a:ln>
            <a:solidFill>
              <a:schemeClr val="tx1"/>
            </a:solidFill>
          </a:ln>
        </p:spPr>
      </p:pic>
      <p:pic>
        <p:nvPicPr>
          <p:cNvPr id="14" name="Picture 13">
            <a:extLst>
              <a:ext uri="{FF2B5EF4-FFF2-40B4-BE49-F238E27FC236}">
                <a16:creationId xmlns:a16="http://schemas.microsoft.com/office/drawing/2014/main" xmlns="" id="{67378698-0601-4E46-9BB6-5615D49D3629}"/>
              </a:ext>
            </a:extLst>
          </p:cNvPr>
          <p:cNvPicPr/>
          <p:nvPr/>
        </p:nvPicPr>
        <p:blipFill>
          <a:blip r:embed="rId6"/>
          <a:stretch>
            <a:fillRect/>
          </a:stretch>
        </p:blipFill>
        <p:spPr>
          <a:xfrm>
            <a:off x="8293800" y="1894297"/>
            <a:ext cx="3060000" cy="1961009"/>
          </a:xfrm>
          <a:prstGeom prst="rect">
            <a:avLst/>
          </a:prstGeom>
          <a:ln>
            <a:solidFill>
              <a:schemeClr val="tx1"/>
            </a:solidFill>
          </a:ln>
        </p:spPr>
      </p:pic>
      <p:pic>
        <p:nvPicPr>
          <p:cNvPr id="15" name="Picture 14">
            <a:extLst>
              <a:ext uri="{FF2B5EF4-FFF2-40B4-BE49-F238E27FC236}">
                <a16:creationId xmlns:a16="http://schemas.microsoft.com/office/drawing/2014/main" xmlns="" id="{847943F9-9EF9-4B4D-B844-99651E5187C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485128" y="4001486"/>
            <a:ext cx="3124840" cy="2029298"/>
          </a:xfrm>
          <a:prstGeom prst="rect">
            <a:avLst/>
          </a:prstGeom>
          <a:noFill/>
        </p:spPr>
      </p:pic>
      <p:pic>
        <p:nvPicPr>
          <p:cNvPr id="16" name="Picture 15">
            <a:extLst>
              <a:ext uri="{FF2B5EF4-FFF2-40B4-BE49-F238E27FC236}">
                <a16:creationId xmlns:a16="http://schemas.microsoft.com/office/drawing/2014/main" xmlns="" id="{3754E419-A788-4959-9CDF-38738EE057B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543833" y="4001484"/>
            <a:ext cx="3131508" cy="2029299"/>
          </a:xfrm>
          <a:prstGeom prst="rect">
            <a:avLst/>
          </a:prstGeom>
          <a:noFill/>
        </p:spPr>
      </p:pic>
    </p:spTree>
    <p:extLst>
      <p:ext uri="{BB962C8B-B14F-4D97-AF65-F5344CB8AC3E}">
        <p14:creationId xmlns:p14="http://schemas.microsoft.com/office/powerpoint/2010/main" val="33707321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4015</TotalTime>
  <Words>1667</Words>
  <Application>Microsoft Office PowerPoint</Application>
  <PresentationFormat>Widescreen</PresentationFormat>
  <Paragraphs>235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Calibri Light</vt:lpstr>
      <vt:lpstr>DejaVu Sans</vt:lpstr>
      <vt:lpstr>Times New Roman</vt:lpstr>
      <vt:lpstr>Wingdings</vt:lpstr>
      <vt:lpstr>Office Theme</vt:lpstr>
      <vt:lpstr> Capstone Project PGP AIML Pune Feb 20  Presentation on:  Ambulance Location Prediction to Serve Future Accident Hotspots</vt:lpstr>
      <vt:lpstr>Overview</vt:lpstr>
      <vt:lpstr>Introduction – Problem Definition</vt:lpstr>
      <vt:lpstr>Introduction – Solution Approach</vt:lpstr>
      <vt:lpstr>Data Source</vt:lpstr>
      <vt:lpstr>Solution Workflow – Approach 1</vt:lpstr>
      <vt:lpstr>Solution Workflow – Approach 2</vt:lpstr>
      <vt:lpstr>Data Processing &amp; EDA – Solution Approach 1</vt:lpstr>
      <vt:lpstr>Data Processing &amp; EDA – Solution Approach 2</vt:lpstr>
      <vt:lpstr>Models for Prediction – Solution Approach 1</vt:lpstr>
      <vt:lpstr>Models for Prediction – Solution Approach 1</vt:lpstr>
      <vt:lpstr>Models Metrics &amp; Outcome – Solution Approach 1</vt:lpstr>
      <vt:lpstr>Models for Prediction – Solution Approach 2</vt:lpstr>
      <vt:lpstr>Models Metrics &amp; Outcome – Solution Approach 2</vt:lpstr>
      <vt:lpstr>Models Outcome – Solution Approach 2</vt:lpstr>
      <vt:lpstr>Models Outcome – Solution Approach 2…continued</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Face Detection and Recognition for Attendance Maintenance</dc:title>
  <dc:creator>naresh andem</dc:creator>
  <cp:lastModifiedBy>Amol</cp:lastModifiedBy>
  <cp:revision>166</cp:revision>
  <dcterms:created xsi:type="dcterms:W3CDTF">2020-11-18T07:17:12Z</dcterms:created>
  <dcterms:modified xsi:type="dcterms:W3CDTF">2021-08-06T10:00:32Z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Amol_Ravatale@ad.infosys.com</vt:lpwstr>
  </property>
  <property fmtid="{D5CDD505-2E9C-101B-9397-08002B2CF9AE}" pid="5" name="MSIP_Label_be4b3411-284d-4d31-bd4f-bc13ef7f1fd6_SetDate">
    <vt:lpwstr>2021-04-18T06:51:06.3752036Z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6b9d7ab4-2b00-40b1-a00f-8e0dd92bbdb6</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Amol_Ravatale@ad.infosys.com</vt:lpwstr>
  </property>
  <property fmtid="{D5CDD505-2E9C-101B-9397-08002B2CF9AE}" pid="13" name="MSIP_Label_a0819fa7-4367-4500-ba88-dd630d977609_SetDate">
    <vt:lpwstr>2021-04-18T06:51:06.3752036Z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6b9d7ab4-2b00-40b1-a00f-8e0dd92bbdb6</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